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473" r:id="rId3"/>
    <p:sldId id="472" r:id="rId4"/>
    <p:sldId id="380" r:id="rId5"/>
    <p:sldId id="360" r:id="rId6"/>
    <p:sldId id="451" r:id="rId7"/>
    <p:sldId id="477" r:id="rId8"/>
    <p:sldId id="475" r:id="rId9"/>
    <p:sldId id="476" r:id="rId10"/>
    <p:sldId id="478" r:id="rId11"/>
    <p:sldId id="479" r:id="rId12"/>
    <p:sldId id="382" r:id="rId13"/>
    <p:sldId id="483" r:id="rId14"/>
    <p:sldId id="362" r:id="rId15"/>
    <p:sldId id="471" r:id="rId16"/>
    <p:sldId id="399" r:id="rId17"/>
    <p:sldId id="400" r:id="rId18"/>
    <p:sldId id="369" r:id="rId19"/>
    <p:sldId id="368" r:id="rId20"/>
    <p:sldId id="459" r:id="rId21"/>
    <p:sldId id="460" r:id="rId22"/>
    <p:sldId id="370" r:id="rId23"/>
    <p:sldId id="458" r:id="rId24"/>
    <p:sldId id="440" r:id="rId25"/>
    <p:sldId id="452" r:id="rId26"/>
    <p:sldId id="453" r:id="rId27"/>
    <p:sldId id="445" r:id="rId28"/>
    <p:sldId id="393" r:id="rId29"/>
    <p:sldId id="467" r:id="rId30"/>
    <p:sldId id="468" r:id="rId31"/>
    <p:sldId id="469" r:id="rId32"/>
    <p:sldId id="447" r:id="rId33"/>
    <p:sldId id="409" r:id="rId34"/>
    <p:sldId id="455" r:id="rId35"/>
    <p:sldId id="456" r:id="rId36"/>
    <p:sldId id="446" r:id="rId37"/>
    <p:sldId id="454" r:id="rId38"/>
    <p:sldId id="482" r:id="rId39"/>
    <p:sldId id="481" r:id="rId40"/>
    <p:sldId id="484" r:id="rId41"/>
    <p:sldId id="448" r:id="rId42"/>
    <p:sldId id="485" r:id="rId43"/>
    <p:sldId id="466" r:id="rId44"/>
    <p:sldId id="420" r:id="rId45"/>
    <p:sldId id="418" r:id="rId46"/>
    <p:sldId id="421" r:id="rId47"/>
    <p:sldId id="457" r:id="rId48"/>
    <p:sldId id="441" r:id="rId49"/>
    <p:sldId id="474" r:id="rId50"/>
    <p:sldId id="480" r:id="rId51"/>
    <p:sldId id="443" r:id="rId52"/>
    <p:sldId id="354" r:id="rId53"/>
    <p:sldId id="461" r:id="rId54"/>
    <p:sldId id="470" r:id="rId5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99"/>
    <a:srgbClr val="000090"/>
    <a:srgbClr val="0000FF"/>
    <a:srgbClr val="FBB961"/>
    <a:srgbClr val="FF0000"/>
    <a:srgbClr val="B3EBFF"/>
    <a:srgbClr val="252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4" autoAdjust="0"/>
    <p:restoredTop sz="99517" autoAdjust="0"/>
  </p:normalViewPr>
  <p:slideViewPr>
    <p:cSldViewPr>
      <p:cViewPr>
        <p:scale>
          <a:sx n="100" d="100"/>
          <a:sy n="100" d="100"/>
        </p:scale>
        <p:origin x="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5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77" cy="5119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50" y="1"/>
            <a:ext cx="3076976" cy="5119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989"/>
            <a:ext cx="3076977" cy="51197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50" y="9720989"/>
            <a:ext cx="3076976" cy="511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8ECE92F-81F7-4799-9821-9784CC4599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59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77" cy="5119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50" y="1"/>
            <a:ext cx="3076976" cy="5119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318"/>
            <a:ext cx="5680444" cy="46061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89"/>
            <a:ext cx="3076977" cy="51197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50" y="9720989"/>
            <a:ext cx="3076976" cy="51197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240047-62AC-43CC-A4BB-A1E816FC78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23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52413" y="6442075"/>
            <a:ext cx="23034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100" b="1"/>
              <a:t> Version 1 du 5 novembre 2014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1568450"/>
            <a:ext cx="7772400" cy="1076325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2678113"/>
            <a:ext cx="6400800" cy="782637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DA59D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27F3-3221-4AAF-A962-EDC86DE849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7D1A-0603-4EC1-A3F4-6E91FB0AC2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8F8A-038B-468F-B877-9388E1DF08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46088" y="1730375"/>
            <a:ext cx="8229600" cy="426561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8642-49D8-4430-BDB5-92E45444FC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cclin-arlin.fr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730375"/>
            <a:ext cx="82296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 Cliquez pour modifier les styles du texte du masque</a:t>
            </a:r>
          </a:p>
          <a:p>
            <a:pPr lvl="1"/>
            <a:r>
              <a:rPr lang="fr-FR" smtClean="0"/>
              <a:t> 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ADA59D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A2822B0-9963-47AE-BF2C-41626B83D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46088" y="1406525"/>
            <a:ext cx="671195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105" name="Arc 9"/>
          <p:cNvSpPr>
            <a:spLocks/>
          </p:cNvSpPr>
          <p:nvPr/>
        </p:nvSpPr>
        <p:spPr bwMode="auto">
          <a:xfrm flipV="1">
            <a:off x="7158038" y="1077913"/>
            <a:ext cx="1985962" cy="328612"/>
          </a:xfrm>
          <a:custGeom>
            <a:avLst/>
            <a:gdLst>
              <a:gd name="T0" fmla="*/ 0 w 21429"/>
              <a:gd name="T1" fmla="*/ 0 h 21600"/>
              <a:gd name="T2" fmla="*/ 2147483647 w 21429"/>
              <a:gd name="T3" fmla="*/ 2147483647 h 21600"/>
              <a:gd name="T4" fmla="*/ 0 w 2142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29" h="21600" fill="none" extrusionOk="0">
                <a:moveTo>
                  <a:pt x="0" y="-1"/>
                </a:moveTo>
                <a:cubicBezTo>
                  <a:pt x="10881" y="-1"/>
                  <a:pt x="20064" y="8094"/>
                  <a:pt x="21429" y="18890"/>
                </a:cubicBezTo>
              </a:path>
              <a:path w="21429" h="21600" stroke="0" extrusionOk="0">
                <a:moveTo>
                  <a:pt x="0" y="-1"/>
                </a:moveTo>
                <a:cubicBezTo>
                  <a:pt x="10881" y="-1"/>
                  <a:pt x="20064" y="8094"/>
                  <a:pt x="21429" y="1889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2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102100" y="6146800"/>
            <a:ext cx="936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52413" y="6442075"/>
            <a:ext cx="23034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100" b="1"/>
              <a:t> Version 1 du 5 novembre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1" r:id="rId5"/>
  </p:sldLayoutIdLst>
  <p:hf hdr="0" dt="0"/>
  <p:txStyles>
    <p:titleStyle>
      <a:lvl1pPr algn="l" defTabSz="87312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7B6"/>
          </a:solidFill>
          <a:latin typeface="+mj-lt"/>
          <a:ea typeface="+mj-ea"/>
          <a:cs typeface="ＭＳ Ｐゴシック" charset="0"/>
        </a:defRPr>
      </a:lvl1pPr>
      <a:lvl2pPr algn="l" defTabSz="87312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7B6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7312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7B6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7312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7B6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7312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7B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73125" rtl="0" fontAlgn="base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  <a:ea typeface="ＭＳ Ｐゴシック" charset="0"/>
        </a:defRPr>
      </a:lvl6pPr>
      <a:lvl7pPr marL="914400" algn="l" defTabSz="873125" rtl="0" fontAlgn="base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  <a:ea typeface="ＭＳ Ｐゴシック" charset="0"/>
        </a:defRPr>
      </a:lvl7pPr>
      <a:lvl8pPr marL="1371600" algn="l" defTabSz="873125" rtl="0" fontAlgn="base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  <a:ea typeface="ＭＳ Ｐゴシック" charset="0"/>
        </a:defRPr>
      </a:lvl8pPr>
      <a:lvl9pPr marL="1828800" algn="l" defTabSz="873125" rtl="0" fontAlgn="base">
        <a:spcBef>
          <a:spcPct val="0"/>
        </a:spcBef>
        <a:spcAft>
          <a:spcPct val="0"/>
        </a:spcAft>
        <a:defRPr sz="2800">
          <a:solidFill>
            <a:srgbClr val="0047B6"/>
          </a:solidFill>
          <a:latin typeface="Arial" charset="0"/>
          <a:ea typeface="ＭＳ Ｐゴシック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1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09613" indent="-273050" algn="l" defTabSz="873125" rtl="0" eaLnBrk="0" fontAlgn="base" hangingPunct="0">
        <a:spcBef>
          <a:spcPct val="20000"/>
        </a:spcBef>
        <a:spcAft>
          <a:spcPct val="0"/>
        </a:spcAft>
        <a:buClr>
          <a:srgbClr val="0047B6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lr>
          <a:srgbClr val="0047B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lr>
          <a:srgbClr val="0047B6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charset="0"/>
          <a:ea typeface="+mn-ea"/>
          <a:cs typeface="ＭＳ Ｐゴシック"/>
        </a:defRPr>
      </a:lvl5pPr>
      <a:lvl6pPr marL="2420938" indent="-219075" algn="l" defTabSz="8731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charset="0"/>
          <a:ea typeface="+mn-ea"/>
        </a:defRPr>
      </a:lvl6pPr>
      <a:lvl7pPr marL="2878138" indent="-219075" algn="l" defTabSz="8731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charset="0"/>
          <a:ea typeface="+mn-ea"/>
        </a:defRPr>
      </a:lvl7pPr>
      <a:lvl8pPr marL="3335338" indent="-219075" algn="l" defTabSz="8731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charset="0"/>
          <a:ea typeface="+mn-ea"/>
        </a:defRPr>
      </a:lvl8pPr>
      <a:lvl9pPr marL="3792538" indent="-219075" algn="l" defTabSz="8731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anklin Gothic Book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clin-arlin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vs.sante.fr/Dossiers-thematiques/Maladies-infectieuses/Fievre-hemorragique-virale-FHV-a-virus-Ebol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clin-arlin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hyperlink" Target="http://www.cclin-arlin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ature.com/nature/journal/v438/n7066/pdf/nature04153.pdf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bola.sante.gouv.fr/nous-agissons-contre-ebola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ebola.sante.gouv.fr/actualites-ressources-rubriques/res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bola.sante.gouv.fr/professionnels-de-sant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conseil-national.medecin.fr/node/152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sp.fr/explore.cgi/avisrapportsdomaine?clefr=458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www.cclin-arlin.fr/Alertes/2014/alerte_Ebola.html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ebola.sante.gouv.fr/professionnels-de-san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lin-arlin.fr/" TargetMode="External"/><Relationship Id="rId5" Type="http://schemas.openxmlformats.org/officeDocument/2006/relationships/image" Target="../media/image49.png"/><Relationship Id="rId4" Type="http://schemas.openxmlformats.org/officeDocument/2006/relationships/hyperlink" Target="http://www.infectiologie.com/site/ebola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ectiologie.com/site/_actualite_detail.php?id_actualite=444" TargetMode="External"/><Relationship Id="rId13" Type="http://schemas.openxmlformats.org/officeDocument/2006/relationships/hyperlink" Target="http://www.cdc.gov/" TargetMode="External"/><Relationship Id="rId18" Type="http://schemas.openxmlformats.org/officeDocument/2006/relationships/image" Target="../media/image51.png"/><Relationship Id="rId3" Type="http://schemas.openxmlformats.org/officeDocument/2006/relationships/hyperlink" Target="http://www.invs.sante.fr/" TargetMode="External"/><Relationship Id="rId21" Type="http://schemas.openxmlformats.org/officeDocument/2006/relationships/image" Target="../media/image53.png"/><Relationship Id="rId7" Type="http://schemas.openxmlformats.org/officeDocument/2006/relationships/hyperlink" Target="http://www.infectiologie.com/" TargetMode="External"/><Relationship Id="rId12" Type="http://schemas.openxmlformats.org/officeDocument/2006/relationships/hyperlink" Target="http://www.who.int/csr/disease/ebola/fr/" TargetMode="External"/><Relationship Id="rId17" Type="http://schemas.openxmlformats.org/officeDocument/2006/relationships/image" Target="../media/image1.png"/><Relationship Id="rId2" Type="http://schemas.openxmlformats.org/officeDocument/2006/relationships/hyperlink" Target="http://www.sante.gouv.fr/ebola.html" TargetMode="External"/><Relationship Id="rId16" Type="http://schemas.openxmlformats.org/officeDocument/2006/relationships/image" Target="../media/image5.emf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lin-arlin.fr/Alertes/2014/alerte_Ebola.html" TargetMode="External"/><Relationship Id="rId11" Type="http://schemas.openxmlformats.org/officeDocument/2006/relationships/hyperlink" Target="http://www.who.int/" TargetMode="External"/><Relationship Id="rId5" Type="http://schemas.openxmlformats.org/officeDocument/2006/relationships/hyperlink" Target="http://www.cclin-arlin.fr/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://ecdc.europa.eu/en/healthtopics/ebola_marburg_fevers/Pages/index.aspx" TargetMode="External"/><Relationship Id="rId19" Type="http://schemas.openxmlformats.org/officeDocument/2006/relationships/image" Target="../media/image52.png"/><Relationship Id="rId4" Type="http://schemas.openxmlformats.org/officeDocument/2006/relationships/hyperlink" Target="http://www.invs.sante.fr/Dossiers-thematiques/Maladies-infectieuses/Fievre-hemorragique-virale-FHV-a-virus-Ebola" TargetMode="External"/><Relationship Id="rId9" Type="http://schemas.openxmlformats.org/officeDocument/2006/relationships/hyperlink" Target="http://www.ecdc.europa.eu/" TargetMode="External"/><Relationship Id="rId14" Type="http://schemas.openxmlformats.org/officeDocument/2006/relationships/hyperlink" Target="http://www.cdc.gov/vhf/ebola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12763"/>
            <a:ext cx="8640763" cy="2665412"/>
          </a:xfrm>
        </p:spPr>
        <p:txBody>
          <a:bodyPr/>
          <a:lstStyle/>
          <a:p>
            <a:pPr algn="ctr" eaLnBrk="1" hangingPunct="1"/>
            <a:r>
              <a:rPr lang="fr-FR" sz="4800" smtClean="0">
                <a:cs typeface="ＭＳ Ｐゴシック"/>
              </a:rPr>
              <a:t>Fièvre EBOLA</a:t>
            </a:r>
            <a:br>
              <a:rPr lang="fr-FR" sz="4800" smtClean="0">
                <a:cs typeface="ＭＳ Ｐゴシック"/>
              </a:rPr>
            </a:br>
            <a:r>
              <a:rPr lang="fr-FR" sz="4800" smtClean="0">
                <a:cs typeface="ＭＳ Ｐゴシック"/>
              </a:rPr>
              <a:t>prise en charge d’un cas suspect </a:t>
            </a:r>
            <a:endParaRPr lang="fr-FR" sz="4800" smtClean="0">
              <a:latin typeface="Calibri" pitchFamily="34" charset="0"/>
              <a:cs typeface="ＭＳ Ｐゴシック"/>
            </a:endParaRP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7938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84513"/>
            <a:ext cx="39243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6308725"/>
            <a:ext cx="15938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>
                <a:cs typeface="ＭＳ Ｐゴシック"/>
              </a:rPr>
              <a:t>Evacuations sanitaires au 31/10/14</a:t>
            </a:r>
          </a:p>
        </p:txBody>
      </p:sp>
      <p:pic>
        <p:nvPicPr>
          <p:cNvPr id="18434" name="Picture 5" descr="ebola-medevacs-31-octo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458913"/>
            <a:ext cx="6716713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>
                <a:cs typeface="ＭＳ Ｐゴシック"/>
              </a:rPr>
              <a:t>Evacuations sanitaires au 31/10/14</a:t>
            </a:r>
          </a:p>
        </p:txBody>
      </p:sp>
      <p:pic>
        <p:nvPicPr>
          <p:cNvPr id="19458" name="Picture 5" descr="ebola-medevacs-31-octo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458913"/>
            <a:ext cx="6716713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517" name="Group 125"/>
          <p:cNvGraphicFramePr>
            <a:graphicFrameLocks noGrp="1"/>
          </p:cNvGraphicFramePr>
          <p:nvPr>
            <p:ph idx="1"/>
          </p:nvPr>
        </p:nvGraphicFramePr>
        <p:xfrm>
          <a:off x="6372225" y="3500438"/>
          <a:ext cx="2519363" cy="2401824"/>
        </p:xfrm>
        <a:graphic>
          <a:graphicData uri="http://schemas.openxmlformats.org/drawingml/2006/table">
            <a:tbl>
              <a:tblPr/>
              <a:tblGrid>
                <a:gridCol w="1655763"/>
                <a:gridCol w="503237"/>
                <a:gridCol w="360363"/>
              </a:tblGrid>
              <a:tr h="1601788"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Norvège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Grande Bretagne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Pays-Bas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Allemagne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France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Suisse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Espagne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3" name="Text Box 126"/>
          <p:cNvSpPr txBox="1">
            <a:spLocks noChangeArrowheads="1"/>
          </p:cNvSpPr>
          <p:nvPr/>
        </p:nvSpPr>
        <p:spPr bwMode="auto">
          <a:xfrm>
            <a:off x="7451725" y="2636838"/>
            <a:ext cx="159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Cas secondaires</a:t>
            </a:r>
          </a:p>
        </p:txBody>
      </p:sp>
      <p:sp>
        <p:nvSpPr>
          <p:cNvPr id="19474" name="Line 127"/>
          <p:cNvSpPr>
            <a:spLocks noChangeShapeType="1"/>
          </p:cNvSpPr>
          <p:nvPr/>
        </p:nvSpPr>
        <p:spPr bwMode="auto">
          <a:xfrm>
            <a:off x="8675688" y="2997200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Rectangle 128"/>
          <p:cNvSpPr>
            <a:spLocks noChangeArrowheads="1"/>
          </p:cNvSpPr>
          <p:nvPr/>
        </p:nvSpPr>
        <p:spPr bwMode="auto">
          <a:xfrm>
            <a:off x="8120063" y="30781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smtClean="0">
                <a:cs typeface="ＭＳ Ｐゴシック"/>
              </a:rPr>
              <a:t>Clinique</a:t>
            </a:r>
            <a:endParaRPr lang="fr-FR" smtClean="0">
              <a:cs typeface="ＭＳ Ｐゴシック"/>
            </a:endParaRP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179388" y="1520825"/>
            <a:ext cx="8229600" cy="4321175"/>
          </a:xfrm>
        </p:spPr>
        <p:txBody>
          <a:bodyPr/>
          <a:lstStyle/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Syndrome pseudo-grippal : </a:t>
            </a:r>
          </a:p>
          <a:p>
            <a:pPr lvl="2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Fièvre</a:t>
            </a:r>
          </a:p>
          <a:p>
            <a:pPr lvl="2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Fatigue intense</a:t>
            </a:r>
          </a:p>
          <a:p>
            <a:pPr lvl="2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Douleurs articulaires et musculaires, céphalées</a:t>
            </a:r>
          </a:p>
          <a:p>
            <a:pPr lvl="1"/>
            <a:endParaRPr lang="fr-FR" sz="2000" b="1" smtClean="0">
              <a:solidFill>
                <a:srgbClr val="000090"/>
              </a:solidFill>
              <a:latin typeface="Calibri" pitchFamily="34" charset="0"/>
            </a:endParaRP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Signes digestifs : diarrhées, vomissements</a:t>
            </a: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Signes cutanéo-muqueux : conjonctivite, éruption cutanée, dysphagie</a:t>
            </a:r>
          </a:p>
          <a:p>
            <a:pPr lvl="1"/>
            <a:endParaRPr lang="fr-FR" sz="2000" b="1" smtClean="0">
              <a:solidFill>
                <a:srgbClr val="000090"/>
              </a:solidFill>
              <a:latin typeface="Calibri" pitchFamily="34" charset="0"/>
            </a:endParaRP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Saignements : gencives, digestifs, points de ponction</a:t>
            </a: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Signes neurologiques d</a:t>
            </a:r>
            <a:r>
              <a:rPr lang="ja-JP" altLang="fr-FR" sz="2000" b="1" smtClean="0">
                <a:solidFill>
                  <a:srgbClr val="000090"/>
                </a:solidFill>
                <a:latin typeface="Calibri" pitchFamily="34" charset="0"/>
              </a:rPr>
              <a:t>’</a:t>
            </a:r>
            <a:r>
              <a:rPr lang="fr-FR" altLang="ja-JP" sz="2000" b="1" smtClean="0">
                <a:solidFill>
                  <a:srgbClr val="000090"/>
                </a:solidFill>
                <a:latin typeface="Calibri" pitchFamily="34" charset="0"/>
              </a:rPr>
              <a:t>encéphalite : confusion</a:t>
            </a: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Défaillance multi viscérale</a:t>
            </a:r>
          </a:p>
          <a:p>
            <a:endParaRPr lang="fr-FR" sz="20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endParaRPr lang="fr-FR" sz="20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endParaRPr lang="fr-FR" sz="20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 lvl="1"/>
            <a:endParaRPr lang="fr-FR" sz="2000" b="1" smtClean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F0F5CFBD-408E-4112-B7B9-439C779D6692}" type="slidenum">
              <a:rPr lang="fr-FR" smtClean="0">
                <a:ea typeface="ＭＳ Ｐゴシック"/>
                <a:cs typeface="ＭＳ Ｐゴシック"/>
              </a:rPr>
              <a:pPr defTabSz="873125"/>
              <a:t>12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smtClean="0">
                <a:cs typeface="ＭＳ Ｐゴシック"/>
              </a:rPr>
              <a:t>Clinique</a:t>
            </a:r>
            <a:endParaRPr lang="fr-FR" smtClean="0">
              <a:cs typeface="ＭＳ Ｐゴシック"/>
            </a:endParaRP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179388" y="1520825"/>
            <a:ext cx="8229600" cy="4321175"/>
          </a:xfrm>
        </p:spPr>
        <p:txBody>
          <a:bodyPr/>
          <a:lstStyle/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Syndrome pseudo-grippal : </a:t>
            </a:r>
          </a:p>
          <a:p>
            <a:pPr lvl="2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Fièvre</a:t>
            </a:r>
          </a:p>
          <a:p>
            <a:pPr lvl="2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Fatigue intense</a:t>
            </a:r>
          </a:p>
          <a:p>
            <a:pPr lvl="2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Douleurs articulaires et musculaires, céphalées</a:t>
            </a:r>
          </a:p>
          <a:p>
            <a:pPr lvl="1"/>
            <a:endParaRPr lang="fr-FR" sz="2000" b="1" smtClean="0">
              <a:solidFill>
                <a:srgbClr val="000090"/>
              </a:solidFill>
              <a:latin typeface="Calibri" pitchFamily="34" charset="0"/>
            </a:endParaRP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Signes digestifs : diarrhées, vomissements</a:t>
            </a: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Signes cutanéo-muqueux : conjonctivite, éruption cutanée, dysphagie</a:t>
            </a:r>
          </a:p>
          <a:p>
            <a:pPr lvl="1"/>
            <a:endParaRPr lang="fr-FR" sz="2000" b="1" smtClean="0">
              <a:solidFill>
                <a:srgbClr val="000090"/>
              </a:solidFill>
              <a:latin typeface="Calibri" pitchFamily="34" charset="0"/>
            </a:endParaRP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Saignements : gencives, digestifs, points de ponction</a:t>
            </a: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Signes neurologiques d</a:t>
            </a:r>
            <a:r>
              <a:rPr lang="ja-JP" altLang="fr-FR" sz="2000" b="1" smtClean="0">
                <a:solidFill>
                  <a:srgbClr val="000090"/>
                </a:solidFill>
                <a:latin typeface="Calibri" pitchFamily="34" charset="0"/>
              </a:rPr>
              <a:t>’</a:t>
            </a:r>
            <a:r>
              <a:rPr lang="fr-FR" altLang="ja-JP" sz="2000" b="1" smtClean="0">
                <a:solidFill>
                  <a:srgbClr val="000090"/>
                </a:solidFill>
                <a:latin typeface="Calibri" pitchFamily="34" charset="0"/>
              </a:rPr>
              <a:t>encéphalite : confusion</a:t>
            </a:r>
          </a:p>
          <a:p>
            <a:pPr lvl="1"/>
            <a:r>
              <a:rPr lang="fr-FR" sz="2000" b="1" smtClean="0">
                <a:solidFill>
                  <a:srgbClr val="000090"/>
                </a:solidFill>
                <a:latin typeface="Calibri" pitchFamily="34" charset="0"/>
              </a:rPr>
              <a:t>Défaillance multi viscérale</a:t>
            </a:r>
          </a:p>
          <a:p>
            <a:endParaRPr lang="fr-FR" sz="20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endParaRPr lang="fr-FR" sz="20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endParaRPr lang="fr-FR" sz="20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 lvl="1"/>
            <a:endParaRPr lang="fr-FR" sz="2000" b="1" smtClean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B5C5F861-E30C-4669-AF7D-FAFCD7EA3931}" type="slidenum">
              <a:rPr lang="fr-FR" smtClean="0">
                <a:ea typeface="ＭＳ Ｐゴシック"/>
                <a:cs typeface="ＭＳ Ｐゴシック"/>
              </a:rPr>
              <a:pPr defTabSz="873125"/>
              <a:t>13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9575" y="188913"/>
            <a:ext cx="3497263" cy="23764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5400" dirty="0" smtClean="0">
                <a:cs typeface="+mj-cs"/>
              </a:rPr>
              <a:t>Traitement</a:t>
            </a:r>
            <a:endParaRPr lang="fr-FR" sz="4400" dirty="0">
              <a:cs typeface="+mj-cs"/>
            </a:endParaRP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r-FR" sz="24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Symptomatique </a:t>
            </a:r>
          </a:p>
          <a:p>
            <a:pPr>
              <a:buFontTx/>
              <a:buChar char="•"/>
            </a:pPr>
            <a:r>
              <a:rPr lang="fr-FR" sz="24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Pas de traitement spécifique </a:t>
            </a:r>
          </a:p>
          <a:p>
            <a:pPr>
              <a:buFontTx/>
              <a:buChar char="•"/>
            </a:pPr>
            <a:endParaRPr lang="fr-FR" sz="24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buFontTx/>
              <a:buChar char="•"/>
            </a:pPr>
            <a:r>
              <a:rPr lang="fr-FR" sz="24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Létalité environ 50 % (référence OMS)</a:t>
            </a:r>
            <a:endParaRPr lang="fr-FR" altLang="ja-JP" sz="24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buFontTx/>
              <a:buChar char="•"/>
            </a:pPr>
            <a:r>
              <a:rPr lang="fr-FR" sz="24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La létalité serait probablement moins élevée en France car les moyens de prise en charge médicale sont plus perfectionnés</a:t>
            </a:r>
          </a:p>
          <a:p>
            <a:pPr>
              <a:buFontTx/>
              <a:buChar char="•"/>
            </a:pPr>
            <a:endParaRPr lang="fr-FR" sz="24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buFontTx/>
              <a:buChar char="•"/>
            </a:pPr>
            <a:r>
              <a:rPr lang="fr-FR" sz="2400" b="1" u="sng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Plus la prise en charge est précoce, meilleur est le pronostic</a:t>
            </a:r>
          </a:p>
          <a:p>
            <a:pPr>
              <a:buFontTx/>
              <a:buChar char="•"/>
            </a:pPr>
            <a:endParaRPr lang="fr-FR" sz="24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50905AC6-D243-4A81-9D3B-3CBBF223DFA5}" type="slidenum">
              <a:rPr lang="fr-FR" smtClean="0">
                <a:ea typeface="ＭＳ Ｐゴシック"/>
                <a:cs typeface="ＭＳ Ｐゴシック"/>
              </a:rPr>
              <a:pPr defTabSz="873125"/>
              <a:t>14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Mortalité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44450"/>
            <a:ext cx="6543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052513"/>
            <a:ext cx="33115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12875"/>
            <a:ext cx="81057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532813" y="53736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chemeClr val="accent2"/>
                </a:solidFill>
              </a:rPr>
              <a:t>57 %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583613" y="21145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88 %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593138" y="2689225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59 %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588375" y="29654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79 %</a:t>
            </a: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8593138" y="3121025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58 %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8588375" y="3265488"/>
            <a:ext cx="53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75 %</a:t>
            </a:r>
          </a:p>
        </p:txBody>
      </p:sp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8593138" y="3541713"/>
            <a:ext cx="53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53 %</a:t>
            </a: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8589963" y="4700588"/>
            <a:ext cx="53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47 %</a:t>
            </a:r>
          </a:p>
        </p:txBody>
      </p:sp>
      <p:sp>
        <p:nvSpPr>
          <p:cNvPr id="23565" name="Text Box 17"/>
          <p:cNvSpPr txBox="1">
            <a:spLocks noChangeArrowheads="1"/>
          </p:cNvSpPr>
          <p:nvPr/>
        </p:nvSpPr>
        <p:spPr bwMode="auto">
          <a:xfrm>
            <a:off x="8593138" y="44005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70 %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5400" dirty="0" smtClean="0">
                <a:cs typeface="+mj-cs"/>
              </a:rPr>
              <a:t>Modes de transmission</a:t>
            </a:r>
            <a:endParaRPr lang="fr-FR" sz="5400" dirty="0">
              <a:cs typeface="+mj-cs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68313" y="1557338"/>
            <a:ext cx="8496300" cy="4535487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Contact </a:t>
            </a:r>
            <a:r>
              <a:rPr lang="fr-FR" sz="2800" b="1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avec</a:t>
            </a:r>
            <a:endParaRPr lang="fr-FR" sz="2400" b="1" dirty="0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 lvl="1"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Calibri" pitchFamily="34" charset="0"/>
              </a:rPr>
              <a:t>le sang ou les liquides biologiques</a:t>
            </a:r>
            <a:r>
              <a:rPr lang="fr-FR" sz="240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fr-FR" altLang="ja-JP" sz="2400" dirty="0" smtClean="0">
                <a:solidFill>
                  <a:srgbClr val="000090"/>
                </a:solidFill>
                <a:latin typeface="Calibri" pitchFamily="34" charset="0"/>
              </a:rPr>
              <a:t> : selles, vomissements, urines, salive, larmes, sueur, lait maternel, sperme... </a:t>
            </a:r>
            <a:endParaRPr lang="fr-FR" altLang="ja-JP" dirty="0" smtClean="0">
              <a:solidFill>
                <a:srgbClr val="000090"/>
              </a:solidFill>
              <a:latin typeface="Calibri" pitchFamily="34" charset="0"/>
            </a:endParaRPr>
          </a:p>
          <a:p>
            <a:pPr lvl="1"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Calibri" pitchFamily="34" charset="0"/>
              </a:rPr>
              <a:t>des objets contaminés par les liquides biologiques </a:t>
            </a:r>
            <a:r>
              <a:rPr lang="fr-FR" sz="2400" dirty="0" smtClean="0">
                <a:solidFill>
                  <a:srgbClr val="000090"/>
                </a:solidFill>
                <a:latin typeface="Calibri" pitchFamily="34" charset="0"/>
              </a:rPr>
              <a:t> : environnement du patient, aiguilles souillées…</a:t>
            </a:r>
            <a:endParaRPr lang="fr-FR" dirty="0" smtClean="0">
              <a:solidFill>
                <a:srgbClr val="000090"/>
              </a:solidFill>
              <a:latin typeface="Calibri" pitchFamily="34" charset="0"/>
            </a:endParaRPr>
          </a:p>
          <a:p>
            <a:pPr lvl="1"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Calibri" pitchFamily="34" charset="0"/>
              </a:rPr>
              <a:t>le corps </a:t>
            </a:r>
            <a:r>
              <a:rPr lang="fr-FR" sz="2400" dirty="0" smtClean="0">
                <a:solidFill>
                  <a:srgbClr val="000090"/>
                </a:solidFill>
                <a:latin typeface="Calibri" pitchFamily="34" charset="0"/>
              </a:rPr>
              <a:t>d</a:t>
            </a:r>
            <a:r>
              <a:rPr lang="ja-JP" altLang="fr-FR" sz="2400" dirty="0" smtClean="0">
                <a:solidFill>
                  <a:srgbClr val="000090"/>
                </a:solidFill>
                <a:latin typeface="Calibri" pitchFamily="34" charset="0"/>
              </a:rPr>
              <a:t>’</a:t>
            </a:r>
            <a:r>
              <a:rPr lang="fr-FR" altLang="ja-JP" sz="2400" dirty="0" smtClean="0">
                <a:solidFill>
                  <a:srgbClr val="000090"/>
                </a:solidFill>
                <a:latin typeface="Calibri" pitchFamily="34" charset="0"/>
              </a:rPr>
              <a:t>une personne décédée d’une infection à Ebola</a:t>
            </a:r>
          </a:p>
          <a:p>
            <a:pPr marL="717550" lvl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90"/>
                </a:solidFill>
                <a:latin typeface="Calibri" pitchFamily="34" charset="0"/>
              </a:rPr>
              <a:t>	</a:t>
            </a:r>
            <a:r>
              <a:rPr lang="fr-FR" sz="2400" dirty="0" smtClean="0">
                <a:solidFill>
                  <a:srgbClr val="000090"/>
                </a:solidFill>
                <a:latin typeface="Calibri" pitchFamily="34" charset="0"/>
              </a:rPr>
              <a:t>Puis </a:t>
            </a:r>
            <a:r>
              <a:rPr lang="fr-FR" sz="2400" dirty="0">
                <a:solidFill>
                  <a:srgbClr val="000090"/>
                </a:solidFill>
                <a:latin typeface="Calibri" pitchFamily="34" charset="0"/>
              </a:rPr>
              <a:t>pénétration par </a:t>
            </a:r>
            <a:r>
              <a:rPr lang="fr-FR" sz="2400" b="1" dirty="0">
                <a:solidFill>
                  <a:srgbClr val="000090"/>
                </a:solidFill>
                <a:latin typeface="Calibri" pitchFamily="34" charset="0"/>
              </a:rPr>
              <a:t>voie muqueuse </a:t>
            </a:r>
            <a:r>
              <a:rPr lang="fr-FR" sz="2400" dirty="0">
                <a:solidFill>
                  <a:srgbClr val="000090"/>
                </a:solidFill>
                <a:latin typeface="Calibri" pitchFamily="34" charset="0"/>
              </a:rPr>
              <a:t>ou </a:t>
            </a:r>
            <a:r>
              <a:rPr lang="fr-FR" sz="2400" b="1" dirty="0" smtClean="0">
                <a:solidFill>
                  <a:srgbClr val="000090"/>
                </a:solidFill>
                <a:latin typeface="Calibri" pitchFamily="34" charset="0"/>
              </a:rPr>
              <a:t>conjonctivale</a:t>
            </a:r>
            <a:endParaRPr lang="fr-FR" b="1" dirty="0" smtClean="0">
              <a:solidFill>
                <a:srgbClr val="00009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3600" b="1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Pas de transmission par voie aérienne </a:t>
            </a:r>
            <a:r>
              <a:rPr lang="fr-FR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: </a:t>
            </a:r>
            <a:r>
              <a:rPr lang="fr-FR" sz="2400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Mais transmission possible par </a:t>
            </a:r>
            <a:r>
              <a:rPr lang="fr-FR" altLang="ja-JP" sz="2400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les sécrétions émises en toussant ou en vomissant</a:t>
            </a:r>
            <a:endParaRPr lang="fr-FR" sz="2400" dirty="0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defRPr/>
            </a:pPr>
            <a:endParaRPr lang="fr-FR" dirty="0" smtClean="0">
              <a:solidFill>
                <a:srgbClr val="000090"/>
              </a:solidFill>
              <a:cs typeface="ＭＳ Ｐゴシック"/>
            </a:endParaRP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BF134B98-88F2-4099-90A0-F6AE5D815396}" type="slidenum">
              <a:rPr lang="fr-FR" smtClean="0">
                <a:ea typeface="ＭＳ Ｐゴシック"/>
                <a:cs typeface="ＭＳ Ｐゴシック"/>
              </a:rPr>
              <a:pPr defTabSz="873125"/>
              <a:t>16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800" dirty="0" smtClean="0">
                <a:cs typeface="+mj-cs"/>
              </a:rPr>
              <a:t>Modes de transmission</a:t>
            </a:r>
            <a:endParaRPr lang="fr-FR" sz="4800" dirty="0">
              <a:cs typeface="+mj-cs"/>
            </a:endParaRP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250825" y="1773238"/>
            <a:ext cx="8750300" cy="4222750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sz="4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Un malade qui n</a:t>
            </a:r>
            <a:r>
              <a:rPr lang="ja-JP" altLang="fr-FR" sz="4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’</a:t>
            </a:r>
            <a:r>
              <a:rPr lang="fr-FR" altLang="ja-JP" sz="4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a pas de fièvre n</a:t>
            </a:r>
            <a:r>
              <a:rPr lang="ja-JP" altLang="fr-FR" sz="4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’</a:t>
            </a:r>
            <a:r>
              <a:rPr lang="fr-FR" altLang="ja-JP" sz="4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est pas contagieux</a:t>
            </a:r>
          </a:p>
          <a:p>
            <a:pPr>
              <a:buFontTx/>
              <a:buChar char="•"/>
            </a:pPr>
            <a:endParaRPr lang="fr-FR" altLang="ja-JP" sz="4000" b="1" smtClean="0">
              <a:solidFill>
                <a:srgbClr val="660066"/>
              </a:solidFill>
              <a:latin typeface="Calibri" pitchFamily="34" charset="0"/>
              <a:cs typeface="ＭＳ Ｐゴシック"/>
            </a:endParaRPr>
          </a:p>
          <a:p>
            <a:pPr>
              <a:buFontTx/>
              <a:buChar char="•"/>
            </a:pPr>
            <a:r>
              <a:rPr lang="fr-FR" sz="4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Le malade devient contagieux lorsque des symptômes apparaissent</a:t>
            </a:r>
          </a:p>
          <a:p>
            <a:pPr>
              <a:buFontTx/>
              <a:buChar char="•"/>
            </a:pPr>
            <a:endParaRPr lang="fr-FR" sz="3200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buFontTx/>
              <a:buChar char="•"/>
            </a:pPr>
            <a:endParaRPr lang="fr-FR" sz="4000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buFontTx/>
              <a:buChar char="•"/>
            </a:pPr>
            <a:endParaRPr lang="fr-FR" sz="3200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7D30BC78-A9F2-4873-8CCA-D928F54CAC12}" type="slidenum">
              <a:rPr lang="fr-FR" smtClean="0">
                <a:ea typeface="ＭＳ Ｐゴシック"/>
                <a:cs typeface="ＭＳ Ｐゴシック"/>
              </a:rPr>
              <a:pPr defTabSz="873125"/>
              <a:t>17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Définition des cas </a:t>
            </a:r>
            <a:r>
              <a:rPr lang="fr-FR" sz="240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(20/10/2014)</a:t>
            </a:r>
            <a:r>
              <a:rPr lang="fr-FR" smtClean="0">
                <a:latin typeface="Calibri" pitchFamily="34" charset="0"/>
                <a:cs typeface="ＭＳ Ｐゴシック"/>
              </a:rPr>
              <a:t> 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A763FA4E-50DF-4957-9D1D-577413BB42D4}" type="slidenum">
              <a:rPr lang="fr-FR" smtClean="0">
                <a:ea typeface="ＭＳ Ｐゴシック"/>
                <a:cs typeface="ＭＳ Ｐゴシック"/>
              </a:rPr>
              <a:pPr defTabSz="873125"/>
              <a:t>18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4763"/>
            <a:ext cx="19002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778250" cy="5616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73238"/>
            <a:ext cx="3816350" cy="2463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31" name="Imag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52963"/>
            <a:ext cx="5286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ZoneTexte 6"/>
          <p:cNvSpPr txBox="1">
            <a:spLocks noChangeArrowheads="1"/>
          </p:cNvSpPr>
          <p:nvPr/>
        </p:nvSpPr>
        <p:spPr bwMode="auto">
          <a:xfrm>
            <a:off x="5221288" y="4581525"/>
            <a:ext cx="3743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Définitions susceptibles d’évoluer en fonction des connaissances et de la situation épidémiologique</a:t>
            </a:r>
          </a:p>
        </p:txBody>
      </p: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4356100" y="5661025"/>
            <a:ext cx="4787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altLang="fr-FR" sz="1400" b="1">
                <a:solidFill>
                  <a:schemeClr val="accent2"/>
                </a:solidFill>
                <a:latin typeface="Calibri" pitchFamily="34" charset="0"/>
                <a:cs typeface="Arial" charset="0"/>
                <a:hlinkClick r:id="rId6"/>
              </a:rPr>
              <a:t>http://www.invs.sante.fr/Dossiers-thematiques/Maladies-infectieuses/Fievre-hemorragique-virale-FHV-a-virus-Ebola</a:t>
            </a:r>
            <a:r>
              <a:rPr lang="fr-FR" altLang="fr-FR" sz="14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49" name="Rectangle 24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250825" y="185738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Principe de classement 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19C3B3CC-AC74-4604-A779-270AF0CA1C25}" type="slidenum">
              <a:rPr lang="fr-FR" smtClean="0">
                <a:ea typeface="ＭＳ Ｐゴシック"/>
                <a:cs typeface="ＭＳ Ｐゴシック"/>
              </a:rPr>
              <a:pPr defTabSz="873125"/>
              <a:t>19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4763"/>
            <a:ext cx="19002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e 1"/>
          <p:cNvGrpSpPr>
            <a:grpSpLocks/>
          </p:cNvGrpSpPr>
          <p:nvPr/>
        </p:nvGrpSpPr>
        <p:grpSpPr bwMode="auto">
          <a:xfrm>
            <a:off x="2740025" y="1268413"/>
            <a:ext cx="5143500" cy="5297487"/>
            <a:chOff x="2523682" y="1052736"/>
            <a:chExt cx="5143944" cy="5297487"/>
          </a:xfrm>
        </p:grpSpPr>
        <p:grpSp>
          <p:nvGrpSpPr>
            <p:cNvPr id="27657" name="Groupe 62"/>
            <p:cNvGrpSpPr>
              <a:grpSpLocks/>
            </p:cNvGrpSpPr>
            <p:nvPr/>
          </p:nvGrpSpPr>
          <p:grpSpPr bwMode="auto">
            <a:xfrm>
              <a:off x="2523682" y="1052736"/>
              <a:ext cx="5143944" cy="5297487"/>
              <a:chOff x="3342065" y="1300698"/>
              <a:chExt cx="5145149" cy="5296654"/>
            </a:xfrm>
          </p:grpSpPr>
          <p:sp>
            <p:nvSpPr>
              <p:cNvPr id="27660" name="ZoneTexte 1"/>
              <p:cNvSpPr txBox="1">
                <a:spLocks noChangeArrowheads="1"/>
              </p:cNvSpPr>
              <p:nvPr/>
            </p:nvSpPr>
            <p:spPr bwMode="auto">
              <a:xfrm>
                <a:off x="3597936" y="1300698"/>
                <a:ext cx="1596912" cy="400110"/>
              </a:xfrm>
              <a:prstGeom prst="rect">
                <a:avLst/>
              </a:prstGeom>
              <a:solidFill>
                <a:srgbClr val="E8F1FE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altLang="fr-FR" sz="2000">
                    <a:cs typeface="Arial" charset="0"/>
                  </a:rPr>
                  <a:t>cas suspect</a:t>
                </a:r>
              </a:p>
            </p:txBody>
          </p:sp>
          <p:sp>
            <p:nvSpPr>
              <p:cNvPr id="27661" name="ZoneTexte 2"/>
              <p:cNvSpPr txBox="1">
                <a:spLocks noChangeArrowheads="1"/>
              </p:cNvSpPr>
              <p:nvPr/>
            </p:nvSpPr>
            <p:spPr bwMode="auto">
              <a:xfrm>
                <a:off x="7092280" y="3748970"/>
                <a:ext cx="139493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>
                    <a:cs typeface="Arial" charset="0"/>
                    <a:sym typeface="Wingdings" pitchFamily="2" charset="2"/>
                  </a:rPr>
                  <a:t> cas exclu </a:t>
                </a:r>
                <a:endParaRPr lang="fr-FR" altLang="fr-FR" sz="2000">
                  <a:cs typeface="Arial" charset="0"/>
                </a:endParaRPr>
              </a:p>
            </p:txBody>
          </p:sp>
          <p:cxnSp>
            <p:nvCxnSpPr>
              <p:cNvPr id="27662" name="Connecteur droit avec flèche 4"/>
              <p:cNvCxnSpPr>
                <a:cxnSpLocks noChangeShapeType="1"/>
              </p:cNvCxnSpPr>
              <p:nvPr/>
            </p:nvCxnSpPr>
            <p:spPr bwMode="auto">
              <a:xfrm flipV="1">
                <a:off x="4422096" y="4149080"/>
                <a:ext cx="2670184" cy="136815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7663" name="ZoneTexte 5"/>
              <p:cNvSpPr txBox="1">
                <a:spLocks noChangeArrowheads="1"/>
              </p:cNvSpPr>
              <p:nvPr/>
            </p:nvSpPr>
            <p:spPr bwMode="auto">
              <a:xfrm>
                <a:off x="3649902" y="3645190"/>
                <a:ext cx="1596912" cy="400110"/>
              </a:xfrm>
              <a:prstGeom prst="rect">
                <a:avLst/>
              </a:prstGeom>
              <a:solidFill>
                <a:srgbClr val="CCDFF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>
                    <a:cs typeface="Arial" charset="0"/>
                    <a:sym typeface="Wingdings" pitchFamily="2" charset="2"/>
                  </a:rPr>
                  <a:t>cas possible</a:t>
                </a:r>
                <a:endParaRPr lang="fr-FR" altLang="fr-FR" sz="2000">
                  <a:cs typeface="Arial" charset="0"/>
                </a:endParaRPr>
              </a:p>
            </p:txBody>
          </p:sp>
          <p:sp>
            <p:nvSpPr>
              <p:cNvPr id="27664" name="ZoneTexte 6"/>
              <p:cNvSpPr txBox="1">
                <a:spLocks noChangeArrowheads="1"/>
              </p:cNvSpPr>
              <p:nvPr/>
            </p:nvSpPr>
            <p:spPr bwMode="auto">
              <a:xfrm>
                <a:off x="3597936" y="6197242"/>
                <a:ext cx="1636987" cy="400110"/>
              </a:xfrm>
              <a:prstGeom prst="rect">
                <a:avLst/>
              </a:prstGeom>
              <a:solidFill>
                <a:srgbClr val="8BB8F9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2000">
                    <a:cs typeface="Arial" charset="0"/>
                    <a:sym typeface="Wingdings" pitchFamily="2" charset="2"/>
                  </a:rPr>
                  <a:t>cas confirmé</a:t>
                </a:r>
                <a:endParaRPr lang="fr-FR" altLang="fr-FR" sz="2000">
                  <a:cs typeface="Arial" charset="0"/>
                </a:endParaRPr>
              </a:p>
            </p:txBody>
          </p:sp>
          <p:cxnSp>
            <p:nvCxnSpPr>
              <p:cNvPr id="27665" name="Connecteur droit avec flèche 7"/>
              <p:cNvCxnSpPr>
                <a:cxnSpLocks noChangeShapeType="1"/>
              </p:cNvCxnSpPr>
              <p:nvPr/>
            </p:nvCxnSpPr>
            <p:spPr bwMode="auto">
              <a:xfrm>
                <a:off x="4448358" y="2884848"/>
                <a:ext cx="2643921" cy="86412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7666" name="ZoneTexte 19"/>
              <p:cNvSpPr txBox="1">
                <a:spLocks noChangeArrowheads="1"/>
              </p:cNvSpPr>
              <p:nvPr/>
            </p:nvSpPr>
            <p:spPr bwMode="auto">
              <a:xfrm>
                <a:off x="3342065" y="2132856"/>
                <a:ext cx="2160072" cy="461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FR" altLang="fr-FR" sz="1200">
                    <a:cs typeface="Arial" charset="0"/>
                  </a:rPr>
                  <a:t>Arguments épidémiologiques</a:t>
                </a:r>
              </a:p>
              <a:p>
                <a:pPr algn="ctr" eaLnBrk="0" hangingPunct="0"/>
                <a:r>
                  <a:rPr lang="fr-FR" altLang="fr-FR" sz="1200">
                    <a:cs typeface="Arial" charset="0"/>
                  </a:rPr>
                  <a:t> et cliniques</a:t>
                </a:r>
              </a:p>
            </p:txBody>
          </p:sp>
          <p:sp>
            <p:nvSpPr>
              <p:cNvPr id="27667" name="ZoneTexte 23"/>
              <p:cNvSpPr txBox="1">
                <a:spLocks noChangeArrowheads="1"/>
              </p:cNvSpPr>
              <p:nvPr/>
            </p:nvSpPr>
            <p:spPr bwMode="auto">
              <a:xfrm>
                <a:off x="3403920" y="4437154"/>
                <a:ext cx="2160258" cy="646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FR" altLang="fr-FR" sz="1200">
                    <a:cs typeface="Arial" charset="0"/>
                  </a:rPr>
                  <a:t>Transfert en ESR et </a:t>
                </a:r>
              </a:p>
              <a:p>
                <a:pPr algn="ctr" eaLnBrk="0" hangingPunct="0"/>
                <a:r>
                  <a:rPr lang="fr-FR" altLang="fr-FR" sz="1200">
                    <a:cs typeface="Arial" charset="0"/>
                  </a:rPr>
                  <a:t>Réalisation d’un prélèvement</a:t>
                </a:r>
              </a:p>
              <a:p>
                <a:pPr algn="ctr" eaLnBrk="0" hangingPunct="0"/>
                <a:r>
                  <a:rPr lang="fr-FR" altLang="fr-FR" sz="1200">
                    <a:cs typeface="Arial" charset="0"/>
                  </a:rPr>
                  <a:t>pour envoi au CNR</a:t>
                </a:r>
              </a:p>
            </p:txBody>
          </p:sp>
          <p:cxnSp>
            <p:nvCxnSpPr>
              <p:cNvPr id="27668" name="Connecteur droit avec flèche 45"/>
              <p:cNvCxnSpPr>
                <a:cxnSpLocks noChangeShapeType="1"/>
                <a:stCxn id="27666" idx="2"/>
              </p:cNvCxnSpPr>
              <p:nvPr/>
            </p:nvCxnSpPr>
            <p:spPr bwMode="auto">
              <a:xfrm>
                <a:off x="4422101" y="2594449"/>
                <a:ext cx="5883" cy="97874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669" name="Connecteur droit avec flèche 46"/>
              <p:cNvCxnSpPr>
                <a:cxnSpLocks noChangeShapeType="1"/>
              </p:cNvCxnSpPr>
              <p:nvPr/>
            </p:nvCxnSpPr>
            <p:spPr bwMode="auto">
              <a:xfrm>
                <a:off x="4403039" y="1808820"/>
                <a:ext cx="11775" cy="3240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670" name="Connecteur droit avec flèche 53"/>
              <p:cNvCxnSpPr>
                <a:cxnSpLocks noChangeShapeType="1"/>
              </p:cNvCxnSpPr>
              <p:nvPr/>
            </p:nvCxnSpPr>
            <p:spPr bwMode="auto">
              <a:xfrm flipH="1">
                <a:off x="4396392" y="4113118"/>
                <a:ext cx="1861" cy="3240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671" name="Connecteur droit avec flèche 55"/>
              <p:cNvCxnSpPr>
                <a:cxnSpLocks noChangeShapeType="1"/>
              </p:cNvCxnSpPr>
              <p:nvPr/>
            </p:nvCxnSpPr>
            <p:spPr bwMode="auto">
              <a:xfrm>
                <a:off x="4412188" y="5157121"/>
                <a:ext cx="15797" cy="104012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7658" name="ZoneTexte 1"/>
            <p:cNvSpPr txBox="1">
              <a:spLocks noChangeArrowheads="1"/>
            </p:cNvSpPr>
            <p:nvPr/>
          </p:nvSpPr>
          <p:spPr bwMode="auto">
            <a:xfrm>
              <a:off x="3237431" y="5497289"/>
              <a:ext cx="79868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600">
                  <a:latin typeface="Frutiger 57Cn"/>
                </a:rPr>
                <a:t>RT-PCR +</a:t>
              </a:r>
            </a:p>
          </p:txBody>
        </p:sp>
        <p:sp>
          <p:nvSpPr>
            <p:cNvPr id="27659" name="ZoneTexte 16"/>
            <p:cNvSpPr txBox="1">
              <a:spLocks noChangeArrowheads="1"/>
            </p:cNvSpPr>
            <p:nvPr/>
          </p:nvSpPr>
          <p:spPr bwMode="auto">
            <a:xfrm>
              <a:off x="3707904" y="5013176"/>
              <a:ext cx="77303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600">
                  <a:latin typeface="Frutiger 57Cn"/>
                </a:rPr>
                <a:t>RT-PCR -</a:t>
              </a:r>
            </a:p>
          </p:txBody>
        </p:sp>
      </p:grpSp>
      <p:sp>
        <p:nvSpPr>
          <p:cNvPr id="4101" name="ZoneTexte 1"/>
          <p:cNvSpPr txBox="1">
            <a:spLocks noChangeArrowheads="1"/>
          </p:cNvSpPr>
          <p:nvPr/>
        </p:nvSpPr>
        <p:spPr bwMode="auto">
          <a:xfrm>
            <a:off x="611188" y="2420938"/>
            <a:ext cx="2232025" cy="101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utiger 57C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utiger 57C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utiger 57C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utiger 57C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utiger 57C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7C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7C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7C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7Cn" pitchFamily="2" charset="0"/>
              </a:defRPr>
            </a:lvl9pPr>
          </a:lstStyle>
          <a:p>
            <a:pPr eaLnBrk="0" hangingPunct="0">
              <a:defRPr/>
            </a:pPr>
            <a:r>
              <a:rPr lang="fr-FR" altLang="fr-FR" sz="10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Si le cas n’est pas exclu d’emblée :</a:t>
            </a:r>
          </a:p>
          <a:p>
            <a:pPr eaLnBrk="0" hangingPunct="0">
              <a:defRPr/>
            </a:pPr>
            <a:r>
              <a:rPr lang="fr-FR" altLang="fr-FR" sz="10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Concertation  téléphonique entre :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altLang="fr-FR" sz="10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Médecin en charge du cas,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altLang="fr-FR" sz="10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Infectiologue  référent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altLang="fr-FR" sz="10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InVS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altLang="fr-FR" sz="10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ARS </a:t>
            </a:r>
          </a:p>
        </p:txBody>
      </p:sp>
      <p:sp>
        <p:nvSpPr>
          <p:cNvPr id="27655" name="ZoneTexte 25"/>
          <p:cNvSpPr txBox="1">
            <a:spLocks noChangeArrowheads="1"/>
          </p:cNvSpPr>
          <p:nvPr/>
        </p:nvSpPr>
        <p:spPr bwMode="auto">
          <a:xfrm>
            <a:off x="5364163" y="5713413"/>
            <a:ext cx="3816350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altLang="fr-FR" sz="1000">
                <a:cs typeface="Arial" charset="0"/>
              </a:rPr>
              <a:t>ESR : établissement de santé de référence</a:t>
            </a:r>
          </a:p>
          <a:p>
            <a:pPr eaLnBrk="0" hangingPunct="0"/>
            <a:r>
              <a:rPr lang="fr-FR" altLang="fr-FR" sz="1000">
                <a:cs typeface="Arial" charset="0"/>
              </a:rPr>
              <a:t>CNR : centre national de référence fièvre hémorragiques virales</a:t>
            </a:r>
          </a:p>
          <a:p>
            <a:pPr eaLnBrk="0" hangingPunct="0"/>
            <a:r>
              <a:rPr lang="fr-FR" altLang="fr-FR" sz="1000">
                <a:cs typeface="Arial" charset="0"/>
              </a:rPr>
              <a:t>RT-PCR : Reverse transcription polymerase chain reaction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512763"/>
            <a:ext cx="8640763" cy="2665412"/>
          </a:xfrm>
        </p:spPr>
        <p:txBody>
          <a:bodyPr/>
          <a:lstStyle/>
          <a:p>
            <a:pPr algn="ctr" eaLnBrk="1" hangingPunct="1"/>
            <a:r>
              <a:rPr lang="fr-FR" sz="4800" smtClean="0">
                <a:cs typeface="ＭＳ Ｐゴシック"/>
              </a:rPr>
              <a:t>Fièvre EBOLA</a:t>
            </a:r>
            <a:br>
              <a:rPr lang="fr-FR" sz="4800" smtClean="0">
                <a:cs typeface="ＭＳ Ｐゴシック"/>
              </a:rPr>
            </a:br>
            <a:r>
              <a:rPr lang="fr-FR" sz="4800" smtClean="0">
                <a:cs typeface="ＭＳ Ｐゴシック"/>
              </a:rPr>
              <a:t>prise en charge d’un cas suspect </a:t>
            </a:r>
            <a:endParaRPr lang="fr-FR" sz="4800" smtClean="0">
              <a:latin typeface="Calibri" pitchFamily="34" charset="0"/>
              <a:cs typeface="ＭＳ Ｐゴシック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7938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84513"/>
            <a:ext cx="39243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6308725"/>
            <a:ext cx="15938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36588" y="3716338"/>
            <a:ext cx="7920037" cy="1625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</a:rPr>
              <a:t>Attention : les recommandations contenues dans ce document sont susceptibles d’être modifiées à tout moment en fonction des données scientifiques et de la publication de nouveaux avis du HCSP – pensez à consulter régulièrement le site du ministère et le site CClin Arlin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3" name="Titr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sz="4800" smtClean="0">
                <a:cs typeface="ＭＳ Ｐゴシック"/>
              </a:rPr>
              <a:t>Patient suspect </a:t>
            </a:r>
            <a:r>
              <a:rPr lang="fr-FR" sz="200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(20/10/2014)</a:t>
            </a:r>
            <a:r>
              <a:rPr lang="fr-FR" sz="3600" smtClean="0">
                <a:latin typeface="Calibri" pitchFamily="34" charset="0"/>
                <a:cs typeface="ＭＳ Ｐゴシック"/>
              </a:rPr>
              <a:t> 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496300" cy="4103687"/>
          </a:xfrm>
        </p:spPr>
        <p:txBody>
          <a:bodyPr/>
          <a:lstStyle/>
          <a:p>
            <a:pPr marL="0" indent="0"/>
            <a:r>
              <a:rPr lang="fr-FR" sz="32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Fièvre ≥ à 38°C</a:t>
            </a:r>
          </a:p>
          <a:p>
            <a:pPr marL="0" indent="0"/>
            <a:r>
              <a:rPr lang="fr-FR" sz="32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dans un délai de 21 jours</a:t>
            </a:r>
          </a:p>
          <a:p>
            <a:pPr marL="0" indent="0"/>
            <a:r>
              <a:rPr lang="fr-FR" sz="32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après son retour de :</a:t>
            </a:r>
          </a:p>
          <a:p>
            <a:pPr lvl="1" indent="371475"/>
            <a:r>
              <a:rPr lang="fr-FR" b="1" smtClean="0">
                <a:solidFill>
                  <a:srgbClr val="333399"/>
                </a:solidFill>
                <a:latin typeface="Calibri" pitchFamily="34" charset="0"/>
              </a:rPr>
              <a:t>Sierra Leone, Guinée Conakry et Libéria</a:t>
            </a:r>
          </a:p>
          <a:p>
            <a:pPr lvl="1" indent="371475"/>
            <a:r>
              <a:rPr lang="fr-FR" b="1" smtClean="0">
                <a:solidFill>
                  <a:srgbClr val="333399"/>
                </a:solidFill>
                <a:latin typeface="Calibri" pitchFamily="34" charset="0"/>
              </a:rPr>
              <a:t>République démocratique du Congo (« Congo-Kinshasa ») : province de l’Equateur (Nord-Ouest du pays)</a:t>
            </a:r>
          </a:p>
          <a:p>
            <a:pPr lvl="1" indent="371475" algn="ctr">
              <a:buFont typeface="Wingdings" pitchFamily="2" charset="2"/>
              <a:buNone/>
            </a:pPr>
            <a:r>
              <a:rPr lang="fr-FR" altLang="ja-JP" b="1" smtClean="0">
                <a:solidFill>
                  <a:srgbClr val="333399"/>
                </a:solidFill>
                <a:latin typeface="Calibri" pitchFamily="34" charset="0"/>
              </a:rPr>
              <a:t>(2 épidémies distinctes)</a:t>
            </a:r>
          </a:p>
          <a:p>
            <a:pPr marL="0" indent="0"/>
            <a:endParaRPr lang="fr-FR" b="1" smtClean="0">
              <a:solidFill>
                <a:srgbClr val="333399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28675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FF07C836-6750-47ED-9C01-CEAE00A52AFC}" type="slidenum">
              <a:rPr lang="fr-FR" sz="900">
                <a:solidFill>
                  <a:srgbClr val="ADA59D"/>
                </a:solidFill>
              </a:rPr>
              <a:pPr algn="r" defTabSz="873125"/>
              <a:t>20</a:t>
            </a:fld>
            <a:endParaRPr lang="fr-FR" sz="900">
              <a:solidFill>
                <a:srgbClr val="ADA59D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4763"/>
            <a:ext cx="19002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697" name="Titr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sz="5400" smtClean="0">
                <a:cs typeface="ＭＳ Ｐゴシック"/>
              </a:rPr>
              <a:t>Cas possible</a:t>
            </a:r>
            <a:r>
              <a:rPr lang="fr-FR" smtClean="0">
                <a:cs typeface="ＭＳ Ｐゴシック"/>
              </a:rPr>
              <a:t> </a:t>
            </a:r>
            <a:r>
              <a:rPr lang="fr-FR" sz="240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(20/10/2014)</a:t>
            </a:r>
            <a:r>
              <a:rPr lang="fr-FR" smtClean="0">
                <a:latin typeface="Calibri" pitchFamily="34" charset="0"/>
                <a:cs typeface="ＭＳ Ｐゴシック"/>
              </a:rPr>
              <a:t> </a:t>
            </a:r>
          </a:p>
        </p:txBody>
      </p:sp>
      <p:sp>
        <p:nvSpPr>
          <p:cNvPr id="29698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43887" cy="4103687"/>
          </a:xfrm>
        </p:spPr>
        <p:txBody>
          <a:bodyPr/>
          <a:lstStyle/>
          <a:p>
            <a:pPr marL="0" indent="0"/>
            <a:r>
              <a:rPr lang="fr-FR" sz="28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Patient suspect </a:t>
            </a:r>
            <a:r>
              <a:rPr lang="fr-FR" sz="2800" b="1" u="sng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ET</a:t>
            </a:r>
            <a:r>
              <a:rPr lang="fr-FR" sz="28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 </a:t>
            </a:r>
            <a:r>
              <a:rPr lang="fr-FR" sz="280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:</a:t>
            </a:r>
          </a:p>
          <a:p>
            <a:pPr lvl="1" indent="371475"/>
            <a:r>
              <a:rPr lang="fr-FR" sz="2400" b="1" smtClean="0">
                <a:solidFill>
                  <a:srgbClr val="333399"/>
                </a:solidFill>
                <a:latin typeface="Calibri" pitchFamily="34" charset="0"/>
              </a:rPr>
              <a:t>Exposition à risque dans un délai de 21 jours avant le début des symptômes: contact avec un malade ou un hôpital pendant le séjour</a:t>
            </a:r>
            <a:endParaRPr lang="fr-FR" sz="2000" smtClean="0">
              <a:solidFill>
                <a:srgbClr val="333399"/>
              </a:solidFill>
              <a:latin typeface="Calibri" pitchFamily="34" charset="0"/>
            </a:endParaRPr>
          </a:p>
          <a:p>
            <a:pPr lvl="1" indent="371475"/>
            <a:endParaRPr lang="fr-FR" sz="2400" b="1" smtClean="0">
              <a:solidFill>
                <a:srgbClr val="333399"/>
              </a:solidFill>
              <a:latin typeface="Calibri" pitchFamily="34" charset="0"/>
            </a:endParaRPr>
          </a:p>
          <a:p>
            <a:pPr lvl="1" indent="371475"/>
            <a:r>
              <a:rPr lang="fr-FR" sz="2400" b="1" smtClean="0">
                <a:solidFill>
                  <a:srgbClr val="333399"/>
                </a:solidFill>
                <a:latin typeface="Calibri" pitchFamily="34" charset="0"/>
              </a:rPr>
              <a:t>OU</a:t>
            </a:r>
            <a:r>
              <a:rPr lang="fr-FR" sz="2400" smtClean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fr-FR" sz="2400" b="1" smtClean="0">
                <a:solidFill>
                  <a:srgbClr val="333399"/>
                </a:solidFill>
                <a:latin typeface="Calibri" pitchFamily="34" charset="0"/>
              </a:rPr>
              <a:t>patient non interrogeable</a:t>
            </a:r>
            <a:endParaRPr lang="fr-FR" sz="2400" smtClean="0">
              <a:solidFill>
                <a:srgbClr val="333399"/>
              </a:solidFill>
              <a:latin typeface="Calibri" pitchFamily="34" charset="0"/>
            </a:endParaRPr>
          </a:p>
          <a:p>
            <a:pPr lvl="1" indent="371475"/>
            <a:endParaRPr lang="fr-FR" sz="1000" smtClean="0">
              <a:solidFill>
                <a:srgbClr val="333399"/>
              </a:solidFill>
              <a:latin typeface="Calibri" pitchFamily="34" charset="0"/>
            </a:endParaRPr>
          </a:p>
          <a:p>
            <a:pPr marL="0" indent="0"/>
            <a:r>
              <a:rPr lang="fr-FR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Classement du cas après appel du SAMU, en concertation avec l’</a:t>
            </a:r>
            <a:r>
              <a:rPr lang="fr-FR" altLang="ja-JP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ARS et </a:t>
            </a:r>
            <a:r>
              <a:rPr lang="fr-FR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l’</a:t>
            </a:r>
            <a:r>
              <a:rPr lang="fr-FR" altLang="ja-JP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Institut de veille sanitaire</a:t>
            </a:r>
          </a:p>
          <a:p>
            <a:pPr marL="0" indent="0"/>
            <a:endParaRPr lang="fr-FR" smtClean="0">
              <a:solidFill>
                <a:srgbClr val="333399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29699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EE25F5F6-B331-4764-97D7-4B8FBEA27804}" type="slidenum">
              <a:rPr lang="fr-FR" sz="900">
                <a:solidFill>
                  <a:srgbClr val="ADA59D"/>
                </a:solidFill>
              </a:rPr>
              <a:pPr algn="r" defTabSz="873125"/>
              <a:t>21</a:t>
            </a:fld>
            <a:endParaRPr lang="fr-FR" sz="900">
              <a:solidFill>
                <a:srgbClr val="ADA59D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4763"/>
            <a:ext cx="19002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smtClean="0">
                <a:cs typeface="ＭＳ Ｐゴシック"/>
              </a:rPr>
              <a:t>Cas confirmé </a:t>
            </a:r>
            <a:r>
              <a:rPr lang="fr-FR" sz="240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(20/10/2014)</a:t>
            </a:r>
            <a:r>
              <a:rPr lang="fr-FR" smtClean="0">
                <a:latin typeface="Calibri" pitchFamily="34" charset="0"/>
                <a:cs typeface="ＭＳ Ｐゴシック"/>
              </a:rPr>
              <a:t> 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611188" y="1773238"/>
            <a:ext cx="7956550" cy="2087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400" i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La confirmation biologique est réalisée par le Centre national de référence des Fièvres hémorragiques virales (FHV) à Lyon</a:t>
            </a:r>
          </a:p>
          <a:p>
            <a:pPr marL="0" indent="0">
              <a:buFontTx/>
              <a:buNone/>
            </a:pPr>
            <a:endParaRPr lang="fr-FR" sz="28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 marL="0" indent="0"/>
            <a:r>
              <a:rPr lang="fr-FR" sz="28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diagnostic biologique positif au CNR</a:t>
            </a:r>
          </a:p>
          <a:p>
            <a:pPr marL="0" indent="0">
              <a:buFontTx/>
              <a:buNone/>
            </a:pPr>
            <a:r>
              <a:rPr lang="fr-FR" sz="2400" b="1" i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	En cas de prélèvement trop précoce par rapport à la 	date de survenue des symptômes, un 2</a:t>
            </a:r>
            <a:r>
              <a:rPr lang="fr-FR" sz="2400" b="1" i="1" baseline="3000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ème</a:t>
            </a:r>
            <a:r>
              <a:rPr lang="fr-FR" sz="2400" b="1" i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 prélèvement 	pourra être demandé</a:t>
            </a:r>
            <a:endParaRPr lang="fr-FR" sz="28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 marL="0" indent="0"/>
            <a:endParaRPr lang="fr-FR" sz="28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 marL="0" indent="0">
              <a:buFontTx/>
              <a:buNone/>
            </a:pPr>
            <a:endParaRPr lang="fr-FR" sz="2800" b="1" smtClean="0">
              <a:solidFill>
                <a:srgbClr val="000090"/>
              </a:solidFill>
              <a:cs typeface="ＭＳ Ｐゴシック"/>
            </a:endParaRPr>
          </a:p>
        </p:txBody>
      </p:sp>
      <p:sp>
        <p:nvSpPr>
          <p:cNvPr id="307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E4126688-124A-4959-A065-69D1E2A2C971}" type="slidenum">
              <a:rPr lang="fr-FR" smtClean="0">
                <a:ea typeface="ＭＳ Ｐゴシック"/>
                <a:cs typeface="ＭＳ Ｐゴシック"/>
              </a:rPr>
              <a:pPr defTabSz="873125"/>
              <a:t>22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4763"/>
            <a:ext cx="19002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667375"/>
            <a:ext cx="5286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ZoneTexte 6"/>
          <p:cNvSpPr txBox="1">
            <a:spLocks noChangeArrowheads="1"/>
          </p:cNvSpPr>
          <p:nvPr/>
        </p:nvSpPr>
        <p:spPr bwMode="auto">
          <a:xfrm>
            <a:off x="1692275" y="5595938"/>
            <a:ext cx="677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Définitions susceptibles d’évoluer en fonction des connaissances et de la situation épidémiologique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45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5400" smtClean="0">
                <a:cs typeface="ＭＳ Ｐゴシック"/>
              </a:rPr>
              <a:t>Cas Exclus </a:t>
            </a:r>
            <a:r>
              <a:rPr lang="fr-FR" sz="240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(20/10/2014)</a:t>
            </a:r>
            <a:r>
              <a:rPr lang="fr-FR" smtClean="0">
                <a:latin typeface="Calibri" pitchFamily="34" charset="0"/>
                <a:cs typeface="ＭＳ Ｐゴシック"/>
              </a:rPr>
              <a:t> 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idx="4294967295"/>
          </p:nvPr>
        </p:nvSpPr>
        <p:spPr>
          <a:xfrm>
            <a:off x="611188" y="1773238"/>
            <a:ext cx="7956550" cy="2087562"/>
          </a:xfrm>
        </p:spPr>
        <p:txBody>
          <a:bodyPr/>
          <a:lstStyle/>
          <a:p>
            <a:pPr marL="534988" indent="-534988">
              <a:buFontTx/>
              <a:buNone/>
            </a:pPr>
            <a:endParaRPr lang="fr-FR" sz="2800" b="1" smtClean="0">
              <a:latin typeface="Calibri" pitchFamily="34" charset="0"/>
              <a:cs typeface="ＭＳ Ｐゴシック"/>
            </a:endParaRPr>
          </a:p>
          <a:p>
            <a:pPr marL="534988" indent="-534988"/>
            <a:r>
              <a:rPr lang="fr-FR" sz="28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Ne répond pas à la définition de cas possible  (ex. pas d’exposition)</a:t>
            </a:r>
          </a:p>
          <a:p>
            <a:pPr marL="534988" indent="-534988" algn="ctr">
              <a:buFontTx/>
              <a:buNone/>
            </a:pPr>
            <a:r>
              <a:rPr lang="fr-FR" sz="28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	</a:t>
            </a:r>
            <a:r>
              <a:rPr lang="fr-FR" sz="2800" b="1" u="sng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ou</a:t>
            </a:r>
          </a:p>
          <a:p>
            <a:pPr marL="534988" indent="-534988"/>
            <a:r>
              <a:rPr lang="fr-FR" sz="28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Ne répond pas à la définition de cas suspect   (ex. pas de symptômes)</a:t>
            </a:r>
          </a:p>
          <a:p>
            <a:pPr marL="534988" indent="-534988" algn="ctr">
              <a:buFontTx/>
              <a:buNone/>
            </a:pPr>
            <a:r>
              <a:rPr lang="fr-FR" sz="28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	</a:t>
            </a:r>
            <a:r>
              <a:rPr lang="fr-FR" sz="2800" b="1" u="sng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ou</a:t>
            </a:r>
          </a:p>
          <a:p>
            <a:pPr marL="534988" indent="-534988"/>
            <a:r>
              <a:rPr lang="fr-FR" sz="28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Cas possible biologiquement négatif au CNR</a:t>
            </a:r>
          </a:p>
        </p:txBody>
      </p:sp>
      <p:sp>
        <p:nvSpPr>
          <p:cNvPr id="31747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434087F2-17D7-4830-8D97-3C4CEE4D4F65}" type="slidenum">
              <a:rPr lang="fr-FR" sz="900">
                <a:solidFill>
                  <a:srgbClr val="ADA59D"/>
                </a:solidFill>
              </a:rPr>
              <a:pPr algn="r" defTabSz="873125"/>
              <a:t>23</a:t>
            </a:fld>
            <a:endParaRPr lang="fr-FR" sz="900">
              <a:solidFill>
                <a:srgbClr val="ADA59D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4763"/>
            <a:ext cx="19002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1143000"/>
          </a:xfrm>
        </p:spPr>
        <p:txBody>
          <a:bodyPr/>
          <a:lstStyle/>
          <a:p>
            <a:r>
              <a:rPr lang="fr-FR" sz="4800" smtClean="0">
                <a:cs typeface="ＭＳ Ｐゴシック"/>
              </a:rPr>
              <a:t>Prise en charge des cas</a:t>
            </a:r>
          </a:p>
        </p:txBody>
      </p:sp>
      <p:sp>
        <p:nvSpPr>
          <p:cNvPr id="3277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94518D06-F1C5-4F9A-A91C-29308D1E2C32}" type="slidenum">
              <a:rPr lang="fr-FR" smtClean="0">
                <a:ea typeface="ＭＳ Ｐゴシック"/>
                <a:cs typeface="ＭＳ Ｐゴシック"/>
              </a:rPr>
              <a:pPr defTabSz="873125"/>
              <a:t>24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775" y="1665288"/>
            <a:ext cx="2700338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0090"/>
                </a:solidFill>
                <a:latin typeface="Calibri"/>
                <a:cs typeface="Calibri"/>
              </a:rPr>
              <a:t>Patient suspect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7700" y="2960688"/>
            <a:ext cx="817245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0090"/>
                </a:solidFill>
                <a:latin typeface="Calibri"/>
                <a:cs typeface="Calibri"/>
              </a:rPr>
              <a:t>Appel SAMU Centre 15:  lien InVS/ARS pour classer le cas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0225" y="4257675"/>
            <a:ext cx="1803400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0090"/>
                </a:solidFill>
                <a:latin typeface="Calibri"/>
                <a:cs typeface="Calibri"/>
              </a:rPr>
              <a:t>Cas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363" y="4257675"/>
            <a:ext cx="1357312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0090"/>
                </a:solidFill>
                <a:latin typeface="Calibri"/>
                <a:cs typeface="Calibri"/>
              </a:rPr>
              <a:t>Cas exclu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450" y="5407025"/>
            <a:ext cx="2844800" cy="847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0090"/>
                </a:solidFill>
                <a:latin typeface="Calibri"/>
                <a:cs typeface="Calibri"/>
              </a:rPr>
              <a:t>Etablissement de santé de référence </a:t>
            </a:r>
          </a:p>
        </p:txBody>
      </p:sp>
      <p:cxnSp>
        <p:nvCxnSpPr>
          <p:cNvPr id="32776" name="Connecteur droit avec flèche 3"/>
          <p:cNvCxnSpPr>
            <a:cxnSpLocks noChangeShapeType="1"/>
          </p:cNvCxnSpPr>
          <p:nvPr/>
        </p:nvCxnSpPr>
        <p:spPr bwMode="auto">
          <a:xfrm>
            <a:off x="4103688" y="2205038"/>
            <a:ext cx="0" cy="611187"/>
          </a:xfrm>
          <a:prstGeom prst="straightConnector1">
            <a:avLst/>
          </a:prstGeom>
          <a:noFill/>
          <a:ln w="38100" algn="ctr">
            <a:solidFill>
              <a:srgbClr val="660066"/>
            </a:solidFill>
            <a:round/>
            <a:headEnd/>
            <a:tailEnd type="arrow" w="med" len="med"/>
          </a:ln>
        </p:spPr>
      </p:cxnSp>
      <p:cxnSp>
        <p:nvCxnSpPr>
          <p:cNvPr id="32777" name="Connecteur droit avec flèche 10"/>
          <p:cNvCxnSpPr>
            <a:cxnSpLocks noChangeShapeType="1"/>
          </p:cNvCxnSpPr>
          <p:nvPr/>
        </p:nvCxnSpPr>
        <p:spPr bwMode="auto">
          <a:xfrm flipH="1">
            <a:off x="3527425" y="3536950"/>
            <a:ext cx="649288" cy="684213"/>
          </a:xfrm>
          <a:prstGeom prst="straightConnector1">
            <a:avLst/>
          </a:prstGeom>
          <a:noFill/>
          <a:ln w="38100" algn="ctr">
            <a:solidFill>
              <a:srgbClr val="660066"/>
            </a:solidFill>
            <a:round/>
            <a:headEnd/>
            <a:tailEnd type="arrow" w="med" len="med"/>
          </a:ln>
        </p:spPr>
      </p:cxnSp>
      <p:cxnSp>
        <p:nvCxnSpPr>
          <p:cNvPr id="32778" name="Connecteur droit avec flèche 12"/>
          <p:cNvCxnSpPr>
            <a:cxnSpLocks noChangeShapeType="1"/>
          </p:cNvCxnSpPr>
          <p:nvPr/>
        </p:nvCxnSpPr>
        <p:spPr bwMode="auto">
          <a:xfrm>
            <a:off x="4284663" y="3536950"/>
            <a:ext cx="611187" cy="720725"/>
          </a:xfrm>
          <a:prstGeom prst="straightConnector1">
            <a:avLst/>
          </a:prstGeom>
          <a:noFill/>
          <a:ln w="38100" algn="ctr">
            <a:solidFill>
              <a:srgbClr val="660066"/>
            </a:solidFill>
            <a:round/>
            <a:headEnd/>
            <a:tailEnd type="arrow" w="med" len="med"/>
          </a:ln>
        </p:spPr>
      </p:cxnSp>
      <p:cxnSp>
        <p:nvCxnSpPr>
          <p:cNvPr id="32779" name="Connecteur droit avec flèche 16"/>
          <p:cNvCxnSpPr>
            <a:cxnSpLocks noChangeShapeType="1"/>
          </p:cNvCxnSpPr>
          <p:nvPr/>
        </p:nvCxnSpPr>
        <p:spPr bwMode="auto">
          <a:xfrm>
            <a:off x="2735263" y="4760913"/>
            <a:ext cx="0" cy="612775"/>
          </a:xfrm>
          <a:prstGeom prst="straightConnector1">
            <a:avLst/>
          </a:prstGeom>
          <a:noFill/>
          <a:ln w="38100" algn="ctr">
            <a:solidFill>
              <a:srgbClr val="660066"/>
            </a:solidFill>
            <a:round/>
            <a:headEnd/>
            <a:tailEnd type="arrow" w="med" len="med"/>
          </a:ln>
        </p:spPr>
      </p:cxnSp>
      <p:sp>
        <p:nvSpPr>
          <p:cNvPr id="20" name="ZoneTexte 19"/>
          <p:cNvSpPr txBox="1"/>
          <p:nvPr/>
        </p:nvSpPr>
        <p:spPr>
          <a:xfrm>
            <a:off x="2627313" y="4868863"/>
            <a:ext cx="936625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90"/>
                </a:solidFill>
                <a:latin typeface="Calibri"/>
                <a:cs typeface="Calibri"/>
              </a:rPr>
              <a:t>SAMU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ChangeArrowheads="1"/>
          </p:cNvSpPr>
          <p:nvPr/>
        </p:nvSpPr>
        <p:spPr bwMode="auto">
          <a:xfrm>
            <a:off x="539750" y="6381750"/>
            <a:ext cx="1800225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7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Liste des ESR</a:t>
            </a:r>
          </a:p>
        </p:txBody>
      </p:sp>
      <p:sp>
        <p:nvSpPr>
          <p:cNvPr id="3379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DEE2C9-0672-4312-B986-80DAB464B6E7}" type="slidenum">
              <a:rPr lang="fr-FR" smtClean="0">
                <a:ea typeface="ＭＳ Ｐゴシック"/>
                <a:cs typeface="ＭＳ Ｐゴシック"/>
              </a:rPr>
              <a:pPr/>
              <a:t>25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639763"/>
            <a:ext cx="8707438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ZoneTexte 23"/>
          <p:cNvSpPr txBox="1">
            <a:spLocks noChangeArrowheads="1"/>
          </p:cNvSpPr>
          <p:nvPr/>
        </p:nvSpPr>
        <p:spPr bwMode="auto">
          <a:xfrm>
            <a:off x="7446963" y="1116013"/>
            <a:ext cx="7318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3399"/>
                </a:solidFill>
              </a:rPr>
              <a:t>(1/2)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06363"/>
            <a:ext cx="8128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539750" y="6381750"/>
            <a:ext cx="1800225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Liste des ESR</a:t>
            </a:r>
          </a:p>
        </p:txBody>
      </p:sp>
      <p:sp>
        <p:nvSpPr>
          <p:cNvPr id="3482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B900CE-EC70-4830-A669-A26801FEC11E}" type="slidenum">
              <a:rPr lang="fr-FR" smtClean="0">
                <a:ea typeface="ＭＳ Ｐゴシック"/>
                <a:cs typeface="ＭＳ Ｐゴシック"/>
              </a:rPr>
              <a:pPr/>
              <a:t>26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665288"/>
            <a:ext cx="8707438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4675"/>
            <a:ext cx="87137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ZoneTexte 23"/>
          <p:cNvSpPr txBox="1">
            <a:spLocks noChangeArrowheads="1"/>
          </p:cNvSpPr>
          <p:nvPr/>
        </p:nvSpPr>
        <p:spPr bwMode="auto">
          <a:xfrm>
            <a:off x="7446963" y="1116013"/>
            <a:ext cx="7318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3399"/>
                </a:solidFill>
              </a:rPr>
              <a:t>(2/2)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106363"/>
            <a:ext cx="8128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1497013"/>
            <a:ext cx="58674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smtClean="0">
                <a:cs typeface="ＭＳ Ｐゴシック"/>
              </a:rPr>
              <a:t>Etablissements de santé de référence (ESR) habilités au 25 septembre 2014</a:t>
            </a:r>
          </a:p>
        </p:txBody>
      </p:sp>
      <p:sp>
        <p:nvSpPr>
          <p:cNvPr id="3584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6B458-4A28-4143-873D-170932464688}" type="slidenum">
              <a:rPr lang="fr-FR" smtClean="0">
                <a:ea typeface="ＭＳ Ｐゴシック"/>
                <a:cs typeface="ＭＳ Ｐゴシック"/>
              </a:rPr>
              <a:pPr/>
              <a:t>27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" name="Bouée 6"/>
          <p:cNvSpPr/>
          <p:nvPr/>
        </p:nvSpPr>
        <p:spPr bwMode="auto">
          <a:xfrm>
            <a:off x="4968875" y="2673350"/>
            <a:ext cx="233363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8" name="Bouée 7"/>
          <p:cNvSpPr/>
          <p:nvPr/>
        </p:nvSpPr>
        <p:spPr bwMode="auto">
          <a:xfrm>
            <a:off x="5202238" y="2825750"/>
            <a:ext cx="233362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9" name="Bouée 8"/>
          <p:cNvSpPr/>
          <p:nvPr/>
        </p:nvSpPr>
        <p:spPr bwMode="auto">
          <a:xfrm>
            <a:off x="4932363" y="2924175"/>
            <a:ext cx="233362" cy="217488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0" name="Bouée 9"/>
          <p:cNvSpPr/>
          <p:nvPr/>
        </p:nvSpPr>
        <p:spPr bwMode="auto">
          <a:xfrm>
            <a:off x="4464050" y="2457450"/>
            <a:ext cx="234950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1" name="Bouée 10"/>
          <p:cNvSpPr/>
          <p:nvPr/>
        </p:nvSpPr>
        <p:spPr bwMode="auto">
          <a:xfrm>
            <a:off x="5057775" y="1773238"/>
            <a:ext cx="234950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2" name="Bouée 11"/>
          <p:cNvSpPr/>
          <p:nvPr/>
        </p:nvSpPr>
        <p:spPr bwMode="auto">
          <a:xfrm>
            <a:off x="3852863" y="4797425"/>
            <a:ext cx="233362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3" name="Bouée 12"/>
          <p:cNvSpPr/>
          <p:nvPr/>
        </p:nvSpPr>
        <p:spPr bwMode="auto">
          <a:xfrm>
            <a:off x="3617913" y="3086100"/>
            <a:ext cx="234950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4" name="Bouée 13"/>
          <p:cNvSpPr/>
          <p:nvPr/>
        </p:nvSpPr>
        <p:spPr bwMode="auto">
          <a:xfrm>
            <a:off x="5940425" y="4694238"/>
            <a:ext cx="233363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5" name="Bouée 14"/>
          <p:cNvSpPr/>
          <p:nvPr/>
        </p:nvSpPr>
        <p:spPr bwMode="auto">
          <a:xfrm>
            <a:off x="5940425" y="5553075"/>
            <a:ext cx="233363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6" name="Bouée 15"/>
          <p:cNvSpPr/>
          <p:nvPr/>
        </p:nvSpPr>
        <p:spPr bwMode="auto">
          <a:xfrm>
            <a:off x="6840538" y="2781300"/>
            <a:ext cx="233362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7" name="Bouée 16"/>
          <p:cNvSpPr/>
          <p:nvPr/>
        </p:nvSpPr>
        <p:spPr bwMode="auto">
          <a:xfrm>
            <a:off x="6300788" y="3003550"/>
            <a:ext cx="233362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9" name="Bouée 18"/>
          <p:cNvSpPr/>
          <p:nvPr/>
        </p:nvSpPr>
        <p:spPr bwMode="auto">
          <a:xfrm>
            <a:off x="5688013" y="6200775"/>
            <a:ext cx="234950" cy="2159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smtClean="0">
                <a:cs typeface="ＭＳ Ｐゴシック"/>
              </a:rPr>
              <a:t>Deux enjeux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34925" y="1736725"/>
            <a:ext cx="9001125" cy="4284663"/>
          </a:xfrm>
        </p:spPr>
        <p:txBody>
          <a:bodyPr/>
          <a:lstStyle/>
          <a:p>
            <a:r>
              <a:rPr lang="fr-FR" sz="2000" b="1" smtClean="0">
                <a:solidFill>
                  <a:srgbClr val="000090"/>
                </a:solidFill>
                <a:cs typeface="ＭＳ Ｐゴシック"/>
              </a:rPr>
              <a:t>Prévenir la transmission du virus à un </a:t>
            </a:r>
            <a:r>
              <a:rPr lang="fr-FR" sz="2000" b="1" u="sng" smtClean="0">
                <a:solidFill>
                  <a:srgbClr val="000090"/>
                </a:solidFill>
                <a:cs typeface="ＭＳ Ｐゴシック"/>
              </a:rPr>
              <a:t>personnel</a:t>
            </a:r>
            <a:r>
              <a:rPr lang="fr-FR" sz="2000" b="1" smtClean="0">
                <a:solidFill>
                  <a:srgbClr val="000090"/>
                </a:solidFill>
                <a:cs typeface="ＭＳ Ｐゴシック"/>
              </a:rPr>
              <a:t> ou un autre </a:t>
            </a:r>
            <a:r>
              <a:rPr lang="fr-FR" sz="2000" b="1" u="sng" smtClean="0">
                <a:solidFill>
                  <a:srgbClr val="000090"/>
                </a:solidFill>
                <a:cs typeface="ＭＳ Ｐゴシック"/>
              </a:rPr>
              <a:t>patient</a:t>
            </a:r>
            <a:r>
              <a:rPr lang="fr-FR" sz="2000" b="1" smtClean="0">
                <a:solidFill>
                  <a:srgbClr val="000090"/>
                </a:solidFill>
                <a:cs typeface="ＭＳ Ｐゴシック"/>
              </a:rPr>
              <a:t> :</a:t>
            </a:r>
          </a:p>
          <a:p>
            <a:pPr lvl="1"/>
            <a:r>
              <a:rPr lang="fr-FR" sz="1800" smtClean="0">
                <a:solidFill>
                  <a:srgbClr val="000090"/>
                </a:solidFill>
              </a:rPr>
              <a:t>Repérer un cas suspect au plus tôt : sensibiliser les personnels</a:t>
            </a:r>
          </a:p>
          <a:p>
            <a:pPr lvl="1"/>
            <a:r>
              <a:rPr lang="fr-FR" sz="1800" smtClean="0">
                <a:solidFill>
                  <a:srgbClr val="000090"/>
                </a:solidFill>
              </a:rPr>
              <a:t>Mettre en place les mesures de protection adaptées </a:t>
            </a:r>
          </a:p>
          <a:p>
            <a:pPr>
              <a:buFontTx/>
              <a:buNone/>
            </a:pPr>
            <a:endParaRPr lang="fr-FR" smtClean="0">
              <a:solidFill>
                <a:srgbClr val="000090"/>
              </a:solidFill>
              <a:cs typeface="ＭＳ Ｐゴシック"/>
            </a:endParaRPr>
          </a:p>
          <a:p>
            <a:r>
              <a:rPr lang="fr-FR" sz="2000" b="1" smtClean="0">
                <a:solidFill>
                  <a:srgbClr val="000090"/>
                </a:solidFill>
                <a:cs typeface="ＭＳ Ｐゴシック"/>
              </a:rPr>
              <a:t>Eviter la perte de chance pour les patients </a:t>
            </a:r>
            <a:r>
              <a:rPr lang="fr-FR" smtClean="0">
                <a:solidFill>
                  <a:srgbClr val="000090"/>
                </a:solidFill>
                <a:cs typeface="ＭＳ Ｐゴシック"/>
              </a:rPr>
              <a:t>: </a:t>
            </a:r>
            <a:r>
              <a:rPr lang="fr-FR" smtClean="0">
                <a:solidFill>
                  <a:srgbClr val="FF0000"/>
                </a:solidFill>
                <a:cs typeface="ＭＳ Ｐゴシック"/>
              </a:rPr>
              <a:t>l</a:t>
            </a:r>
            <a:r>
              <a:rPr lang="fr-FR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a grande majorité des cas suspects ou possibles </a:t>
            </a:r>
            <a:r>
              <a:rPr lang="fr-FR" u="sng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ne seront pas des cas confirmés</a:t>
            </a:r>
            <a:r>
              <a:rPr lang="fr-FR" smtClean="0">
                <a:solidFill>
                  <a:srgbClr val="7030A0"/>
                </a:solidFill>
                <a:latin typeface="Calibri" pitchFamily="34" charset="0"/>
                <a:cs typeface="ＭＳ Ｐゴシック"/>
              </a:rPr>
              <a:t> </a:t>
            </a:r>
          </a:p>
          <a:p>
            <a:pPr lvl="1"/>
            <a:r>
              <a:rPr lang="fr-FR" sz="1800" smtClean="0">
                <a:solidFill>
                  <a:srgbClr val="000090"/>
                </a:solidFill>
                <a:latin typeface="Calibri" pitchFamily="34" charset="0"/>
              </a:rPr>
              <a:t>Respecter rigoureusement les critères de classement</a:t>
            </a:r>
          </a:p>
          <a:p>
            <a:pPr lvl="1"/>
            <a:r>
              <a:rPr lang="fr-FR" sz="1800" smtClean="0">
                <a:solidFill>
                  <a:srgbClr val="000090"/>
                </a:solidFill>
                <a:latin typeface="Calibri" pitchFamily="34" charset="0"/>
              </a:rPr>
              <a:t>Réduire au maximum le délai de classement :</a:t>
            </a:r>
          </a:p>
          <a:p>
            <a:pPr lvl="2"/>
            <a:r>
              <a:rPr lang="fr-FR" smtClean="0">
                <a:solidFill>
                  <a:srgbClr val="000090"/>
                </a:solidFill>
                <a:latin typeface="Calibri" pitchFamily="34" charset="0"/>
              </a:rPr>
              <a:t>d</a:t>
            </a:r>
            <a:r>
              <a:rPr lang="ja-JP" altLang="fr-FR" smtClean="0">
                <a:solidFill>
                  <a:srgbClr val="000090"/>
                </a:solidFill>
                <a:latin typeface="Calibri" pitchFamily="34" charset="0"/>
              </a:rPr>
              <a:t>’</a:t>
            </a:r>
            <a:r>
              <a:rPr lang="fr-FR" altLang="ja-JP" smtClean="0">
                <a:solidFill>
                  <a:srgbClr val="000090"/>
                </a:solidFill>
                <a:latin typeface="Calibri" pitchFamily="34" charset="0"/>
              </a:rPr>
              <a:t>un cas suspect en cas exclu ou possible : lien SAMU-InVS-ARS</a:t>
            </a:r>
          </a:p>
          <a:p>
            <a:pPr lvl="2"/>
            <a:r>
              <a:rPr lang="fr-FR" smtClean="0">
                <a:solidFill>
                  <a:srgbClr val="000090"/>
                </a:solidFill>
                <a:latin typeface="Calibri" pitchFamily="34" charset="0"/>
              </a:rPr>
              <a:t>d</a:t>
            </a:r>
            <a:r>
              <a:rPr lang="ja-JP" altLang="fr-FR" smtClean="0">
                <a:solidFill>
                  <a:srgbClr val="000090"/>
                </a:solidFill>
                <a:latin typeface="Calibri" pitchFamily="34" charset="0"/>
              </a:rPr>
              <a:t>’</a:t>
            </a:r>
            <a:r>
              <a:rPr lang="fr-FR" altLang="ja-JP" smtClean="0">
                <a:solidFill>
                  <a:srgbClr val="000090"/>
                </a:solidFill>
                <a:latin typeface="Calibri" pitchFamily="34" charset="0"/>
              </a:rPr>
              <a:t>un cas possible en exclu ou en confirmé :</a:t>
            </a:r>
          </a:p>
          <a:p>
            <a:pPr lvl="3"/>
            <a:r>
              <a:rPr lang="fr-FR" altLang="ja-JP" smtClean="0">
                <a:solidFill>
                  <a:srgbClr val="000090"/>
                </a:solidFill>
                <a:latin typeface="Calibri" pitchFamily="34" charset="0"/>
              </a:rPr>
              <a:t>transport du patient vers l’ESR pour prise en charge, prélèvement</a:t>
            </a:r>
          </a:p>
          <a:p>
            <a:pPr lvl="3"/>
            <a:r>
              <a:rPr lang="fr-FR" altLang="ja-JP" smtClean="0">
                <a:solidFill>
                  <a:srgbClr val="000090"/>
                </a:solidFill>
                <a:latin typeface="Calibri" pitchFamily="34" charset="0"/>
              </a:rPr>
              <a:t>transport du prélèvement vers le CNR à Lyon</a:t>
            </a:r>
          </a:p>
          <a:p>
            <a:pPr lvl="1"/>
            <a:r>
              <a:rPr lang="fr-FR" altLang="ja-JP" sz="1800" smtClean="0">
                <a:solidFill>
                  <a:srgbClr val="000090"/>
                </a:solidFill>
                <a:latin typeface="Calibri" pitchFamily="34" charset="0"/>
              </a:rPr>
              <a:t>Mettre en route un traitement empirique (paludisme, méningite…) si signes de gravité</a:t>
            </a:r>
          </a:p>
          <a:p>
            <a:pPr lvl="2"/>
            <a:endParaRPr lang="fr-FR" altLang="ja-JP" smtClean="0">
              <a:solidFill>
                <a:srgbClr val="000090"/>
              </a:solidFill>
              <a:latin typeface="Calibri" pitchFamily="34" charset="0"/>
            </a:endParaRPr>
          </a:p>
          <a:p>
            <a:pPr lvl="1"/>
            <a:endParaRPr lang="fr-FR" sz="1800" smtClean="0">
              <a:solidFill>
                <a:srgbClr val="000090"/>
              </a:solidFill>
              <a:latin typeface="Calibri" pitchFamily="34" charset="0"/>
            </a:endParaRPr>
          </a:p>
          <a:p>
            <a:endParaRPr lang="fr-FR" smtClean="0">
              <a:solidFill>
                <a:srgbClr val="000090"/>
              </a:solidFill>
              <a:cs typeface="ＭＳ Ｐゴシック"/>
            </a:endParaRPr>
          </a:p>
        </p:txBody>
      </p:sp>
      <p:sp>
        <p:nvSpPr>
          <p:cNvPr id="3686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77AEB5C6-2ADF-4678-B25D-83C531E5C720}" type="slidenum">
              <a:rPr lang="fr-FR" smtClean="0">
                <a:ea typeface="ＭＳ Ｐゴシック"/>
                <a:cs typeface="ＭＳ Ｐゴシック"/>
              </a:rPr>
              <a:pPr defTabSz="873125"/>
              <a:t>28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Rappels sur le R0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B8FCD-1570-47D6-888F-EFA47405732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37891" name="Picture 2" descr="A comparison of reproduction numbers, or R0s, for several viruses. R0 is one measure of contagiousnes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114425"/>
            <a:ext cx="91360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50825" y="5229225"/>
            <a:ext cx="1031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i="1"/>
              <a:t>Adam Cole/NPR</a:t>
            </a:r>
          </a:p>
        </p:txBody>
      </p: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1728788" y="5467350"/>
            <a:ext cx="1042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alibri" pitchFamily="34" charset="0"/>
              </a:rPr>
              <a:t>Grippe (</a:t>
            </a:r>
            <a:r>
              <a:rPr lang="fr-FR" sz="1600">
                <a:solidFill>
                  <a:srgbClr val="FFC000"/>
                </a:solidFill>
                <a:latin typeface="Calibri" pitchFamily="34" charset="0"/>
              </a:rPr>
              <a:t>2</a:t>
            </a:r>
            <a:r>
              <a:rPr lang="fr-FR" sz="160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7894" name="ZoneTexte 6"/>
          <p:cNvSpPr txBox="1">
            <a:spLocks noChangeArrowheads="1"/>
          </p:cNvSpPr>
          <p:nvPr/>
        </p:nvSpPr>
        <p:spPr bwMode="auto">
          <a:xfrm>
            <a:off x="6469063" y="5467350"/>
            <a:ext cx="911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alibri" pitchFamily="34" charset="0"/>
              </a:rPr>
              <a:t>Varicelle</a:t>
            </a:r>
          </a:p>
        </p:txBody>
      </p:sp>
      <p:sp>
        <p:nvSpPr>
          <p:cNvPr id="37895" name="ZoneTexte 9"/>
          <p:cNvSpPr txBox="1">
            <a:spLocks noChangeArrowheads="1"/>
          </p:cNvSpPr>
          <p:nvPr/>
        </p:nvSpPr>
        <p:spPr bwMode="auto">
          <a:xfrm>
            <a:off x="7927975" y="5467350"/>
            <a:ext cx="963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alibri" pitchFamily="34" charset="0"/>
              </a:rPr>
              <a:t>Rougeole</a:t>
            </a:r>
          </a:p>
        </p:txBody>
      </p:sp>
      <p:cxnSp>
        <p:nvCxnSpPr>
          <p:cNvPr id="37896" name="Connecteur droit 21"/>
          <p:cNvCxnSpPr>
            <a:cxnSpLocks noChangeShapeType="1"/>
          </p:cNvCxnSpPr>
          <p:nvPr/>
        </p:nvCxnSpPr>
        <p:spPr bwMode="auto">
          <a:xfrm>
            <a:off x="2195513" y="5013325"/>
            <a:ext cx="0" cy="446088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00438"/>
            <a:ext cx="2836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Groupe de travail</a:t>
            </a: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25" y="2006600"/>
            <a:ext cx="20970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689100"/>
            <a:ext cx="8229600" cy="426561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fr-FR" sz="2800" smtClean="0">
                <a:latin typeface="Calibri" pitchFamily="34" charset="0"/>
                <a:cs typeface="ＭＳ Ｐゴシック"/>
              </a:rPr>
              <a:t>L’EOH du siège de l’AP-HP et son réseau d’EOH</a:t>
            </a:r>
          </a:p>
          <a:p>
            <a:pPr>
              <a:spcAft>
                <a:spcPct val="30000"/>
              </a:spcAft>
            </a:pPr>
            <a:r>
              <a:rPr lang="fr-FR" sz="2800" smtClean="0">
                <a:latin typeface="Calibri" pitchFamily="34" charset="0"/>
                <a:cs typeface="ＭＳ Ｐゴシック"/>
              </a:rPr>
              <a:t>Les CESU de l’AP-HP</a:t>
            </a:r>
            <a:endParaRPr lang="fr-FR" sz="1900" smtClean="0">
              <a:latin typeface="Calibri" pitchFamily="34" charset="0"/>
              <a:cs typeface="ＭＳ Ｐゴシック"/>
            </a:endParaRPr>
          </a:p>
          <a:p>
            <a:pPr>
              <a:spcAft>
                <a:spcPct val="30000"/>
              </a:spcAft>
            </a:pPr>
            <a:r>
              <a:rPr lang="fr-FR" sz="2800" smtClean="0">
                <a:latin typeface="Calibri" pitchFamily="34" charset="0"/>
                <a:cs typeface="ＭＳ Ｐゴシック"/>
              </a:rPr>
              <a:t>Département des Maladies Infectieuses de l’</a:t>
            </a:r>
          </a:p>
          <a:p>
            <a:pPr>
              <a:spcAft>
                <a:spcPct val="30000"/>
              </a:spcAft>
            </a:pPr>
            <a:r>
              <a:rPr lang="fr-FR" sz="2800" smtClean="0">
                <a:latin typeface="Calibri" pitchFamily="34" charset="0"/>
                <a:cs typeface="ＭＳ Ｐゴシック"/>
              </a:rPr>
              <a:t>Le Réseau CClin-Arlin</a:t>
            </a:r>
          </a:p>
          <a:p>
            <a:pPr>
              <a:spcAft>
                <a:spcPct val="30000"/>
              </a:spcAft>
              <a:buFontTx/>
              <a:buNone/>
            </a:pPr>
            <a:r>
              <a:rPr lang="fr-FR" sz="2800" smtClean="0">
                <a:latin typeface="Calibri" pitchFamily="34" charset="0"/>
                <a:cs typeface="ＭＳ Ｐゴシック"/>
              </a:rPr>
              <a:t>		</a:t>
            </a:r>
            <a:r>
              <a:rPr lang="fr-FR" sz="2000" b="1" smtClean="0">
                <a:latin typeface="Calibri" pitchFamily="34" charset="0"/>
                <a:cs typeface="ＭＳ Ｐゴシック"/>
                <a:hlinkClick r:id="rId4"/>
              </a:rPr>
              <a:t>http://www.cclin-arlin.fr/</a:t>
            </a:r>
            <a:endParaRPr lang="fr-FR" sz="2000" b="1" smtClean="0">
              <a:latin typeface="Calibri" pitchFamily="34" charset="0"/>
              <a:cs typeface="ＭＳ Ｐゴシック"/>
            </a:endParaRPr>
          </a:p>
        </p:txBody>
      </p:sp>
      <p:sp>
        <p:nvSpPr>
          <p:cNvPr id="11269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/>
            <a:fld id="{2D99B902-8FFD-4450-8864-A086D1CA0818}" type="slidenum">
              <a:rPr lang="fr-FR" sz="900">
                <a:solidFill>
                  <a:srgbClr val="ADA59D"/>
                </a:solidFill>
              </a:rPr>
              <a:pPr algn="r"/>
              <a:t>3</a:t>
            </a:fld>
            <a:endParaRPr lang="fr-FR" sz="900">
              <a:solidFill>
                <a:srgbClr val="ADA59D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481263"/>
            <a:ext cx="14414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Une échelle de Richter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80420-DADF-4F91-B6FC-F771AA4E345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4429125" cy="332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81300"/>
            <a:ext cx="4500562" cy="337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Impact des mesures de contrôle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A21A1-5498-439D-8981-BD042875C59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557338"/>
            <a:ext cx="522128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1543050"/>
            <a:ext cx="4532313" cy="152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284538"/>
            <a:ext cx="295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764213"/>
            <a:ext cx="2398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4">
            <a:hlinkClick r:id="rId6"/>
          </p:cNvPr>
          <p:cNvSpPr>
            <a:spLocks noChangeArrowheads="1"/>
          </p:cNvSpPr>
          <p:nvPr/>
        </p:nvSpPr>
        <p:spPr bwMode="auto">
          <a:xfrm>
            <a:off x="4646613" y="5942013"/>
            <a:ext cx="4010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latin typeface="Calibri" pitchFamily="34" charset="0"/>
                <a:hlinkClick r:id="rId6"/>
              </a:rPr>
              <a:t>Lloyd-Smith J.O. - </a:t>
            </a:r>
            <a:r>
              <a:rPr lang="fr-FR" sz="1600" b="1" i="1">
                <a:latin typeface="Calibri" pitchFamily="34" charset="0"/>
                <a:hlinkClick r:id="rId6"/>
              </a:rPr>
              <a:t>Nature</a:t>
            </a:r>
            <a:r>
              <a:rPr lang="fr-FR" sz="1600" b="1">
                <a:latin typeface="Calibri" pitchFamily="34" charset="0"/>
                <a:hlinkClick r:id="rId6"/>
              </a:rPr>
              <a:t> 2005, 438, 355-359 </a:t>
            </a:r>
            <a:endParaRPr lang="fr-FR" sz="16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Lignes directrices</a:t>
            </a:r>
          </a:p>
        </p:txBody>
      </p:sp>
      <p:sp>
        <p:nvSpPr>
          <p:cNvPr id="40962" name="Espace réservé du contenu 2"/>
          <p:cNvSpPr>
            <a:spLocks noGrp="1"/>
          </p:cNvSpPr>
          <p:nvPr>
            <p:ph idx="1"/>
          </p:nvPr>
        </p:nvSpPr>
        <p:spPr>
          <a:xfrm>
            <a:off x="539750" y="1700213"/>
            <a:ext cx="8424863" cy="4265612"/>
          </a:xfrm>
        </p:spPr>
        <p:txBody>
          <a:bodyPr/>
          <a:lstStyle/>
          <a:p>
            <a:pPr marL="539750" indent="-539750"/>
            <a:r>
              <a:rPr lang="fr-FR" sz="3200" b="1" smtClean="0">
                <a:cs typeface="ＭＳ Ｐゴシック"/>
              </a:rPr>
              <a:t>Repérer</a:t>
            </a:r>
            <a:r>
              <a:rPr lang="fr-FR" sz="3200" smtClean="0">
                <a:cs typeface="ＭＳ Ｐゴシック"/>
              </a:rPr>
              <a:t> au plus près de l’accueil (IAO …)</a:t>
            </a:r>
          </a:p>
          <a:p>
            <a:pPr marL="539750" indent="-539750"/>
            <a:r>
              <a:rPr lang="fr-FR" sz="3200" b="1" smtClean="0">
                <a:cs typeface="ＭＳ Ｐゴシック"/>
              </a:rPr>
              <a:t>Isoler</a:t>
            </a:r>
            <a:r>
              <a:rPr lang="fr-FR" sz="3200" smtClean="0">
                <a:cs typeface="ＭＳ Ｐゴシック"/>
              </a:rPr>
              <a:t> selon le circuit pré-établi</a:t>
            </a:r>
          </a:p>
          <a:p>
            <a:pPr marL="539750" indent="-539750">
              <a:buFontTx/>
              <a:buNone/>
            </a:pPr>
            <a:r>
              <a:rPr lang="fr-FR" sz="3200" smtClean="0">
                <a:cs typeface="ＭＳ Ｐゴシック"/>
              </a:rPr>
              <a:t>						</a:t>
            </a:r>
            <a:r>
              <a:rPr lang="fr-FR" sz="2400" b="1" smtClean="0">
                <a:solidFill>
                  <a:srgbClr val="FF0000"/>
                </a:solidFill>
                <a:cs typeface="ＭＳ Ｐゴシック"/>
              </a:rPr>
              <a:t>se préparer …</a:t>
            </a:r>
            <a:endParaRPr lang="fr-FR" sz="3200" b="1" smtClean="0">
              <a:solidFill>
                <a:srgbClr val="FF0000"/>
              </a:solidFill>
              <a:cs typeface="ＭＳ Ｐゴシック"/>
            </a:endParaRPr>
          </a:p>
          <a:p>
            <a:pPr marL="539750" indent="-539750"/>
            <a:r>
              <a:rPr lang="fr-FR" sz="3200" b="1" smtClean="0">
                <a:cs typeface="ＭＳ Ｐゴシック"/>
              </a:rPr>
              <a:t>Se protéger </a:t>
            </a:r>
            <a:r>
              <a:rPr lang="fr-FR" sz="3200" smtClean="0">
                <a:cs typeface="ＭＳ Ｐゴシック"/>
              </a:rPr>
              <a:t>avec les tenues de protection adaptées disponibles </a:t>
            </a:r>
            <a:r>
              <a:rPr lang="fr-FR" sz="2000" b="1" smtClean="0">
                <a:solidFill>
                  <a:schemeClr val="accent2"/>
                </a:solidFill>
                <a:cs typeface="ＭＳ Ｐゴシック"/>
              </a:rPr>
              <a:t>(Cf. avis HCSP)</a:t>
            </a:r>
          </a:p>
          <a:p>
            <a:pPr marL="539750" indent="-539750"/>
            <a:r>
              <a:rPr lang="fr-FR" sz="3200" b="1" smtClean="0">
                <a:cs typeface="ＭＳ Ｐゴシック"/>
              </a:rPr>
              <a:t>Alerter</a:t>
            </a:r>
            <a:r>
              <a:rPr lang="fr-FR" sz="3200" smtClean="0">
                <a:cs typeface="ＭＳ Ｐゴシック"/>
              </a:rPr>
              <a:t> (SAMU / ARS / InVS)</a:t>
            </a:r>
          </a:p>
          <a:p>
            <a:pPr marL="539750" indent="-539750">
              <a:buFontTx/>
              <a:buNone/>
            </a:pPr>
            <a:r>
              <a:rPr lang="fr-FR" sz="3200" smtClean="0">
                <a:solidFill>
                  <a:srgbClr val="FF0000"/>
                </a:solidFill>
                <a:cs typeface="ＭＳ Ｐゴシック"/>
              </a:rPr>
              <a:t>			pour classer le cas</a:t>
            </a:r>
          </a:p>
        </p:txBody>
      </p:sp>
      <p:sp>
        <p:nvSpPr>
          <p:cNvPr id="4096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405278-8777-4723-8F76-E0183E54B444}" type="slidenum">
              <a:rPr lang="fr-FR" smtClean="0">
                <a:ea typeface="ＭＳ Ｐゴシック"/>
                <a:cs typeface="ＭＳ Ｐゴシック"/>
              </a:rPr>
              <a:pPr/>
              <a:t>32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4"/>
          <p:cNvSpPr txBox="1">
            <a:spLocks noChangeArrowheads="1"/>
          </p:cNvSpPr>
          <p:nvPr/>
        </p:nvSpPr>
        <p:spPr bwMode="auto">
          <a:xfrm>
            <a:off x="503238" y="1844675"/>
            <a:ext cx="8488362" cy="3616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3200" b="1" dirty="0" smtClean="0">
                <a:solidFill>
                  <a:srgbClr val="000090"/>
                </a:solidFill>
              </a:rPr>
              <a:t>Devant une fièvre, des douleurs abdominales, … </a:t>
            </a:r>
            <a:r>
              <a:rPr lang="fr-FR" sz="3200" b="1" u="sng" dirty="0" smtClean="0">
                <a:solidFill>
                  <a:srgbClr val="000090"/>
                </a:solidFill>
              </a:rPr>
              <a:t>dès l’arrivée du patient poser les questions :</a:t>
            </a:r>
          </a:p>
          <a:p>
            <a:pPr>
              <a:defRPr/>
            </a:pPr>
            <a:endParaRPr lang="fr-FR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 smtClean="0">
                <a:solidFill>
                  <a:srgbClr val="000090"/>
                </a:solidFill>
              </a:rPr>
              <a:t>Le </a:t>
            </a:r>
            <a:r>
              <a:rPr lang="fr-FR" sz="2400" b="1" dirty="0">
                <a:solidFill>
                  <a:srgbClr val="000090"/>
                </a:solidFill>
              </a:rPr>
              <a:t>patient a-t-il séjourné à </a:t>
            </a:r>
            <a:r>
              <a:rPr lang="fr-FR" sz="2400" b="1" dirty="0" smtClean="0">
                <a:solidFill>
                  <a:srgbClr val="000090"/>
                </a:solidFill>
              </a:rPr>
              <a:t>l’étranger ?</a:t>
            </a:r>
            <a:endParaRPr lang="fr-FR" sz="2400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fr-FR" sz="2400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>
                <a:solidFill>
                  <a:srgbClr val="000090"/>
                </a:solidFill>
              </a:rPr>
              <a:t>Si oui, </a:t>
            </a:r>
            <a:r>
              <a:rPr lang="fr-FR" sz="2400" b="1" dirty="0" smtClean="0">
                <a:solidFill>
                  <a:srgbClr val="000090"/>
                </a:solidFill>
              </a:rPr>
              <a:t>dans quel pays ?</a:t>
            </a:r>
            <a:endParaRPr lang="fr-FR" sz="2400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fr-FR" sz="2400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400" b="1" dirty="0">
                <a:solidFill>
                  <a:srgbClr val="000090"/>
                </a:solidFill>
              </a:rPr>
              <a:t>D</a:t>
            </a:r>
            <a:r>
              <a:rPr lang="fr-FR" sz="2400" b="1" dirty="0" smtClean="0">
                <a:solidFill>
                  <a:srgbClr val="000090"/>
                </a:solidFill>
              </a:rPr>
              <a:t>epuis </a:t>
            </a:r>
            <a:r>
              <a:rPr lang="fr-FR" sz="2400" b="1" dirty="0">
                <a:solidFill>
                  <a:srgbClr val="000090"/>
                </a:solidFill>
              </a:rPr>
              <a:t>combien de temps est il </a:t>
            </a:r>
            <a:r>
              <a:rPr lang="fr-FR" sz="2400" b="1" dirty="0" smtClean="0">
                <a:solidFill>
                  <a:srgbClr val="000090"/>
                </a:solidFill>
              </a:rPr>
              <a:t>rentré ?</a:t>
            </a:r>
            <a:endParaRPr lang="fr-FR" sz="2400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338" y="260648"/>
            <a:ext cx="5628890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1 - REPÉRER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0" name="Rectangle 25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07950" y="728663"/>
            <a:ext cx="8918575" cy="1655762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fr-FR"/>
          </a:p>
        </p:txBody>
      </p:sp>
      <p:sp>
        <p:nvSpPr>
          <p:cNvPr id="7" name="Rectangle 6"/>
          <p:cNvSpPr/>
          <p:nvPr/>
        </p:nvSpPr>
        <p:spPr bwMode="auto">
          <a:xfrm>
            <a:off x="8785225" y="692150"/>
            <a:ext cx="358775" cy="944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3013" name="Espace réservé du contenu 2"/>
          <p:cNvSpPr>
            <a:spLocks noGrp="1"/>
          </p:cNvSpPr>
          <p:nvPr>
            <p:ph idx="1"/>
          </p:nvPr>
        </p:nvSpPr>
        <p:spPr>
          <a:xfrm>
            <a:off x="142875" y="765175"/>
            <a:ext cx="4573588" cy="1439863"/>
          </a:xfrm>
          <a:solidFill>
            <a:srgbClr val="FFFFFF"/>
          </a:solidFill>
        </p:spPr>
        <p:txBody>
          <a:bodyPr/>
          <a:lstStyle/>
          <a:p>
            <a:pPr marL="0" lvl="1" indent="0">
              <a:buFont typeface="Wingdings" pitchFamily="2" charset="2"/>
              <a:buNone/>
            </a:pPr>
            <a:r>
              <a:rPr lang="fr-FR" b="1" smtClean="0">
                <a:solidFill>
                  <a:schemeClr val="accent2"/>
                </a:solidFill>
                <a:latin typeface="Calibri" pitchFamily="34" charset="0"/>
              </a:rPr>
              <a:t>Si vous avez de la fièvre ou si vous vous sentez malade,</a:t>
            </a:r>
          </a:p>
          <a:p>
            <a:pPr marL="0" lvl="1" indent="0">
              <a:buFont typeface="Wingdings" pitchFamily="2" charset="2"/>
              <a:buNone/>
            </a:pPr>
            <a:r>
              <a:rPr lang="fr-FR" sz="2400" b="1" i="1" smtClean="0">
                <a:solidFill>
                  <a:srgbClr val="7575D1"/>
                </a:solidFill>
                <a:latin typeface="Calibri" pitchFamily="34" charset="0"/>
              </a:rPr>
              <a:t>If you have fever or feel sick,</a:t>
            </a:r>
            <a:r>
              <a:rPr lang="fr-FR" sz="2400" b="1" i="1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301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838" y="6299200"/>
            <a:ext cx="20970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ZoneTexte 19"/>
          <p:cNvSpPr txBox="1">
            <a:spLocks noChangeArrowheads="1"/>
          </p:cNvSpPr>
          <p:nvPr/>
        </p:nvSpPr>
        <p:spPr bwMode="auto">
          <a:xfrm>
            <a:off x="107950" y="5329238"/>
            <a:ext cx="8918575" cy="10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eaLnBrk="1" hangingPunct="1">
              <a:buFont typeface="Wingdings" charset="0"/>
              <a:buNone/>
              <a:defRPr/>
            </a:pPr>
            <a:r>
              <a:rPr lang="fr-FR" sz="3200" b="1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Merci </a:t>
            </a:r>
            <a:r>
              <a:rPr lang="fr-FR" sz="3200" b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de </a:t>
            </a:r>
            <a:r>
              <a:rPr lang="fr-FR" sz="3200" b="1" smtClean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nous le </a:t>
            </a:r>
            <a:r>
              <a:rPr lang="fr-FR" sz="3200" b="1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signaler </a:t>
            </a:r>
            <a:r>
              <a:rPr lang="fr-FR" sz="3200" b="1" dirty="0" smtClean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dès </a:t>
            </a:r>
            <a:r>
              <a:rPr lang="fr-FR" sz="3200" b="1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votre arrivée</a:t>
            </a:r>
            <a:endParaRPr lang="fr-FR" sz="2800" b="1" dirty="0">
              <a:solidFill>
                <a:schemeClr val="bg1"/>
              </a:solidFill>
              <a:latin typeface="Calibri" charset="0"/>
              <a:cs typeface="ＭＳ Ｐゴシック" charset="0"/>
            </a:endParaRPr>
          </a:p>
          <a:p>
            <a:pPr marL="0" lvl="1" algn="ctr" eaLnBrk="1" hangingPunct="1">
              <a:buFont typeface="Wingdings" charset="0"/>
              <a:buNone/>
              <a:defRPr/>
            </a:pPr>
            <a:r>
              <a:rPr lang="fr-FR" sz="2800" b="1" i="1" dirty="0" err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Please</a:t>
            </a:r>
            <a:r>
              <a:rPr lang="fr-FR" sz="2800" b="1" i="1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notify</a:t>
            </a:r>
            <a:r>
              <a:rPr lang="fr-FR" sz="2800" b="1" i="1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us </a:t>
            </a:r>
            <a:r>
              <a:rPr lang="fr-FR" sz="2800" b="1" i="1" dirty="0" err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immediately</a:t>
            </a:r>
            <a:endParaRPr lang="fr-FR" sz="2800" b="1" i="1" dirty="0">
              <a:solidFill>
                <a:schemeClr val="bg1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3016" name="ZoneTexte 20"/>
          <p:cNvSpPr txBox="1">
            <a:spLocks noChangeArrowheads="1"/>
          </p:cNvSpPr>
          <p:nvPr/>
        </p:nvSpPr>
        <p:spPr bwMode="auto">
          <a:xfrm>
            <a:off x="107950" y="46038"/>
            <a:ext cx="8918575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libri" pitchFamily="34" charset="0"/>
              </a:rPr>
              <a:t>EBOLA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5328084" y="764704"/>
            <a:ext cx="3600016" cy="1512168"/>
            <a:chOff x="5127625" y="3340100"/>
            <a:chExt cx="3800475" cy="1889125"/>
          </a:xfrm>
          <a:solidFill>
            <a:schemeClr val="bg1"/>
          </a:solidFill>
        </p:grpSpPr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5127625" y="3340100"/>
              <a:ext cx="1130300" cy="188912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  <p:pic>
          <p:nvPicPr>
            <p:cNvPr id="4105" name="Picture 11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6434138" y="3452813"/>
              <a:ext cx="881062" cy="1631950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  <p:pic>
          <p:nvPicPr>
            <p:cNvPr id="4106" name="Picture 21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7372350" y="3789363"/>
              <a:ext cx="1555750" cy="12604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</p:grpSp>
      <p:sp>
        <p:nvSpPr>
          <p:cNvPr id="26" name="Rectangle 25"/>
          <p:cNvSpPr/>
          <p:nvPr/>
        </p:nvSpPr>
        <p:spPr bwMode="auto">
          <a:xfrm>
            <a:off x="107950" y="2276475"/>
            <a:ext cx="8918575" cy="3000375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3019" name="ZoneTexte 5"/>
          <p:cNvSpPr txBox="1">
            <a:spLocks noChangeArrowheads="1"/>
          </p:cNvSpPr>
          <p:nvPr/>
        </p:nvSpPr>
        <p:spPr bwMode="auto">
          <a:xfrm>
            <a:off x="142875" y="2312988"/>
            <a:ext cx="482441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sz="2800" b="1">
                <a:solidFill>
                  <a:schemeClr val="accent2"/>
                </a:solidFill>
                <a:latin typeface="Calibri" pitchFamily="34" charset="0"/>
              </a:rPr>
              <a:t>et si les symptômes sont apparus depuis moins de 21 jours après votre retour de </a:t>
            </a:r>
          </a:p>
          <a:p>
            <a:pPr marL="0" lvl="1"/>
            <a:r>
              <a:rPr lang="fr-FR" sz="2000" b="1">
                <a:solidFill>
                  <a:schemeClr val="accent2"/>
                </a:solidFill>
                <a:latin typeface="Calibri" pitchFamily="34" charset="0"/>
              </a:rPr>
              <a:t>Guinée, Sierra Leone, Liberia</a:t>
            </a:r>
          </a:p>
          <a:p>
            <a:pPr marL="0" lvl="1"/>
            <a:r>
              <a:rPr lang="fr-FR" sz="2000" b="1">
                <a:solidFill>
                  <a:schemeClr val="accent2"/>
                </a:solidFill>
                <a:latin typeface="Calibri" pitchFamily="34" charset="0"/>
              </a:rPr>
              <a:t>ou de République démocratique du Congo</a:t>
            </a:r>
          </a:p>
          <a:p>
            <a:pPr marL="0" lvl="1"/>
            <a:endParaRPr lang="fr-FR" sz="1000" b="1" i="1">
              <a:solidFill>
                <a:srgbClr val="7575D1"/>
              </a:solidFill>
              <a:latin typeface="Calibri" pitchFamily="34" charset="0"/>
            </a:endParaRPr>
          </a:p>
          <a:p>
            <a:pPr marL="0" lvl="1"/>
            <a:r>
              <a:rPr lang="fr-FR" sz="1800" b="1" i="1">
                <a:solidFill>
                  <a:srgbClr val="7575D1"/>
                </a:solidFill>
                <a:latin typeface="Calibri" pitchFamily="34" charset="0"/>
              </a:rPr>
              <a:t>and if symptoms appeared within 21 days following your return from Guinea, Sierra Leone, Liberia or Democratic Republic of Congo</a:t>
            </a:r>
            <a:endParaRPr lang="fr-FR" sz="18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7950" y="728663"/>
            <a:ext cx="8918575" cy="1476375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grpSp>
        <p:nvGrpSpPr>
          <p:cNvPr id="43021" name="Group 28"/>
          <p:cNvGrpSpPr>
            <a:grpSpLocks/>
          </p:cNvGrpSpPr>
          <p:nvPr/>
        </p:nvGrpSpPr>
        <p:grpSpPr bwMode="auto">
          <a:xfrm>
            <a:off x="4716463" y="2312988"/>
            <a:ext cx="4284662" cy="2963862"/>
            <a:chOff x="2971" y="1457"/>
            <a:chExt cx="2699" cy="1867"/>
          </a:xfrm>
        </p:grpSpPr>
        <p:pic>
          <p:nvPicPr>
            <p:cNvPr id="4302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9" y="1457"/>
              <a:ext cx="2641" cy="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3" name="ZoneTexte 1"/>
            <p:cNvSpPr txBox="1">
              <a:spLocks noChangeArrowheads="1"/>
            </p:cNvSpPr>
            <p:nvPr/>
          </p:nvSpPr>
          <p:spPr bwMode="auto">
            <a:xfrm>
              <a:off x="3184" y="2441"/>
              <a:ext cx="4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solidFill>
                    <a:schemeClr val="accent2"/>
                  </a:solidFill>
                </a:rPr>
                <a:t>Liberia</a:t>
              </a:r>
            </a:p>
          </p:txBody>
        </p:sp>
        <p:sp>
          <p:nvSpPr>
            <p:cNvPr id="43024" name="ZoneTexte 5"/>
            <p:cNvSpPr txBox="1">
              <a:spLocks noChangeArrowheads="1"/>
            </p:cNvSpPr>
            <p:nvPr/>
          </p:nvSpPr>
          <p:spPr bwMode="auto">
            <a:xfrm>
              <a:off x="3029" y="3066"/>
              <a:ext cx="18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solidFill>
                    <a:schemeClr val="accent2"/>
                  </a:solidFill>
                </a:rPr>
                <a:t>République Démocratique du Congo</a:t>
              </a:r>
            </a:p>
          </p:txBody>
        </p:sp>
        <p:sp>
          <p:nvSpPr>
            <p:cNvPr id="43025" name="ZoneTexte 7"/>
            <p:cNvSpPr txBox="1">
              <a:spLocks noChangeArrowheads="1"/>
            </p:cNvSpPr>
            <p:nvPr/>
          </p:nvSpPr>
          <p:spPr bwMode="auto">
            <a:xfrm>
              <a:off x="3000" y="2123"/>
              <a:ext cx="5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solidFill>
                    <a:schemeClr val="accent2"/>
                  </a:solidFill>
                </a:rPr>
                <a:t>Sierra Leone</a:t>
              </a:r>
            </a:p>
          </p:txBody>
        </p:sp>
        <p:sp>
          <p:nvSpPr>
            <p:cNvPr id="43026" name="ZoneTexte 8"/>
            <p:cNvSpPr txBox="1">
              <a:spLocks noChangeArrowheads="1"/>
            </p:cNvSpPr>
            <p:nvPr/>
          </p:nvSpPr>
          <p:spPr bwMode="auto">
            <a:xfrm>
              <a:off x="2971" y="1860"/>
              <a:ext cx="4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solidFill>
                    <a:schemeClr val="accent2"/>
                  </a:solidFill>
                </a:rPr>
                <a:t>Guinée</a:t>
              </a:r>
            </a:p>
          </p:txBody>
        </p:sp>
        <p:cxnSp>
          <p:nvCxnSpPr>
            <p:cNvPr id="43027" name="Connecteur droit 9"/>
            <p:cNvCxnSpPr>
              <a:cxnSpLocks noChangeShapeType="1"/>
            </p:cNvCxnSpPr>
            <p:nvPr/>
          </p:nvCxnSpPr>
          <p:spPr bwMode="auto">
            <a:xfrm flipV="1">
              <a:off x="3363" y="2123"/>
              <a:ext cx="133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8" name="Connecteur droit 12"/>
            <p:cNvCxnSpPr>
              <a:cxnSpLocks noChangeShapeType="1"/>
            </p:cNvCxnSpPr>
            <p:nvPr/>
          </p:nvCxnSpPr>
          <p:spPr bwMode="auto">
            <a:xfrm flipV="1">
              <a:off x="3542" y="2331"/>
              <a:ext cx="115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9" name="Connecteur droit 13"/>
            <p:cNvCxnSpPr>
              <a:cxnSpLocks noChangeShapeType="1"/>
              <a:endCxn id="43026" idx="3"/>
            </p:cNvCxnSpPr>
            <p:nvPr/>
          </p:nvCxnSpPr>
          <p:spPr bwMode="auto">
            <a:xfrm flipV="1">
              <a:off x="3355" y="1947"/>
              <a:ext cx="106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0" name="Connecteur droit 15"/>
            <p:cNvCxnSpPr>
              <a:cxnSpLocks noChangeShapeType="1"/>
            </p:cNvCxnSpPr>
            <p:nvPr/>
          </p:nvCxnSpPr>
          <p:spPr bwMode="auto">
            <a:xfrm flipH="1">
              <a:off x="4696" y="2721"/>
              <a:ext cx="469" cy="3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3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183" y="1926"/>
              <a:ext cx="1482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32" name="Freeform 26"/>
            <p:cNvSpPr>
              <a:spLocks/>
            </p:cNvSpPr>
            <p:nvPr/>
          </p:nvSpPr>
          <p:spPr bwMode="auto">
            <a:xfrm>
              <a:off x="4332" y="1706"/>
              <a:ext cx="635" cy="658"/>
            </a:xfrm>
            <a:custGeom>
              <a:avLst/>
              <a:gdLst>
                <a:gd name="T0" fmla="*/ 136 w 635"/>
                <a:gd name="T1" fmla="*/ 590 h 658"/>
                <a:gd name="T2" fmla="*/ 102 w 635"/>
                <a:gd name="T3" fmla="*/ 526 h 658"/>
                <a:gd name="T4" fmla="*/ 45 w 635"/>
                <a:gd name="T5" fmla="*/ 499 h 658"/>
                <a:gd name="T6" fmla="*/ 0 w 635"/>
                <a:gd name="T7" fmla="*/ 499 h 658"/>
                <a:gd name="T8" fmla="*/ 0 w 635"/>
                <a:gd name="T9" fmla="*/ 318 h 658"/>
                <a:gd name="T10" fmla="*/ 63 w 635"/>
                <a:gd name="T11" fmla="*/ 238 h 658"/>
                <a:gd name="T12" fmla="*/ 30 w 635"/>
                <a:gd name="T13" fmla="*/ 157 h 658"/>
                <a:gd name="T14" fmla="*/ 45 w 635"/>
                <a:gd name="T15" fmla="*/ 91 h 658"/>
                <a:gd name="T16" fmla="*/ 90 w 635"/>
                <a:gd name="T17" fmla="*/ 0 h 658"/>
                <a:gd name="T18" fmla="*/ 136 w 635"/>
                <a:gd name="T19" fmla="*/ 0 h 658"/>
                <a:gd name="T20" fmla="*/ 226 w 635"/>
                <a:gd name="T21" fmla="*/ 46 h 658"/>
                <a:gd name="T22" fmla="*/ 272 w 635"/>
                <a:gd name="T23" fmla="*/ 46 h 658"/>
                <a:gd name="T24" fmla="*/ 362 w 635"/>
                <a:gd name="T25" fmla="*/ 91 h 658"/>
                <a:gd name="T26" fmla="*/ 408 w 635"/>
                <a:gd name="T27" fmla="*/ 46 h 658"/>
                <a:gd name="T28" fmla="*/ 498 w 635"/>
                <a:gd name="T29" fmla="*/ 46 h 658"/>
                <a:gd name="T30" fmla="*/ 570 w 635"/>
                <a:gd name="T31" fmla="*/ 34 h 658"/>
                <a:gd name="T32" fmla="*/ 589 w 635"/>
                <a:gd name="T33" fmla="*/ 91 h 658"/>
                <a:gd name="T34" fmla="*/ 635 w 635"/>
                <a:gd name="T35" fmla="*/ 136 h 658"/>
                <a:gd name="T36" fmla="*/ 564 w 635"/>
                <a:gd name="T37" fmla="*/ 187 h 658"/>
                <a:gd name="T38" fmla="*/ 544 w 635"/>
                <a:gd name="T39" fmla="*/ 273 h 658"/>
                <a:gd name="T40" fmla="*/ 498 w 635"/>
                <a:gd name="T41" fmla="*/ 363 h 658"/>
                <a:gd name="T42" fmla="*/ 453 w 635"/>
                <a:gd name="T43" fmla="*/ 499 h 658"/>
                <a:gd name="T44" fmla="*/ 408 w 635"/>
                <a:gd name="T45" fmla="*/ 454 h 658"/>
                <a:gd name="T46" fmla="*/ 362 w 635"/>
                <a:gd name="T47" fmla="*/ 499 h 658"/>
                <a:gd name="T48" fmla="*/ 306 w 635"/>
                <a:gd name="T49" fmla="*/ 538 h 658"/>
                <a:gd name="T50" fmla="*/ 272 w 635"/>
                <a:gd name="T51" fmla="*/ 590 h 658"/>
                <a:gd name="T52" fmla="*/ 317 w 635"/>
                <a:gd name="T53" fmla="*/ 545 h 658"/>
                <a:gd name="T54" fmla="*/ 317 w 635"/>
                <a:gd name="T55" fmla="*/ 590 h 658"/>
                <a:gd name="T56" fmla="*/ 272 w 635"/>
                <a:gd name="T57" fmla="*/ 635 h 658"/>
                <a:gd name="T58" fmla="*/ 226 w 635"/>
                <a:gd name="T59" fmla="*/ 635 h 658"/>
                <a:gd name="T60" fmla="*/ 181 w 635"/>
                <a:gd name="T61" fmla="*/ 635 h 658"/>
                <a:gd name="T62" fmla="*/ 159 w 635"/>
                <a:gd name="T63" fmla="*/ 658 h 658"/>
                <a:gd name="T64" fmla="*/ 136 w 635"/>
                <a:gd name="T65" fmla="*/ 590 h 6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5"/>
                <a:gd name="T100" fmla="*/ 0 h 658"/>
                <a:gd name="T101" fmla="*/ 635 w 635"/>
                <a:gd name="T102" fmla="*/ 658 h 6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5" h="658">
                  <a:moveTo>
                    <a:pt x="136" y="590"/>
                  </a:moveTo>
                  <a:lnTo>
                    <a:pt x="102" y="526"/>
                  </a:lnTo>
                  <a:lnTo>
                    <a:pt x="45" y="499"/>
                  </a:lnTo>
                  <a:lnTo>
                    <a:pt x="0" y="499"/>
                  </a:lnTo>
                  <a:lnTo>
                    <a:pt x="0" y="318"/>
                  </a:lnTo>
                  <a:lnTo>
                    <a:pt x="63" y="238"/>
                  </a:lnTo>
                  <a:lnTo>
                    <a:pt x="30" y="157"/>
                  </a:lnTo>
                  <a:lnTo>
                    <a:pt x="45" y="91"/>
                  </a:lnTo>
                  <a:lnTo>
                    <a:pt x="90" y="0"/>
                  </a:lnTo>
                  <a:lnTo>
                    <a:pt x="136" y="0"/>
                  </a:lnTo>
                  <a:lnTo>
                    <a:pt x="226" y="46"/>
                  </a:lnTo>
                  <a:lnTo>
                    <a:pt x="272" y="46"/>
                  </a:lnTo>
                  <a:lnTo>
                    <a:pt x="362" y="91"/>
                  </a:lnTo>
                  <a:lnTo>
                    <a:pt x="408" y="46"/>
                  </a:lnTo>
                  <a:lnTo>
                    <a:pt x="498" y="46"/>
                  </a:lnTo>
                  <a:lnTo>
                    <a:pt x="570" y="34"/>
                  </a:lnTo>
                  <a:lnTo>
                    <a:pt x="589" y="91"/>
                  </a:lnTo>
                  <a:lnTo>
                    <a:pt x="635" y="136"/>
                  </a:lnTo>
                  <a:lnTo>
                    <a:pt x="564" y="187"/>
                  </a:lnTo>
                  <a:lnTo>
                    <a:pt x="544" y="273"/>
                  </a:lnTo>
                  <a:lnTo>
                    <a:pt x="498" y="363"/>
                  </a:lnTo>
                  <a:lnTo>
                    <a:pt x="453" y="499"/>
                  </a:lnTo>
                  <a:lnTo>
                    <a:pt x="408" y="454"/>
                  </a:lnTo>
                  <a:lnTo>
                    <a:pt x="362" y="499"/>
                  </a:lnTo>
                  <a:lnTo>
                    <a:pt x="306" y="538"/>
                  </a:lnTo>
                  <a:lnTo>
                    <a:pt x="272" y="590"/>
                  </a:lnTo>
                  <a:lnTo>
                    <a:pt x="317" y="545"/>
                  </a:lnTo>
                  <a:lnTo>
                    <a:pt x="317" y="590"/>
                  </a:lnTo>
                  <a:lnTo>
                    <a:pt x="272" y="635"/>
                  </a:lnTo>
                  <a:lnTo>
                    <a:pt x="226" y="635"/>
                  </a:lnTo>
                  <a:lnTo>
                    <a:pt x="181" y="635"/>
                  </a:lnTo>
                  <a:lnTo>
                    <a:pt x="159" y="658"/>
                  </a:lnTo>
                  <a:lnTo>
                    <a:pt x="136" y="5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33" name="ZoneTexte 1"/>
            <p:cNvSpPr txBox="1">
              <a:spLocks noChangeArrowheads="1"/>
            </p:cNvSpPr>
            <p:nvPr/>
          </p:nvSpPr>
          <p:spPr bwMode="auto">
            <a:xfrm>
              <a:off x="4377" y="1933"/>
              <a:ext cx="4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000" b="1">
                  <a:solidFill>
                    <a:schemeClr val="accent2"/>
                  </a:solidFill>
                </a:rPr>
                <a:t>Nigeria</a:t>
              </a:r>
            </a:p>
          </p:txBody>
        </p:sp>
        <p:sp>
          <p:nvSpPr>
            <p:cNvPr id="43034" name="ZoneTexte 1"/>
            <p:cNvSpPr txBox="1">
              <a:spLocks noChangeArrowheads="1"/>
            </p:cNvSpPr>
            <p:nvPr/>
          </p:nvSpPr>
          <p:spPr bwMode="auto">
            <a:xfrm>
              <a:off x="5012" y="1597"/>
              <a:ext cx="3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000" b="1">
                  <a:solidFill>
                    <a:schemeClr val="accent2"/>
                  </a:solidFill>
                </a:rPr>
                <a:t>Tchad</a:t>
              </a:r>
            </a:p>
          </p:txBody>
        </p:sp>
        <p:sp>
          <p:nvSpPr>
            <p:cNvPr id="43035" name="ZoneTexte 1"/>
            <p:cNvSpPr txBox="1">
              <a:spLocks noChangeArrowheads="1"/>
            </p:cNvSpPr>
            <p:nvPr/>
          </p:nvSpPr>
          <p:spPr bwMode="auto">
            <a:xfrm>
              <a:off x="4435" y="1492"/>
              <a:ext cx="3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000" b="1">
                  <a:solidFill>
                    <a:schemeClr val="accent2"/>
                  </a:solidFill>
                </a:rPr>
                <a:t>Niger</a:t>
              </a:r>
            </a:p>
          </p:txBody>
        </p:sp>
        <p:sp>
          <p:nvSpPr>
            <p:cNvPr id="43036" name="ZoneTexte 1"/>
            <p:cNvSpPr txBox="1">
              <a:spLocks noChangeArrowheads="1"/>
            </p:cNvSpPr>
            <p:nvPr/>
          </p:nvSpPr>
          <p:spPr bwMode="auto">
            <a:xfrm>
              <a:off x="3591" y="1597"/>
              <a:ext cx="3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000" b="1">
                  <a:solidFill>
                    <a:schemeClr val="accent2"/>
                  </a:solidFill>
                </a:rPr>
                <a:t>Mali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ChangeArrowheads="1"/>
          </p:cNvSpPr>
          <p:nvPr/>
        </p:nvSpPr>
        <p:spPr bwMode="auto">
          <a:xfrm>
            <a:off x="539750" y="6381750"/>
            <a:ext cx="1800225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531813"/>
            <a:ext cx="89122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6888163" cy="360362"/>
          </a:xfrm>
        </p:spPr>
        <p:txBody>
          <a:bodyPr/>
          <a:lstStyle/>
          <a:p>
            <a:r>
              <a:rPr lang="fr-FR" sz="3200" smtClean="0">
                <a:cs typeface="ＭＳ Ｐゴシック"/>
              </a:rPr>
              <a:t>Information en établissement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981106-86F5-402C-9B82-D244B3F1CAFB}" type="slidenum">
              <a:rPr lang="fr-FR" smtClean="0">
                <a:ea typeface="ＭＳ Ｐゴシック"/>
                <a:cs typeface="ＭＳ Ｐゴシック"/>
              </a:rPr>
              <a:pPr/>
              <a:t>36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506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6635750" cy="433387"/>
          </a:xfrm>
        </p:spPr>
        <p:txBody>
          <a:bodyPr/>
          <a:lstStyle/>
          <a:p>
            <a:r>
              <a:rPr lang="fr-FR" sz="3200" smtClean="0">
                <a:cs typeface="ＭＳ Ｐゴシック"/>
              </a:rPr>
              <a:t>Information au retour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5" y="631825"/>
            <a:ext cx="41259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33413"/>
            <a:ext cx="4144963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671513" y="6445250"/>
            <a:ext cx="748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>
                <a:solidFill>
                  <a:srgbClr val="333399"/>
                </a:solidFill>
              </a:rPr>
              <a:t>Plus la prise en charge est précoce, meilleur est le pronostic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7345363" y="188913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990000"/>
                </a:solidFill>
                <a:hlinkClick r:id="rId4"/>
              </a:rPr>
              <a:t>Lien html</a:t>
            </a:r>
            <a:endParaRPr lang="fr-FR" sz="18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Affiche nationale</a:t>
            </a:r>
          </a:p>
        </p:txBody>
      </p:sp>
      <p:sp>
        <p:nvSpPr>
          <p:cNvPr id="4608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7D0AEB-06A7-4714-ABB1-E92C0627B856}" type="slidenum">
              <a:rPr lang="fr-FR" smtClean="0">
                <a:ea typeface="ＭＳ Ｐゴシック"/>
                <a:cs typeface="ＭＳ Ｐゴシック"/>
              </a:rPr>
              <a:pPr/>
              <a:t>37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71513" y="6445250"/>
            <a:ext cx="748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>
                <a:solidFill>
                  <a:srgbClr val="333399"/>
                </a:solidFill>
              </a:rPr>
              <a:t>Plus la prise en charge est précoce, meilleur est le pronostic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7345363" y="188913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990000"/>
                </a:solidFill>
                <a:hlinkClick r:id="rId2"/>
              </a:rPr>
              <a:t>Lien html</a:t>
            </a:r>
            <a:endParaRPr lang="fr-FR" sz="1800" b="1">
              <a:solidFill>
                <a:srgbClr val="990000"/>
              </a:solidFill>
            </a:endParaRPr>
          </a:p>
        </p:txBody>
      </p:sp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0" y="0"/>
            <a:ext cx="9144000" cy="15573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95363"/>
            <a:endParaRPr lang="fr-FR"/>
          </a:p>
        </p:txBody>
      </p:sp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688"/>
            <a:ext cx="3403600" cy="6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1425" y="49213"/>
            <a:ext cx="33369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7753350" y="188913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990000"/>
                </a:solidFill>
                <a:hlinkClick r:id="rId2"/>
              </a:rPr>
              <a:t>Lien html</a:t>
            </a:r>
            <a:endParaRPr lang="fr-FR" sz="18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759A-02A5-41F5-9378-EF2C6359896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115888"/>
            <a:ext cx="8229600" cy="433387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6pPr>
            <a:lvl7pPr marL="9144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7pPr>
            <a:lvl8pPr marL="13716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8pPr>
            <a:lvl9pPr marL="18288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3200" kern="0" dirty="0" smtClean="0">
                <a:cs typeface="ＭＳ Ｐゴシック"/>
              </a:rPr>
              <a:t>Information</a:t>
            </a:r>
          </a:p>
          <a:p>
            <a:pPr>
              <a:defRPr/>
            </a:pPr>
            <a:r>
              <a:rPr lang="fr-FR" sz="3200" kern="0" dirty="0" smtClean="0">
                <a:cs typeface="ＭＳ Ｐゴシック"/>
              </a:rPr>
              <a:t>en cabinet libéral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3417887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1557338"/>
            <a:ext cx="342106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4356100" y="476250"/>
            <a:ext cx="4657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alibri" pitchFamily="34" charset="0"/>
                <a:hlinkClick r:id="rId4"/>
              </a:rPr>
              <a:t>http://ebola.sante.gouv.fr/professionnels-de-sante</a:t>
            </a:r>
            <a:endParaRPr lang="fr-FR" sz="1600" b="1">
              <a:latin typeface="Calibri" pitchFamily="34" charset="0"/>
            </a:endParaRPr>
          </a:p>
        </p:txBody>
      </p:sp>
      <p:sp>
        <p:nvSpPr>
          <p:cNvPr id="47110" name="ZoneTexte 10"/>
          <p:cNvSpPr txBox="1">
            <a:spLocks noChangeArrowheads="1"/>
          </p:cNvSpPr>
          <p:nvPr/>
        </p:nvSpPr>
        <p:spPr bwMode="auto">
          <a:xfrm>
            <a:off x="3789363" y="3068638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Plaquette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985D8-D90C-419F-9C0B-55F5FE851F56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115888"/>
            <a:ext cx="8229600" cy="433387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7B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6pPr>
            <a:lvl7pPr marL="9144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7pPr>
            <a:lvl8pPr marL="13716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8pPr>
            <a:lvl9pPr marL="1828800" algn="l" defTabSz="873125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7B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3200" kern="0" dirty="0" smtClean="0">
                <a:cs typeface="ＭＳ Ｐゴシック"/>
              </a:rPr>
              <a:t>Information</a:t>
            </a:r>
          </a:p>
          <a:p>
            <a:pPr>
              <a:defRPr/>
            </a:pPr>
            <a:r>
              <a:rPr lang="fr-FR" sz="3200" kern="0" dirty="0" smtClean="0">
                <a:cs typeface="ＭＳ Ｐゴシック"/>
              </a:rPr>
              <a:t>en cabinet libéral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457200" y="5732463"/>
            <a:ext cx="3529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hlinkClick r:id="rId2"/>
              </a:rPr>
              <a:t>http://www.conseil-national.medecin.fr</a:t>
            </a:r>
            <a:endParaRPr lang="fr-FR" sz="1400" b="1"/>
          </a:p>
        </p:txBody>
      </p:sp>
      <p:sp>
        <p:nvSpPr>
          <p:cNvPr id="48132" name="ZoneTexte 2"/>
          <p:cNvSpPr txBox="1">
            <a:spLocks noChangeArrowheads="1"/>
          </p:cNvSpPr>
          <p:nvPr/>
        </p:nvSpPr>
        <p:spPr bwMode="auto">
          <a:xfrm>
            <a:off x="2843213" y="2984500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Affiche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513" y="115888"/>
            <a:ext cx="4270375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8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15900" y="44450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D</a:t>
            </a:r>
            <a:r>
              <a:rPr lang="ja-JP" altLang="fr-FR" smtClean="0">
                <a:cs typeface="ＭＳ Ｐゴシック"/>
              </a:rPr>
              <a:t>’</a:t>
            </a:r>
            <a:r>
              <a:rPr lang="fr-FR" altLang="ja-JP" smtClean="0">
                <a:cs typeface="ＭＳ Ｐゴシック"/>
              </a:rPr>
              <a:t>où vient le virus EBOLA ?</a:t>
            </a:r>
            <a:endParaRPr lang="fr-FR" smtClean="0">
              <a:cs typeface="ＭＳ Ｐゴシック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3F1383A5-7031-4256-8B82-BD6D0B4273FC}" type="slidenum">
              <a:rPr lang="fr-FR" smtClean="0">
                <a:ea typeface="ＭＳ Ｐゴシック"/>
                <a:cs typeface="ＭＳ Ｐゴシック"/>
              </a:rPr>
              <a:pPr defTabSz="873125"/>
              <a:t>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062038"/>
            <a:ext cx="8524875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138" y="90488"/>
            <a:ext cx="13446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oneTexte 4"/>
          <p:cNvSpPr txBox="1">
            <a:spLocks noChangeArrowheads="1"/>
          </p:cNvSpPr>
          <p:nvPr/>
        </p:nvSpPr>
        <p:spPr bwMode="auto">
          <a:xfrm>
            <a:off x="431800" y="1449388"/>
            <a:ext cx="848836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ctr">
              <a:spcBef>
                <a:spcPct val="30000"/>
              </a:spcBef>
              <a:spcAft>
                <a:spcPct val="30000"/>
              </a:spcAft>
            </a:pPr>
            <a:r>
              <a:rPr lang="fr-FR" sz="3200" b="1">
                <a:solidFill>
                  <a:srgbClr val="000090"/>
                </a:solidFill>
              </a:rPr>
              <a:t>Devant un patient suspect</a:t>
            </a:r>
            <a:r>
              <a:rPr lang="fr-FR" sz="2000" b="1">
                <a:solidFill>
                  <a:srgbClr val="000090"/>
                </a:solidFill>
              </a:rPr>
              <a:t> 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SzPct val="135000"/>
              <a:buFont typeface="Arial" charset="0"/>
              <a:buChar char="•"/>
            </a:pPr>
            <a:r>
              <a:rPr lang="fr-FR" sz="2000" b="1">
                <a:solidFill>
                  <a:srgbClr val="000090"/>
                </a:solidFill>
              </a:rPr>
              <a:t>Remettre un masque chirurgical au patient</a:t>
            </a:r>
          </a:p>
          <a:p>
            <a:pPr marL="820738" lvl="1" indent="-285750">
              <a:spcBef>
                <a:spcPct val="30000"/>
              </a:spcBef>
              <a:spcAft>
                <a:spcPct val="30000"/>
              </a:spcAft>
              <a:buSzPct val="135000"/>
              <a:buFont typeface="Arial" charset="0"/>
              <a:buChar char="•"/>
            </a:pPr>
            <a:r>
              <a:rPr lang="fr-FR" sz="2000" b="1">
                <a:solidFill>
                  <a:srgbClr val="000090"/>
                </a:solidFill>
              </a:rPr>
              <a:t>lui faire porter le masque (masques disponibles à l’accueil)</a:t>
            </a:r>
          </a:p>
          <a:p>
            <a:pPr marL="820738" lvl="1" indent="-285750">
              <a:spcBef>
                <a:spcPct val="30000"/>
              </a:spcBef>
              <a:spcAft>
                <a:spcPct val="30000"/>
              </a:spcAft>
              <a:buSzPct val="135000"/>
              <a:buFont typeface="Arial" charset="0"/>
              <a:buChar char="•"/>
            </a:pPr>
            <a:r>
              <a:rPr lang="fr-FR" sz="2000" b="1">
                <a:solidFill>
                  <a:srgbClr val="000090"/>
                </a:solidFill>
              </a:rPr>
              <a:t>lui faire réaliser une hygiène des mains avec un produit hydro</a:t>
            </a:r>
            <a:r>
              <a:rPr lang="en-US" sz="2000" b="1">
                <a:solidFill>
                  <a:srgbClr val="000090"/>
                </a:solidFill>
                <a:cs typeface="Arial" charset="0"/>
              </a:rPr>
              <a:t> </a:t>
            </a:r>
            <a:r>
              <a:rPr lang="fr-FR" sz="2000" b="1">
                <a:solidFill>
                  <a:srgbClr val="000090"/>
                </a:solidFill>
              </a:rPr>
              <a:t>alcoolique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SzPct val="135000"/>
              <a:buFont typeface="Arial" charset="0"/>
              <a:buChar char="•"/>
            </a:pPr>
            <a:r>
              <a:rPr lang="fr-FR" sz="2000" b="1">
                <a:solidFill>
                  <a:srgbClr val="000090"/>
                </a:solidFill>
              </a:rPr>
              <a:t>Equiper le box dédié avec le matériel nécessaire dont un pyjama à usage unique et un sac DASRI pour ranger ses vêtements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SzPct val="135000"/>
              <a:buFont typeface="Arial" charset="0"/>
              <a:buChar char="•"/>
            </a:pPr>
            <a:r>
              <a:rPr lang="fr-FR" b="1">
                <a:solidFill>
                  <a:srgbClr val="000090"/>
                </a:solidFill>
              </a:rPr>
              <a:t>Accompagner le patient sans avoir de contact pour l’isoler dans un box dédié porte fermée</a:t>
            </a:r>
            <a:endParaRPr lang="fr-FR" sz="2000" b="1" u="sng">
              <a:solidFill>
                <a:srgbClr val="000090"/>
              </a:solidFill>
            </a:endParaRP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SzPct val="135000"/>
              <a:buFont typeface="Arial" charset="0"/>
              <a:buChar char="•"/>
            </a:pPr>
            <a:r>
              <a:rPr lang="fr-FR" sz="2000" b="1">
                <a:solidFill>
                  <a:srgbClr val="000090"/>
                </a:solidFill>
              </a:rPr>
              <a:t>Signaler l’isolement sur la porte du box </a:t>
            </a:r>
          </a:p>
          <a:p>
            <a:pPr marL="355600" indent="-355600">
              <a:buFontTx/>
              <a:buBlip>
                <a:blip r:embed="rId2"/>
              </a:buBlip>
            </a:pPr>
            <a:endParaRPr lang="fr-FR" sz="800" b="1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565" y="260648"/>
            <a:ext cx="3762568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2 - ISOLER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Quid des accompagnants</a:t>
            </a:r>
          </a:p>
        </p:txBody>
      </p:sp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fr-FR" sz="3200" smtClean="0">
                <a:cs typeface="ＭＳ Ｐゴシック"/>
              </a:rPr>
              <a:t>les identifier</a:t>
            </a:r>
          </a:p>
          <a:p>
            <a:pPr marL="400050" indent="-400050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fr-FR" sz="3200" smtClean="0">
                <a:cs typeface="ＭＳ Ｐゴシック"/>
              </a:rPr>
              <a:t>évaluer leur état clinique</a:t>
            </a:r>
          </a:p>
          <a:p>
            <a:pPr marL="400050" indent="-400050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fr-FR" sz="3200" smtClean="0">
                <a:cs typeface="ＭＳ Ｐゴシック"/>
              </a:rPr>
              <a:t>les informer</a:t>
            </a:r>
          </a:p>
          <a:p>
            <a:pPr marL="400050" indent="-400050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fr-FR" sz="3200" smtClean="0">
                <a:cs typeface="ＭＳ Ｐゴシック"/>
              </a:rPr>
              <a:t>avoir leurs coordonnées</a:t>
            </a:r>
          </a:p>
        </p:txBody>
      </p:sp>
      <p:sp>
        <p:nvSpPr>
          <p:cNvPr id="5017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6724C5-3C00-48BD-BD45-AB17E5789EBE}" type="slidenum">
              <a:rPr lang="fr-FR" smtClean="0">
                <a:ea typeface="ＭＳ Ｐゴシック"/>
                <a:cs typeface="ＭＳ Ｐゴシック"/>
              </a:rPr>
              <a:pPr/>
              <a:t>41</a:t>
            </a:fld>
            <a:endParaRPr 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oneTexte 4"/>
          <p:cNvSpPr txBox="1">
            <a:spLocks noChangeArrowheads="1"/>
          </p:cNvSpPr>
          <p:nvPr/>
        </p:nvSpPr>
        <p:spPr bwMode="auto">
          <a:xfrm>
            <a:off x="84138" y="1516063"/>
            <a:ext cx="89185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fr-FR" sz="2400" b="1">
                <a:solidFill>
                  <a:srgbClr val="000090"/>
                </a:solidFill>
                <a:latin typeface="Calibri" pitchFamily="34" charset="0"/>
              </a:rPr>
              <a:t>Appliquer les précautions standard</a:t>
            </a: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fr-FR" sz="2400" b="1">
                <a:solidFill>
                  <a:srgbClr val="000090"/>
                </a:solidFill>
                <a:latin typeface="Calibri" pitchFamily="34" charset="0"/>
              </a:rPr>
              <a:t>Limiter les personnels au contact du patient, pas d’étudiant ni de stagiaire</a:t>
            </a: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fr-FR" sz="2400" b="1">
                <a:solidFill>
                  <a:srgbClr val="000090"/>
                </a:solidFill>
                <a:latin typeface="Calibri" pitchFamily="34" charset="0"/>
              </a:rPr>
              <a:t>La phase de classification, en lien avec l’infectiologue référent et l’InVS, nécessite une tenue de protection</a:t>
            </a: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fr-FR" sz="2400" b="1">
                <a:solidFill>
                  <a:srgbClr val="000090"/>
                </a:solidFill>
                <a:latin typeface="Calibri" pitchFamily="34" charset="0"/>
              </a:rPr>
              <a:t>Effectuer des soins seulement si nécessaire</a:t>
            </a: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fr-FR" sz="2400" b="1">
                <a:solidFill>
                  <a:srgbClr val="000090"/>
                </a:solidFill>
                <a:latin typeface="Calibri" pitchFamily="34" charset="0"/>
              </a:rPr>
              <a:t>Les soins nécessitent une protection renforcée adaptée à la nature de la prise en charge</a:t>
            </a: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fr-FR" sz="2400" b="1">
                <a:solidFill>
                  <a:srgbClr val="000090"/>
                </a:solidFill>
                <a:latin typeface="Calibri" pitchFamily="34" charset="0"/>
              </a:rPr>
              <a:t>Des nouveaux avis et document techniques issus du HCSP sont en cours de finalisation sur ces aspects. Ce diaporama les intègrera dès qu’ils seront publiés.</a:t>
            </a:r>
          </a:p>
          <a:p>
            <a:pPr marL="457200" indent="-457200">
              <a:buFont typeface="Arial" charset="0"/>
              <a:buChar char="•"/>
            </a:pPr>
            <a:endParaRPr lang="fr-FR" sz="2400" b="1">
              <a:solidFill>
                <a:srgbClr val="000090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fr-FR" sz="2000" b="1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981" y="152636"/>
            <a:ext cx="6187549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3 - SE PROTEGER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cs typeface="ＭＳ Ｐゴシック"/>
              </a:rPr>
              <a:t>Les différentes tenues de protection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A66D5-D003-4A89-88A7-93E355F75E50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76475"/>
            <a:ext cx="2519363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ZoneTexte 4"/>
          <p:cNvSpPr txBox="1">
            <a:spLocks noChangeArrowheads="1"/>
          </p:cNvSpPr>
          <p:nvPr/>
        </p:nvSpPr>
        <p:spPr bwMode="auto">
          <a:xfrm>
            <a:off x="250825" y="1844675"/>
            <a:ext cx="309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>
                <a:solidFill>
                  <a:srgbClr val="333399"/>
                </a:solidFill>
                <a:latin typeface="Calibri" pitchFamily="34" charset="0"/>
              </a:rPr>
              <a:t>Etanche et imperméable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339975"/>
            <a:ext cx="56102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13" y="115888"/>
            <a:ext cx="1404937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3203575" y="3267075"/>
            <a:ext cx="5610225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995363"/>
            <a:endParaRPr lang="fr-FR"/>
          </a:p>
        </p:txBody>
      </p:sp>
      <p:sp>
        <p:nvSpPr>
          <p:cNvPr id="53256" name="ZoneTexte 7"/>
          <p:cNvSpPr txBox="1">
            <a:spLocks noChangeArrowheads="1"/>
          </p:cNvSpPr>
          <p:nvPr/>
        </p:nvSpPr>
        <p:spPr bwMode="auto">
          <a:xfrm>
            <a:off x="7639050" y="5730875"/>
            <a:ext cx="1406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ESR</a:t>
            </a:r>
          </a:p>
          <a:p>
            <a:pPr algn="ctr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Transport SAMU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8334375" y="3698875"/>
            <a:ext cx="0" cy="2089150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3203575" y="3749675"/>
            <a:ext cx="4392613" cy="3587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995363"/>
            <a:endParaRPr lang="fr-FR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6710363" y="4110038"/>
            <a:ext cx="0" cy="1677987"/>
          </a:xfrm>
          <a:prstGeom prst="line">
            <a:avLst/>
          </a:prstGeom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260" name="ZoneTexte 7"/>
          <p:cNvSpPr txBox="1">
            <a:spLocks noChangeArrowheads="1"/>
          </p:cNvSpPr>
          <p:nvPr/>
        </p:nvSpPr>
        <p:spPr bwMode="auto">
          <a:xfrm>
            <a:off x="5775325" y="5732463"/>
            <a:ext cx="1892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rgbClr val="0000FF"/>
                </a:solidFill>
                <a:latin typeface="Calibri" pitchFamily="34" charset="0"/>
              </a:rPr>
              <a:t>à défaut ?</a:t>
            </a:r>
          </a:p>
          <a:p>
            <a:pPr algn="ctr"/>
            <a:r>
              <a:rPr lang="fr-FR" sz="1600" b="1">
                <a:solidFill>
                  <a:srgbClr val="0000FF"/>
                </a:solidFill>
                <a:latin typeface="Calibri" pitchFamily="34" charset="0"/>
              </a:rPr>
              <a:t>en remplacement ?</a:t>
            </a:r>
          </a:p>
        </p:txBody>
      </p:sp>
      <p:sp>
        <p:nvSpPr>
          <p:cNvPr id="53261" name="Text Box 5"/>
          <p:cNvSpPr txBox="1">
            <a:spLocks noChangeArrowheads="1"/>
          </p:cNvSpPr>
          <p:nvPr/>
        </p:nvSpPr>
        <p:spPr bwMode="auto">
          <a:xfrm>
            <a:off x="5399088" y="6488113"/>
            <a:ext cx="2546350" cy="277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</a:rPr>
              <a:t>Selon doctrine Gr Ebola HCSP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oneTexte 4"/>
          <p:cNvSpPr txBox="1">
            <a:spLocks noChangeArrowheads="1"/>
          </p:cNvSpPr>
          <p:nvPr/>
        </p:nvSpPr>
        <p:spPr bwMode="auto">
          <a:xfrm>
            <a:off x="420688" y="1736725"/>
            <a:ext cx="84883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3600" b="1">
              <a:solidFill>
                <a:srgbClr val="00009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fr-FR" sz="3600" b="1">
                <a:solidFill>
                  <a:srgbClr val="000090"/>
                </a:solidFill>
                <a:latin typeface="Calibri" pitchFamily="34" charset="0"/>
              </a:rPr>
              <a:t>Le médecin auprès du patient contacte le SAMU (tel 15) pour classer le cas en lien avec l’ARS et l’InVS</a:t>
            </a:r>
          </a:p>
          <a:p>
            <a:endParaRPr lang="fr-FR" sz="2400" b="1">
              <a:solidFill>
                <a:srgbClr val="000090"/>
              </a:solidFill>
              <a:latin typeface="Calibri" pitchFamily="34" charset="0"/>
            </a:endParaRPr>
          </a:p>
          <a:p>
            <a:endParaRPr lang="fr-FR" sz="2500" b="1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52636"/>
            <a:ext cx="7502888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4 </a:t>
            </a:r>
            <a:r>
              <a:rPr lang="fr-FR" sz="5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- CLASSER LE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86800" cy="1143000"/>
          </a:xfrm>
        </p:spPr>
        <p:txBody>
          <a:bodyPr/>
          <a:lstStyle/>
          <a:p>
            <a:r>
              <a:rPr lang="fr-FR" smtClean="0">
                <a:solidFill>
                  <a:srgbClr val="660066"/>
                </a:solidFill>
                <a:cs typeface="ＭＳ Ｐゴシック"/>
              </a:rPr>
              <a:t>En attendant le classement du cas</a:t>
            </a: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287338" y="1628775"/>
            <a:ext cx="8785225" cy="4645025"/>
          </a:xfrm>
        </p:spPr>
        <p:txBody>
          <a:bodyPr/>
          <a:lstStyle/>
          <a:p>
            <a:pPr>
              <a:spcAft>
                <a:spcPts val="1200"/>
              </a:spcAft>
              <a:buSzPct val="146000"/>
              <a:buFontTx/>
              <a:buChar char="•"/>
            </a:pPr>
            <a:r>
              <a:rPr lang="fr-FR" sz="26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Prévenir le chef de service, l’EOH, la direction de l’établissement</a:t>
            </a:r>
          </a:p>
          <a:p>
            <a:pPr>
              <a:spcAft>
                <a:spcPts val="1200"/>
              </a:spcAft>
              <a:buSzPct val="146000"/>
              <a:buFontTx/>
              <a:buChar char="•"/>
            </a:pPr>
            <a:r>
              <a:rPr lang="fr-FR" sz="26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Ne réaliser aucun prélèvement biologique (</a:t>
            </a:r>
            <a:r>
              <a:rPr lang="fr-FR" sz="2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sauf urgence vitale)</a:t>
            </a:r>
            <a:endParaRPr lang="fr-FR" sz="2600" b="1" smtClean="0">
              <a:solidFill>
                <a:srgbClr val="000090"/>
              </a:solidFill>
              <a:latin typeface="Calibri" pitchFamily="34" charset="0"/>
              <a:cs typeface="ＭＳ Ｐゴシック"/>
            </a:endParaRPr>
          </a:p>
          <a:p>
            <a:pPr>
              <a:spcAft>
                <a:spcPts val="1200"/>
              </a:spcAft>
              <a:buSzPct val="146000"/>
              <a:buFontTx/>
              <a:buChar char="•"/>
            </a:pPr>
            <a:r>
              <a:rPr lang="fr-FR" sz="26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Regrouper les déchets dans un fût DASRI</a:t>
            </a:r>
          </a:p>
          <a:p>
            <a:pPr>
              <a:spcAft>
                <a:spcPts val="1200"/>
              </a:spcAft>
              <a:buSzPct val="146000"/>
              <a:buFontTx/>
              <a:buChar char="•"/>
            </a:pPr>
            <a:r>
              <a:rPr lang="fr-FR" sz="26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Pas d’utilisation des toilettes par le patient </a:t>
            </a:r>
          </a:p>
          <a:p>
            <a:pPr marL="742950" lvl="1" indent="-285750">
              <a:spcBef>
                <a:spcPct val="0"/>
              </a:spcBef>
              <a:buFont typeface="Wingdings" pitchFamily="2" charset="2"/>
              <a:buChar char="Ø"/>
            </a:pPr>
            <a:r>
              <a:rPr lang="fr-FR" sz="2500" b="1" smtClean="0">
                <a:solidFill>
                  <a:srgbClr val="000090"/>
                </a:solidFill>
                <a:latin typeface="Calibri" pitchFamily="34" charset="0"/>
              </a:rPr>
              <a:t>bassin + sac à bassin</a:t>
            </a:r>
          </a:p>
          <a:p>
            <a:pPr marL="742950" lvl="1" indent="-285750">
              <a:spcBef>
                <a:spcPct val="0"/>
              </a:spcBef>
              <a:buFontTx/>
              <a:buNone/>
            </a:pPr>
            <a:r>
              <a:rPr lang="fr-FR" sz="2500" b="1" smtClean="0">
                <a:solidFill>
                  <a:srgbClr val="000090"/>
                </a:solidFill>
                <a:latin typeface="Calibri" pitchFamily="34" charset="0"/>
              </a:rPr>
              <a:t>						avec gélifiant</a:t>
            </a:r>
          </a:p>
          <a:p>
            <a:pPr marL="742950" lvl="1" indent="-285750">
              <a:spcBef>
                <a:spcPct val="0"/>
              </a:spcBef>
              <a:buFont typeface="Wingdings" pitchFamily="2" charset="2"/>
              <a:buChar char="Ø"/>
            </a:pPr>
            <a:r>
              <a:rPr lang="fr-FR" sz="2500" b="1" smtClean="0">
                <a:solidFill>
                  <a:srgbClr val="000090"/>
                </a:solidFill>
                <a:latin typeface="Calibri" pitchFamily="34" charset="0"/>
              </a:rPr>
              <a:t>urinal + sac à urinal			</a:t>
            </a:r>
          </a:p>
          <a:p>
            <a:pPr>
              <a:spcAft>
                <a:spcPts val="1800"/>
              </a:spcAft>
              <a:buSzPct val="146000"/>
              <a:buFontTx/>
              <a:buNone/>
            </a:pPr>
            <a:r>
              <a:rPr lang="fr-FR" sz="25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						=&gt; élimination dans le fût DASRI</a:t>
            </a:r>
          </a:p>
        </p:txBody>
      </p:sp>
      <p:sp>
        <p:nvSpPr>
          <p:cNvPr id="5529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E30FB26F-D0D9-4D09-BD88-1A29AFAC90E2}" type="slidenum">
              <a:rPr lang="fr-FR" smtClean="0">
                <a:ea typeface="ＭＳ Ｐゴシック"/>
                <a:cs typeface="ＭＳ Ｐゴシック"/>
              </a:rPr>
              <a:pPr defTabSz="873125"/>
              <a:t>45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5300" name="AutoShape 7"/>
          <p:cNvSpPr>
            <a:spLocks/>
          </p:cNvSpPr>
          <p:nvPr/>
        </p:nvSpPr>
        <p:spPr bwMode="auto">
          <a:xfrm>
            <a:off x="4141788" y="4581525"/>
            <a:ext cx="142875" cy="1008063"/>
          </a:xfrm>
          <a:prstGeom prst="rightBrace">
            <a:avLst>
              <a:gd name="adj1" fmla="val 58796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smtClean="0">
                <a:solidFill>
                  <a:srgbClr val="660066"/>
                </a:solidFill>
                <a:cs typeface="ＭＳ Ｐゴシック"/>
              </a:rPr>
              <a:t>Si le cas est classé possible</a:t>
            </a:r>
          </a:p>
        </p:txBody>
      </p:sp>
      <p:sp>
        <p:nvSpPr>
          <p:cNvPr id="56322" name="Espace réservé du contenu 2"/>
          <p:cNvSpPr>
            <a:spLocks noGrp="1"/>
          </p:cNvSpPr>
          <p:nvPr>
            <p:ph idx="1"/>
          </p:nvPr>
        </p:nvSpPr>
        <p:spPr>
          <a:xfrm>
            <a:off x="287338" y="1684338"/>
            <a:ext cx="8605837" cy="665162"/>
          </a:xfrm>
        </p:spPr>
        <p:txBody>
          <a:bodyPr/>
          <a:lstStyle/>
          <a:p>
            <a:pPr>
              <a:spcAft>
                <a:spcPts val="600"/>
              </a:spcAft>
              <a:buSzPct val="120000"/>
              <a:buFontTx/>
              <a:buChar char="•"/>
            </a:pPr>
            <a:r>
              <a:rPr lang="fr-FR" sz="2200" b="1" smtClean="0">
                <a:solidFill>
                  <a:srgbClr val="262673"/>
                </a:solidFill>
                <a:latin typeface="Calibri" pitchFamily="34" charset="0"/>
                <a:cs typeface="ＭＳ Ｐゴシック"/>
              </a:rPr>
              <a:t>Organiser avec le SAMU le transport du patient vers un des ESR</a:t>
            </a:r>
          </a:p>
          <a:p>
            <a:pPr algn="ctr">
              <a:spcAft>
                <a:spcPts val="600"/>
              </a:spcAft>
              <a:buSzPct val="120000"/>
              <a:buFontTx/>
              <a:buNone/>
            </a:pPr>
            <a:r>
              <a:rPr lang="fr-FR" sz="38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En Ile de France</a:t>
            </a:r>
          </a:p>
        </p:txBody>
      </p:sp>
      <p:sp>
        <p:nvSpPr>
          <p:cNvPr id="563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C61D64F0-60AA-4052-AE4E-290EE4BD18EA}" type="slidenum">
              <a:rPr lang="fr-FR" smtClean="0">
                <a:ea typeface="ＭＳ Ｐゴシック"/>
                <a:cs typeface="ＭＳ Ｐゴシック"/>
              </a:rPr>
              <a:pPr defTabSz="873125"/>
              <a:t>46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1044575" y="3944938"/>
            <a:ext cx="16557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Necker</a:t>
            </a:r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3708400" y="3944938"/>
            <a:ext cx="16557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Bichat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6516688" y="3944938"/>
            <a:ext cx="16557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Bégin</a:t>
            </a:r>
          </a:p>
        </p:txBody>
      </p:sp>
      <p:sp>
        <p:nvSpPr>
          <p:cNvPr id="56327" name="Line 10"/>
          <p:cNvSpPr>
            <a:spLocks noChangeShapeType="1"/>
          </p:cNvSpPr>
          <p:nvPr/>
        </p:nvSpPr>
        <p:spPr bwMode="auto">
          <a:xfrm>
            <a:off x="4500563" y="2781300"/>
            <a:ext cx="0" cy="863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56328" name="Line 11"/>
          <p:cNvSpPr>
            <a:spLocks noChangeShapeType="1"/>
          </p:cNvSpPr>
          <p:nvPr/>
        </p:nvSpPr>
        <p:spPr bwMode="auto">
          <a:xfrm>
            <a:off x="4500563" y="2792413"/>
            <a:ext cx="1871662" cy="10795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 flipH="1">
            <a:off x="2771775" y="2792413"/>
            <a:ext cx="1728788" cy="10795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56330" name="Text Box 14"/>
          <p:cNvSpPr txBox="1">
            <a:spLocks noChangeArrowheads="1"/>
          </p:cNvSpPr>
          <p:nvPr/>
        </p:nvSpPr>
        <p:spPr bwMode="auto">
          <a:xfrm>
            <a:off x="939800" y="4808538"/>
            <a:ext cx="18843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Enfants</a:t>
            </a:r>
          </a:p>
          <a:p>
            <a:r>
              <a:rPr lang="fr-FR"/>
              <a:t>Nouveaux nés</a:t>
            </a:r>
          </a:p>
        </p:txBody>
      </p:sp>
      <p:sp>
        <p:nvSpPr>
          <p:cNvPr id="56331" name="Text Box 15"/>
          <p:cNvSpPr txBox="1">
            <a:spLocks noChangeArrowheads="1"/>
          </p:cNvSpPr>
          <p:nvPr/>
        </p:nvSpPr>
        <p:spPr bwMode="auto">
          <a:xfrm>
            <a:off x="3676650" y="4808538"/>
            <a:ext cx="29384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Adultes</a:t>
            </a:r>
          </a:p>
          <a:p>
            <a:r>
              <a:rPr lang="fr-FR"/>
              <a:t>dont Transferts </a:t>
            </a:r>
            <a:r>
              <a:rPr lang="fr-FR" i="1"/>
              <a:t>in utéro</a:t>
            </a:r>
          </a:p>
          <a:p>
            <a:r>
              <a:rPr lang="fr-FR" i="1"/>
              <a:t>si accouchement</a:t>
            </a: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6648450" y="4811713"/>
            <a:ext cx="17399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Régulation spécifique 15 + DUS</a:t>
            </a:r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 flipH="1">
            <a:off x="2797175" y="5373688"/>
            <a:ext cx="852488" cy="0"/>
          </a:xfrm>
          <a:prstGeom prst="line">
            <a:avLst/>
          </a:prstGeom>
          <a:noFill/>
          <a:ln w="50800">
            <a:solidFill>
              <a:schemeClr val="accent2"/>
            </a:solidFill>
            <a:prstDash val="sysDash"/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400" smtClean="0">
                <a:solidFill>
                  <a:srgbClr val="660066"/>
                </a:solidFill>
                <a:cs typeface="ＭＳ Ｐゴシック"/>
              </a:rPr>
              <a:t>Si le cas est classé possible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4294967295"/>
          </p:nvPr>
        </p:nvSpPr>
        <p:spPr>
          <a:xfrm>
            <a:off x="287338" y="1684338"/>
            <a:ext cx="8605837" cy="4265612"/>
          </a:xfrm>
        </p:spPr>
        <p:txBody>
          <a:bodyPr/>
          <a:lstStyle/>
          <a:p>
            <a:pPr>
              <a:spcAft>
                <a:spcPts val="1800"/>
              </a:spcAft>
              <a:buSzPct val="120000"/>
              <a:buFontTx/>
              <a:buChar char="•"/>
              <a:defRPr/>
            </a:pPr>
            <a:r>
              <a:rPr lang="fr-FR" sz="2000" b="1" dirty="0" smtClean="0">
                <a:solidFill>
                  <a:schemeClr val="bg2"/>
                </a:solidFill>
                <a:latin typeface="Calibri" pitchFamily="34" charset="0"/>
                <a:cs typeface="ＭＳ Ｐゴシック"/>
              </a:rPr>
              <a:t>Organiser avec le SAMU le transport du patient vers un des ESR</a:t>
            </a:r>
          </a:p>
          <a:p>
            <a:pPr>
              <a:spcAft>
                <a:spcPts val="0"/>
              </a:spcAft>
              <a:buSzPct val="120000"/>
              <a:buFontTx/>
              <a:buChar char="•"/>
              <a:defRPr/>
            </a:pP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Réaliser un </a:t>
            </a:r>
            <a:r>
              <a:rPr lang="fr-FR" sz="2000" b="1" dirty="0" err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bionettoyage</a:t>
            </a: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 d’emblée efficace du box, des lieux de prise en charge (procédure Javel type </a:t>
            </a:r>
            <a:r>
              <a:rPr lang="fr-FR" sz="2000" b="1" i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Clostridium</a:t>
            </a: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)</a:t>
            </a:r>
            <a:endParaRPr lang="fr-FR" sz="2000" b="1" dirty="0">
              <a:solidFill>
                <a:srgbClr val="333399"/>
              </a:solidFill>
              <a:latin typeface="Calibri" pitchFamily="34" charset="0"/>
              <a:cs typeface="ＭＳ Ｐゴシック"/>
            </a:endParaRPr>
          </a:p>
          <a:p>
            <a:pPr marL="355600" indent="0">
              <a:spcBef>
                <a:spcPts val="0"/>
              </a:spcBef>
              <a:spcAft>
                <a:spcPts val="1800"/>
              </a:spcAft>
              <a:buSzPct val="120000"/>
              <a:buFontTx/>
              <a:buNone/>
              <a:defRPr/>
            </a:pP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En utilisant une tenue de protection identique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alibri" pitchFamily="34" charset="0"/>
                <a:cs typeface="ＭＳ Ｐゴシック"/>
              </a:rPr>
              <a:t>Quid de la salle d’attente et autres lieux de cheminement ?</a:t>
            </a:r>
          </a:p>
          <a:p>
            <a:pPr marL="358775" indent="0">
              <a:spcBef>
                <a:spcPts val="0"/>
              </a:spcBef>
              <a:spcAft>
                <a:spcPts val="1800"/>
              </a:spcAft>
              <a:buSzPct val="120000"/>
              <a:buFontTx/>
              <a:buNone/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alibri" pitchFamily="34" charset="0"/>
                <a:cs typeface="ＭＳ Ｐゴシック"/>
              </a:rPr>
              <a:t>=&gt; Nécessité d’une réflexion locale</a:t>
            </a:r>
          </a:p>
          <a:p>
            <a:pPr>
              <a:spcAft>
                <a:spcPts val="0"/>
              </a:spcAft>
              <a:buSzPct val="120000"/>
              <a:buFontTx/>
              <a:buChar char="•"/>
              <a:defRPr/>
            </a:pP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Dresser la liste des personnes (personnels et accompagnants) qui ont été en contact étroit et direct avec le patient (accueil, transport, soins…) ou ses liquides biologiques</a:t>
            </a:r>
          </a:p>
          <a:p>
            <a:pPr marL="358775" indent="-358775">
              <a:spcBef>
                <a:spcPts val="0"/>
              </a:spcBef>
              <a:spcAft>
                <a:spcPts val="0"/>
              </a:spcAft>
              <a:buSzPct val="120000"/>
              <a:buFontTx/>
              <a:buNone/>
              <a:defRPr/>
            </a:pPr>
            <a:r>
              <a:rPr lang="fr-FR" sz="2000" b="1" dirty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	</a:t>
            </a: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Selon la </a:t>
            </a:r>
            <a:r>
              <a:rPr lang="fr-FR" sz="2000" b="1" dirty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procédure </a:t>
            </a: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« conduite </a:t>
            </a:r>
            <a:r>
              <a:rPr lang="fr-FR" sz="2000" b="1" dirty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à tenir vis-à-vis des personnes </a:t>
            </a: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contact » validée par le </a:t>
            </a:r>
            <a:r>
              <a:rPr lang="fr-FR" sz="2000" b="1" dirty="0" smtClean="0">
                <a:solidFill>
                  <a:srgbClr val="333399"/>
                </a:solidFill>
                <a:latin typeface="Calibri" pitchFamily="34" charset="0"/>
                <a:cs typeface="ＭＳ Ｐゴシック"/>
                <a:hlinkClick r:id="rId2"/>
              </a:rPr>
              <a:t>HCSP le 24 octobre 2014</a:t>
            </a:r>
            <a:endParaRPr lang="fr-FR" sz="2000" b="1" dirty="0" smtClean="0">
              <a:solidFill>
                <a:srgbClr val="333399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57347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3F40439E-0102-4016-967D-A51CBB746138}" type="slidenum">
              <a:rPr lang="fr-FR" sz="900">
                <a:solidFill>
                  <a:srgbClr val="ADA59D"/>
                </a:solidFill>
              </a:rPr>
              <a:pPr algn="r" defTabSz="873125"/>
              <a:t>47</a:t>
            </a:fld>
            <a:endParaRPr lang="fr-FR" sz="900">
              <a:solidFill>
                <a:srgbClr val="ADA5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C89F4D22-DC52-4925-A0D5-1C494F5F382A}" type="slidenum">
              <a:rPr lang="fr-FR" smtClean="0">
                <a:ea typeface="ＭＳ Ｐゴシック"/>
                <a:cs typeface="ＭＳ Ｐゴシック"/>
              </a:rPr>
              <a:pPr defTabSz="873125"/>
              <a:t>48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8370" name="ZoneTexte 7"/>
          <p:cNvSpPr txBox="1">
            <a:spLocks noChangeArrowheads="1"/>
          </p:cNvSpPr>
          <p:nvPr/>
        </p:nvSpPr>
        <p:spPr bwMode="auto">
          <a:xfrm>
            <a:off x="468313" y="1700213"/>
            <a:ext cx="8207375" cy="44275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marL="342900" indent="-342900" defTabSz="873125" eaLnBrk="0" hangingPunct="0">
              <a:spcBef>
                <a:spcPct val="30000"/>
              </a:spcBef>
              <a:spcAft>
                <a:spcPct val="30000"/>
              </a:spcAft>
              <a:buFont typeface="Arial" charset="0"/>
              <a:buChar char="•"/>
            </a:pPr>
            <a:r>
              <a:rPr lang="fr-FR" sz="2200" b="1">
                <a:solidFill>
                  <a:srgbClr val="000090"/>
                </a:solidFill>
                <a:latin typeface="Calibri" pitchFamily="34" charset="0"/>
              </a:rPr>
              <a:t>Le retrait de la tenue de protection requiert le plus grand soin pour éviter tout contact entre l’extérieur de celle-ci, potentiellement souillé, et la peau ou les muqueuses du soignant</a:t>
            </a:r>
          </a:p>
          <a:p>
            <a:pPr marL="342900" indent="-342900" defTabSz="873125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CA" sz="2200" b="1">
                <a:solidFill>
                  <a:srgbClr val="000090"/>
                </a:solidFill>
                <a:latin typeface="Calibri" pitchFamily="34" charset="0"/>
              </a:rPr>
              <a:t>Prendre le temps de se déshabiller sans précipitation, </a:t>
            </a:r>
            <a:r>
              <a:rPr lang="fr-CA" sz="2200" b="1" u="sng">
                <a:solidFill>
                  <a:srgbClr val="333399"/>
                </a:solidFill>
                <a:latin typeface="Calibri" pitchFamily="34" charset="0"/>
              </a:rPr>
              <a:t>préférentiellement</a:t>
            </a:r>
            <a:r>
              <a:rPr lang="fr-CA" sz="2200" b="1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fr-CA" sz="2200" b="1">
                <a:solidFill>
                  <a:srgbClr val="000090"/>
                </a:solidFill>
                <a:latin typeface="Calibri" pitchFamily="34" charset="0"/>
              </a:rPr>
              <a:t>avec l’aide d’un(e) collègue</a:t>
            </a:r>
          </a:p>
          <a:p>
            <a:pPr marL="342900" indent="-342900" defTabSz="873125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CA" sz="2200" b="1">
                <a:solidFill>
                  <a:srgbClr val="000090"/>
                </a:solidFill>
                <a:latin typeface="Calibri" pitchFamily="34" charset="0"/>
              </a:rPr>
              <a:t>Éliminer les éléments de la tenue dans en fût DASRI (circuit spécifique)</a:t>
            </a:r>
            <a:endParaRPr lang="fr-FR" sz="2200" b="1">
              <a:solidFill>
                <a:srgbClr val="000090"/>
              </a:solidFill>
              <a:latin typeface="Calibri" pitchFamily="34" charset="0"/>
            </a:endParaRPr>
          </a:p>
          <a:p>
            <a:pPr marL="342900" indent="-342900" defTabSz="87312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200" b="1">
                <a:solidFill>
                  <a:srgbClr val="000090"/>
                </a:solidFill>
                <a:latin typeface="Calibri" pitchFamily="34" charset="0"/>
              </a:rPr>
              <a:t>Les personnels doivent impérativement être </a:t>
            </a:r>
            <a:r>
              <a:rPr lang="fr-FR" sz="2200" b="1">
                <a:solidFill>
                  <a:srgbClr val="FF0000"/>
                </a:solidFill>
                <a:latin typeface="Calibri" pitchFamily="34" charset="0"/>
              </a:rPr>
              <a:t>entrainés</a:t>
            </a:r>
            <a:r>
              <a:rPr lang="fr-FR" sz="2200" b="1">
                <a:solidFill>
                  <a:srgbClr val="000090"/>
                </a:solidFill>
                <a:latin typeface="Calibri" pitchFamily="34" charset="0"/>
              </a:rPr>
              <a:t> à l’habillage et au déshabillage des tenues de protection</a:t>
            </a:r>
          </a:p>
          <a:p>
            <a:pPr marL="342900" indent="-342900" defTabSz="87312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200" b="1">
                <a:solidFill>
                  <a:srgbClr val="000090"/>
                </a:solidFill>
                <a:latin typeface="Calibri" pitchFamily="34" charset="0"/>
              </a:rPr>
              <a:t>Il est important de rappeler l’importance de l’</a:t>
            </a:r>
            <a:r>
              <a:rPr lang="fr-FR" sz="2200" b="1" u="sng">
                <a:solidFill>
                  <a:srgbClr val="000090"/>
                </a:solidFill>
                <a:latin typeface="Calibri" pitchFamily="34" charset="0"/>
              </a:rPr>
              <a:t>hygiène des mains</a:t>
            </a:r>
            <a:r>
              <a:rPr lang="fr-FR" sz="2200" b="1">
                <a:solidFill>
                  <a:srgbClr val="000090"/>
                </a:solidFill>
                <a:latin typeface="Calibri" pitchFamily="34" charset="0"/>
              </a:rPr>
              <a:t> tout au long de la procédure de retrait de la tenue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532" y="247291"/>
            <a:ext cx="8754532" cy="76944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5 - CONTINUER A SE PROTEGER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cs typeface="ＭＳ Ｐゴシック"/>
              </a:rPr>
              <a:t>Diaporamas de formation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1" smtClean="0">
                <a:cs typeface="ＭＳ Ｐゴシック"/>
              </a:rPr>
              <a:t>Disponibl</a:t>
            </a:r>
            <a:r>
              <a:rPr lang="fr-FR" sz="2400" b="1" smtClean="0">
                <a:solidFill>
                  <a:srgbClr val="000000"/>
                </a:solidFill>
                <a:cs typeface="ＭＳ Ｐゴシック"/>
              </a:rPr>
              <a:t>e</a:t>
            </a:r>
            <a:r>
              <a:rPr lang="fr-FR" sz="2400" b="1" smtClean="0">
                <a:cs typeface="ＭＳ Ｐゴシック"/>
              </a:rPr>
              <a:t>s sur </a:t>
            </a:r>
            <a:r>
              <a:rPr lang="fr-FR" sz="2400" b="1" smtClean="0">
                <a:solidFill>
                  <a:srgbClr val="000000"/>
                </a:solidFill>
                <a:cs typeface="ＭＳ Ｐゴシック"/>
              </a:rPr>
              <a:t>le(s) site(s) </a:t>
            </a:r>
            <a:r>
              <a:rPr lang="fr-FR" sz="2400" b="1" smtClean="0">
                <a:cs typeface="ＭＳ Ｐゴシック"/>
              </a:rPr>
              <a:t>:</a:t>
            </a:r>
          </a:p>
          <a:p>
            <a:pPr lvl="1"/>
            <a:r>
              <a:rPr lang="fr-FR" sz="2000" b="1" smtClean="0"/>
              <a:t>du ministère de la santé</a:t>
            </a:r>
            <a:endParaRPr lang="fr-FR" sz="2000" b="1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fr-FR" sz="2000" b="1" smtClean="0"/>
              <a:t>	</a:t>
            </a:r>
            <a:r>
              <a:rPr lang="fr-FR" sz="1800" b="1" smtClean="0">
                <a:hlinkClick r:id="rId2"/>
              </a:rPr>
              <a:t>http://ebola.sante.gouv.fr/professionnels-de-sante</a:t>
            </a:r>
            <a:endParaRPr lang="fr-FR" sz="1800" b="1" smtClean="0"/>
          </a:p>
          <a:p>
            <a:pPr lvl="1"/>
            <a:r>
              <a:rPr lang="fr-FR" sz="2000" b="1" smtClean="0"/>
              <a:t>du réseau CClin/Arlin</a:t>
            </a:r>
          </a:p>
          <a:p>
            <a:pPr lvl="1">
              <a:buFont typeface="Wingdings" pitchFamily="2" charset="2"/>
              <a:buNone/>
            </a:pPr>
            <a:r>
              <a:rPr lang="fr-FR" sz="2000" b="1" smtClean="0">
                <a:solidFill>
                  <a:srgbClr val="FF0000"/>
                </a:solidFill>
              </a:rPr>
              <a:t>	</a:t>
            </a:r>
            <a:r>
              <a:rPr lang="fr-FR" sz="2000" b="1" smtClean="0">
                <a:solidFill>
                  <a:srgbClr val="FF0000"/>
                </a:solidFill>
                <a:hlinkClick r:id="rId3"/>
              </a:rPr>
              <a:t>http://www.cclin-arlin.fr/Alertes/2014/alerte_Ebola.html</a:t>
            </a:r>
            <a:endParaRPr lang="fr-FR" sz="2000" b="1" smtClean="0">
              <a:solidFill>
                <a:srgbClr val="FF0000"/>
              </a:solidFill>
            </a:endParaRPr>
          </a:p>
          <a:p>
            <a:pPr lvl="1"/>
            <a:r>
              <a:rPr lang="fr-FR" sz="2000" b="1" smtClean="0"/>
              <a:t>de la SPILF</a:t>
            </a:r>
          </a:p>
          <a:p>
            <a:pPr lvl="1">
              <a:buFont typeface="Wingdings" pitchFamily="2" charset="2"/>
              <a:buNone/>
            </a:pPr>
            <a:r>
              <a:rPr lang="fr-FR" sz="2000" b="1" smtClean="0"/>
              <a:t>	</a:t>
            </a:r>
            <a:r>
              <a:rPr lang="fr-FR" sz="2000" b="1" smtClean="0">
                <a:hlinkClick r:id="rId4"/>
              </a:rPr>
              <a:t>http://www.infectiologie.com/site/ebola.php</a:t>
            </a:r>
            <a:endParaRPr lang="fr-FR" sz="2000" b="1" smtClean="0"/>
          </a:p>
          <a:p>
            <a:pPr lvl="1"/>
            <a:endParaRPr lang="fr-FR" sz="2000" b="1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fr-FR" sz="2000" b="1" smtClean="0"/>
          </a:p>
          <a:p>
            <a:pPr lvl="1">
              <a:buFont typeface="Wingdings" pitchFamily="2" charset="2"/>
              <a:buNone/>
            </a:pPr>
            <a:endParaRPr lang="fr-FR" sz="2000" b="1" smtClean="0"/>
          </a:p>
          <a:p>
            <a:pPr lvl="1">
              <a:buFont typeface="Wingdings" pitchFamily="2" charset="2"/>
              <a:buNone/>
            </a:pPr>
            <a:endParaRPr lang="fr-FR" sz="2000" b="1" smtClean="0"/>
          </a:p>
          <a:p>
            <a:pPr>
              <a:buFontTx/>
              <a:buNone/>
            </a:pPr>
            <a:endParaRPr lang="fr-FR" sz="2500" b="1" smtClean="0">
              <a:cs typeface="ＭＳ Ｐゴシック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376" y="1978615"/>
            <a:ext cx="720080" cy="81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658" y="2964877"/>
            <a:ext cx="1007814" cy="7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D:\documents de 561115\Mes images\logo_spil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8756" y="3835450"/>
            <a:ext cx="6477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3860800"/>
            <a:ext cx="29384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15900" y="115888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Fièvre hémorragique EBOLA 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395288" y="1628775"/>
            <a:ext cx="5184775" cy="4248150"/>
          </a:xfrm>
        </p:spPr>
        <p:txBody>
          <a:bodyPr/>
          <a:lstStyle/>
          <a:p>
            <a:r>
              <a:rPr lang="fr-FR" sz="2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Virus EBOLA connu depuis 1976</a:t>
            </a:r>
          </a:p>
          <a:p>
            <a:pPr lvl="1"/>
            <a:r>
              <a:rPr lang="fr-FR" sz="1600" smtClean="0">
                <a:solidFill>
                  <a:srgbClr val="000090"/>
                </a:solidFill>
                <a:latin typeface="Calibri" pitchFamily="34" charset="0"/>
              </a:rPr>
              <a:t>De 1976 à 2013 : 1500 morts</a:t>
            </a:r>
          </a:p>
          <a:p>
            <a:pPr lvl="1"/>
            <a:r>
              <a:rPr lang="fr-FR" sz="1600" smtClean="0">
                <a:solidFill>
                  <a:srgbClr val="000090"/>
                </a:solidFill>
                <a:latin typeface="Calibri" pitchFamily="34" charset="0"/>
              </a:rPr>
              <a:t>Paludisme : 600 000 morts par an</a:t>
            </a:r>
          </a:p>
          <a:p>
            <a:pPr lvl="1"/>
            <a:endParaRPr lang="fr-FR" sz="2000" smtClean="0">
              <a:solidFill>
                <a:srgbClr val="000090"/>
              </a:solidFill>
              <a:latin typeface="Calibri" pitchFamily="34" charset="0"/>
            </a:endParaRPr>
          </a:p>
          <a:p>
            <a:r>
              <a:rPr lang="fr-FR" sz="2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</a:t>
            </a:r>
            <a:r>
              <a:rPr lang="ja-JP" altLang="fr-FR" sz="2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’</a:t>
            </a:r>
            <a:r>
              <a:rPr lang="fr-FR" altLang="ja-JP" sz="2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épidémie actuelle touche </a:t>
            </a:r>
            <a:r>
              <a:rPr lang="fr-FR" altLang="ja-JP" sz="2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3 pays</a:t>
            </a:r>
            <a:r>
              <a:rPr lang="fr-FR" altLang="ja-JP" sz="2000" b="1" smtClean="0">
                <a:solidFill>
                  <a:srgbClr val="7030A0"/>
                </a:solidFill>
                <a:latin typeface="Calibri" pitchFamily="34" charset="0"/>
                <a:cs typeface="ＭＳ Ｐゴシック"/>
              </a:rPr>
              <a:t> </a:t>
            </a:r>
          </a:p>
          <a:p>
            <a:pPr lvl="1"/>
            <a:r>
              <a:rPr lang="fr-FR" sz="1600" smtClean="0">
                <a:solidFill>
                  <a:srgbClr val="000090"/>
                </a:solidFill>
                <a:latin typeface="Calibri" pitchFamily="34" charset="0"/>
              </a:rPr>
              <a:t>Guinée</a:t>
            </a:r>
          </a:p>
          <a:p>
            <a:pPr lvl="1"/>
            <a:r>
              <a:rPr lang="fr-FR" sz="1600" smtClean="0">
                <a:solidFill>
                  <a:srgbClr val="000090"/>
                </a:solidFill>
                <a:latin typeface="Calibri" pitchFamily="34" charset="0"/>
              </a:rPr>
              <a:t>Liberia</a:t>
            </a:r>
          </a:p>
          <a:p>
            <a:pPr lvl="1"/>
            <a:r>
              <a:rPr lang="fr-FR" sz="1600" smtClean="0">
                <a:solidFill>
                  <a:srgbClr val="000090"/>
                </a:solidFill>
                <a:latin typeface="Calibri" pitchFamily="34" charset="0"/>
              </a:rPr>
              <a:t>Sierra Leone</a:t>
            </a:r>
          </a:p>
          <a:p>
            <a:pPr lvl="1">
              <a:buFont typeface="Wingdings" pitchFamily="2" charset="2"/>
              <a:buNone/>
            </a:pPr>
            <a:endParaRPr lang="fr-FR" sz="2000" smtClean="0">
              <a:solidFill>
                <a:srgbClr val="000090"/>
              </a:solidFill>
              <a:latin typeface="Calibri" pitchFamily="34" charset="0"/>
            </a:endParaRPr>
          </a:p>
          <a:p>
            <a:r>
              <a:rPr lang="fr-FR" sz="2000" b="1" smtClean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Une </a:t>
            </a:r>
            <a:r>
              <a:rPr lang="fr-FR" sz="20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épidémie différente </a:t>
            </a:r>
            <a:r>
              <a:rPr lang="fr-FR" sz="200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: </a:t>
            </a:r>
          </a:p>
          <a:p>
            <a:pPr lvl="1"/>
            <a:r>
              <a:rPr lang="fr-FR" sz="1700" smtClean="0">
                <a:solidFill>
                  <a:srgbClr val="000090"/>
                </a:solidFill>
                <a:latin typeface="Calibri" pitchFamily="34" charset="0"/>
              </a:rPr>
              <a:t>République démocratique du Congo, province de l</a:t>
            </a:r>
            <a:r>
              <a:rPr lang="ja-JP" altLang="fr-FR" sz="1700" smtClean="0">
                <a:solidFill>
                  <a:srgbClr val="000090"/>
                </a:solidFill>
                <a:latin typeface="Calibri" pitchFamily="34" charset="0"/>
              </a:rPr>
              <a:t>’</a:t>
            </a:r>
            <a:r>
              <a:rPr lang="fr-FR" altLang="ja-JP" sz="1700" smtClean="0">
                <a:solidFill>
                  <a:srgbClr val="000090"/>
                </a:solidFill>
                <a:latin typeface="Calibri" pitchFamily="34" charset="0"/>
              </a:rPr>
              <a:t>Equateur (Nord-Ouest du pays).</a:t>
            </a:r>
            <a:endParaRPr lang="fr-FR" sz="1700" smtClean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7C4FC3BE-FC61-444C-8DD2-6F47BAB9AC4F}" type="slidenum">
              <a:rPr lang="fr-FR" smtClean="0">
                <a:ea typeface="ＭＳ Ｐゴシック"/>
                <a:cs typeface="ＭＳ Ｐゴシック"/>
              </a:rPr>
              <a:pPr defTabSz="873125"/>
              <a:t>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13317" name="Image 6" descr="http://upload.wikimedia.org/wikipedia/commons/thumb/8/87/EbolaSubmit2.png/1280px-EbolaSubmi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84313"/>
            <a:ext cx="3106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ZoneTexte 5"/>
          <p:cNvSpPr txBox="1">
            <a:spLocks noChangeArrowheads="1"/>
          </p:cNvSpPr>
          <p:nvPr/>
        </p:nvSpPr>
        <p:spPr bwMode="auto">
          <a:xfrm>
            <a:off x="5472113" y="1484313"/>
            <a:ext cx="1846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1976-2013</a:t>
            </a:r>
          </a:p>
        </p:txBody>
      </p:sp>
      <p:sp>
        <p:nvSpPr>
          <p:cNvPr id="13319" name="ZoneTexte 10"/>
          <p:cNvSpPr txBox="1">
            <a:spLocks noChangeArrowheads="1"/>
          </p:cNvSpPr>
          <p:nvPr/>
        </p:nvSpPr>
        <p:spPr bwMode="auto">
          <a:xfrm>
            <a:off x="5821363" y="3968750"/>
            <a:ext cx="18462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2014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6624638" y="4760913"/>
            <a:ext cx="431800" cy="431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 bwMode="auto">
          <a:xfrm flipH="1">
            <a:off x="6624638" y="4797425"/>
            <a:ext cx="431800" cy="431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2" name="ZoneTexte 1"/>
          <p:cNvSpPr txBox="1">
            <a:spLocks noChangeArrowheads="1"/>
          </p:cNvSpPr>
          <p:nvPr/>
        </p:nvSpPr>
        <p:spPr bwMode="auto">
          <a:xfrm>
            <a:off x="7785100" y="4005263"/>
            <a:ext cx="1179513" cy="646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rgbClr val="FF0000"/>
                </a:solidFill>
              </a:rPr>
              <a:t>Infographie en cours de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93175" cy="1143000"/>
          </a:xfrm>
        </p:spPr>
        <p:txBody>
          <a:bodyPr/>
          <a:lstStyle/>
          <a:p>
            <a:r>
              <a:rPr lang="fr-FR" sz="3200" smtClean="0">
                <a:solidFill>
                  <a:srgbClr val="660066"/>
                </a:solidFill>
                <a:cs typeface="ＭＳ Ｐゴシック"/>
              </a:rPr>
              <a:t>Préparation des services selon les secteurs </a:t>
            </a:r>
            <a:br>
              <a:rPr lang="fr-FR" sz="3200" smtClean="0">
                <a:solidFill>
                  <a:srgbClr val="660066"/>
                </a:solidFill>
                <a:cs typeface="ＭＳ Ｐゴシック"/>
              </a:rPr>
            </a:br>
            <a:endParaRPr lang="fr-FR" sz="3200" smtClean="0">
              <a:solidFill>
                <a:srgbClr val="660066"/>
              </a:solidFill>
              <a:cs typeface="ＭＳ Ｐゴシック"/>
            </a:endParaRPr>
          </a:p>
        </p:txBody>
      </p:sp>
      <p:sp>
        <p:nvSpPr>
          <p:cNvPr id="60418" name="Espace réservé du contenu 2"/>
          <p:cNvSpPr>
            <a:spLocks noGrp="1"/>
          </p:cNvSpPr>
          <p:nvPr>
            <p:ph idx="1"/>
          </p:nvPr>
        </p:nvSpPr>
        <p:spPr>
          <a:xfrm>
            <a:off x="252413" y="1917700"/>
            <a:ext cx="6480175" cy="4103688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sz="24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Les services d’accueil des urgences, urgences gynécologiques et obstétricales, consultations de maternité et de maladies infectieuses :</a:t>
            </a:r>
          </a:p>
          <a:p>
            <a:pPr lvl="1">
              <a:buFont typeface="Arial" charset="0"/>
              <a:buChar char="•"/>
            </a:pPr>
            <a:r>
              <a:rPr lang="fr-FR" sz="1800" b="1" smtClean="0">
                <a:solidFill>
                  <a:srgbClr val="000090"/>
                </a:solidFill>
                <a:latin typeface="Calibri" pitchFamily="34" charset="0"/>
              </a:rPr>
              <a:t>sont les plus susceptibles de recevoir un patient à risque</a:t>
            </a:r>
          </a:p>
          <a:p>
            <a:pPr lvl="1">
              <a:buFont typeface="Arial" charset="0"/>
              <a:buChar char="•"/>
            </a:pPr>
            <a:r>
              <a:rPr lang="fr-FR" sz="1800" b="1" smtClean="0">
                <a:solidFill>
                  <a:srgbClr val="000090"/>
                </a:solidFill>
                <a:latin typeface="Calibri" pitchFamily="34" charset="0"/>
              </a:rPr>
              <a:t>leurs personnels doivent être formés à la prise en charge d’un patient suspect et à l’habillage et déshabillage des tenues de protection selon les procédures décrites précédemment</a:t>
            </a:r>
          </a:p>
          <a:p>
            <a:pPr lvl="1">
              <a:buFont typeface="Arial" charset="0"/>
              <a:buChar char="•"/>
            </a:pPr>
            <a:r>
              <a:rPr lang="fr-FR" sz="1800" b="1" smtClean="0">
                <a:solidFill>
                  <a:srgbClr val="000090"/>
                </a:solidFill>
                <a:latin typeface="Calibri" pitchFamily="34" charset="0"/>
              </a:rPr>
              <a:t>préparent des </a:t>
            </a:r>
            <a:r>
              <a:rPr lang="fr-FR" sz="1800" b="1" smtClean="0">
                <a:solidFill>
                  <a:srgbClr val="FF0000"/>
                </a:solidFill>
                <a:latin typeface="Calibri" pitchFamily="34" charset="0"/>
              </a:rPr>
              <a:t>kits</a:t>
            </a:r>
            <a:r>
              <a:rPr lang="fr-FR" sz="1800" b="1" smtClean="0">
                <a:solidFill>
                  <a:srgbClr val="000090"/>
                </a:solidFill>
                <a:latin typeface="Calibri" pitchFamily="34" charset="0"/>
              </a:rPr>
              <a:t> contenant le matériel nécessaire à la prise en charge d’un patient suspect</a:t>
            </a:r>
          </a:p>
        </p:txBody>
      </p:sp>
      <p:sp>
        <p:nvSpPr>
          <p:cNvPr id="6041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09C8FBB3-EFA6-4854-B9F4-4C267E3007E4}" type="slidenum">
              <a:rPr lang="fr-FR" smtClean="0">
                <a:ea typeface="ＭＳ Ｐゴシック"/>
                <a:cs typeface="ＭＳ Ｐゴシック"/>
              </a:rPr>
              <a:pPr defTabSz="873125"/>
              <a:t>50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0420" name="ZoneTexte 23"/>
          <p:cNvSpPr txBox="1">
            <a:spLocks noChangeArrowheads="1"/>
          </p:cNvSpPr>
          <p:nvPr/>
        </p:nvSpPr>
        <p:spPr bwMode="auto">
          <a:xfrm>
            <a:off x="7440613" y="855663"/>
            <a:ext cx="7318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3399"/>
                </a:solidFill>
              </a:rPr>
              <a:t>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93175" cy="1143000"/>
          </a:xfrm>
        </p:spPr>
        <p:txBody>
          <a:bodyPr/>
          <a:lstStyle/>
          <a:p>
            <a:r>
              <a:rPr lang="fr-FR" sz="3200" smtClean="0">
                <a:solidFill>
                  <a:srgbClr val="660066"/>
                </a:solidFill>
                <a:cs typeface="ＭＳ Ｐゴシック"/>
              </a:rPr>
              <a:t>Préparation des services selon les secteurs </a:t>
            </a:r>
            <a:br>
              <a:rPr lang="fr-FR" sz="3200" smtClean="0">
                <a:solidFill>
                  <a:srgbClr val="660066"/>
                </a:solidFill>
                <a:cs typeface="ＭＳ Ｐゴシック"/>
              </a:rPr>
            </a:br>
            <a:endParaRPr lang="fr-FR" sz="3200" smtClean="0">
              <a:solidFill>
                <a:srgbClr val="660066"/>
              </a:solidFill>
              <a:cs typeface="ＭＳ Ｐゴシック"/>
            </a:endParaRPr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250825" y="1900238"/>
            <a:ext cx="6481763" cy="42656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Les autres consultations ou les secteurs d’hospitalisation ont une probabilité faible d’accueillir un patient suspect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000090"/>
                </a:solidFill>
                <a:latin typeface="Calibri" pitchFamily="34" charset="0"/>
              </a:rPr>
              <a:t>Si un patient est identifié à risque:</a:t>
            </a:r>
          </a:p>
          <a:p>
            <a:pPr marL="985838" lvl="2" indent="-112713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b="1" dirty="0" smtClean="0">
                <a:solidFill>
                  <a:srgbClr val="000090"/>
                </a:solidFill>
                <a:latin typeface="Calibri" pitchFamily="34" charset="0"/>
              </a:rPr>
              <a:t>- le placer en chambre seule, avec un masque chirurgical, en précautions complémentaires Air et Contact</a:t>
            </a:r>
          </a:p>
          <a:p>
            <a:pPr marL="985838" lvl="2" indent="-112713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b="1" dirty="0" smtClean="0">
                <a:solidFill>
                  <a:srgbClr val="000090"/>
                </a:solidFill>
                <a:latin typeface="Calibri" pitchFamily="34" charset="0"/>
              </a:rPr>
              <a:t>- appeler le service des urgences ou l’infectiologue référent ou le SAMU (en l’absence de ces derniers)  pour organiser sa prise en charge, </a:t>
            </a:r>
            <a:r>
              <a:rPr lang="fr-FR" sz="1800" b="1" dirty="0" smtClean="0">
                <a:solidFill>
                  <a:srgbClr val="FF0000"/>
                </a:solidFill>
                <a:latin typeface="Calibri" pitchFamily="34" charset="0"/>
              </a:rPr>
              <a:t>utiliser les kits de prise en charge Ebola </a:t>
            </a:r>
            <a:r>
              <a:rPr lang="fr-FR" sz="1800" b="1" dirty="0" smtClean="0">
                <a:solidFill>
                  <a:srgbClr val="000090"/>
                </a:solidFill>
                <a:latin typeface="Calibri" pitchFamily="34" charset="0"/>
              </a:rPr>
              <a:t>disponibles dans l’établissement</a:t>
            </a:r>
            <a:endParaRPr lang="fr-FR" sz="1050" dirty="0" smtClean="0">
              <a:solidFill>
                <a:srgbClr val="000090"/>
              </a:solidFill>
            </a:endParaRPr>
          </a:p>
        </p:txBody>
      </p:sp>
      <p:sp>
        <p:nvSpPr>
          <p:cNvPr id="6144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5B690965-3566-4F6A-BC2D-5E3A72D83D87}" type="slidenum">
              <a:rPr lang="fr-FR" smtClean="0">
                <a:ea typeface="ＭＳ Ｐゴシック"/>
                <a:cs typeface="ＭＳ Ｐゴシック"/>
              </a:rPr>
              <a:pPr defTabSz="873125"/>
              <a:t>51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1444" name="ZoneTexte 23"/>
          <p:cNvSpPr txBox="1">
            <a:spLocks noChangeArrowheads="1"/>
          </p:cNvSpPr>
          <p:nvPr/>
        </p:nvSpPr>
        <p:spPr bwMode="auto">
          <a:xfrm>
            <a:off x="7440613" y="855663"/>
            <a:ext cx="7318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3399"/>
                </a:solidFill>
              </a:rPr>
              <a:t>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A43E0EA4-4657-4E8B-9EB7-39FB8C76C05F}" type="slidenum">
              <a:rPr lang="fr-FR" smtClean="0">
                <a:ea typeface="ＭＳ Ｐゴシック"/>
                <a:cs typeface="ＭＳ Ｐゴシック"/>
              </a:rPr>
              <a:pPr defTabSz="873125"/>
              <a:t>52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fr-FR" sz="6000" smtClean="0">
                <a:solidFill>
                  <a:schemeClr val="accent2"/>
                </a:solidFill>
                <a:latin typeface="Calibri" pitchFamily="34" charset="0"/>
                <a:cs typeface="ＭＳ Ｐゴシック"/>
              </a:rPr>
              <a:t>LES POINTS ESSENTIELS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773238"/>
            <a:ext cx="8642350" cy="3455987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fr-FR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Repérer au plus près de l’</a:t>
            </a:r>
            <a:r>
              <a:rPr lang="fr-FR" sz="2400" b="1" u="sng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accueil</a:t>
            </a:r>
            <a:r>
              <a:rPr lang="fr-FR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 : hôtesses, aides soignant(e)s, infirmier(e)s d’accueil et d’orientation (IAO), médecins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400" b="1" smtClean="0">
              <a:solidFill>
                <a:srgbClr val="660066"/>
              </a:solidFill>
              <a:latin typeface="Calibri" pitchFamily="34" charset="0"/>
              <a:cs typeface="ＭＳ Ｐゴシック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Isoler selon le circuit pré-établi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cs typeface="ＭＳ Ｐゴシック"/>
              </a:rPr>
              <a:t>					s’être préparé !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400" b="1" smtClean="0">
              <a:solidFill>
                <a:srgbClr val="660066"/>
              </a:solidFill>
              <a:latin typeface="Calibri" pitchFamily="34" charset="0"/>
              <a:cs typeface="ＭＳ Ｐゴシック"/>
            </a:endParaRPr>
          </a:p>
          <a:p>
            <a:pPr marL="327025" lvl="1" indent="-327025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sz="2400" b="1" smtClean="0">
                <a:solidFill>
                  <a:srgbClr val="333399"/>
                </a:solidFill>
                <a:latin typeface="Calibri" pitchFamily="34" charset="0"/>
              </a:rPr>
              <a:t>Se protéger avec les tenues de protections disponibles</a:t>
            </a:r>
          </a:p>
          <a:p>
            <a:pPr marL="327025" lvl="1" indent="-327025">
              <a:spcBef>
                <a:spcPct val="0"/>
              </a:spcBef>
              <a:buClrTx/>
              <a:buSzTx/>
              <a:buFontTx/>
              <a:buChar char="•"/>
            </a:pPr>
            <a:endParaRPr lang="fr-FR" sz="2400" b="1" smtClean="0">
              <a:solidFill>
                <a:srgbClr val="333399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sz="2400" b="1" smtClean="0">
                <a:solidFill>
                  <a:srgbClr val="333399"/>
                </a:solidFill>
                <a:latin typeface="Calibri" pitchFamily="34" charset="0"/>
                <a:cs typeface="ＭＳ Ｐゴシック"/>
              </a:rPr>
              <a:t>Alerter (SAMU / ARS / InVS) pour classer le cas</a:t>
            </a:r>
          </a:p>
        </p:txBody>
      </p:sp>
      <p:pic>
        <p:nvPicPr>
          <p:cNvPr id="62468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5478463"/>
            <a:ext cx="5286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1"/>
          <p:cNvSpPr>
            <a:spLocks noChangeArrowheads="1"/>
          </p:cNvSpPr>
          <p:nvPr/>
        </p:nvSpPr>
        <p:spPr bwMode="auto">
          <a:xfrm>
            <a:off x="2195513" y="5334000"/>
            <a:ext cx="53292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7025" lvl="1" indent="-327025"/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La procédure est à actualiser en fonction</a:t>
            </a:r>
          </a:p>
          <a:p>
            <a:pPr marL="327025" lvl="1" indent="-327025"/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de la mise à jour des 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Liens pour la veille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mtClean="0">
                <a:cs typeface="ＭＳ Ｐゴシック"/>
              </a:rPr>
              <a:t>Ministère de la santé : </a:t>
            </a:r>
            <a:r>
              <a:rPr lang="fr-FR" smtClean="0">
                <a:cs typeface="ＭＳ Ｐゴシック"/>
                <a:hlinkClick r:id="rId2"/>
              </a:rPr>
              <a:t>www.sante.gouv.fr/</a:t>
            </a:r>
            <a:r>
              <a:rPr lang="fr-FR" b="1" smtClean="0">
                <a:cs typeface="ＭＳ Ｐゴシック"/>
                <a:hlinkClick r:id="rId2"/>
              </a:rPr>
              <a:t>ebola</a:t>
            </a:r>
            <a:r>
              <a:rPr lang="fr-FR" smtClean="0">
                <a:cs typeface="ＭＳ Ｐゴシック"/>
                <a:hlinkClick r:id="rId2"/>
              </a:rPr>
              <a:t>.html</a:t>
            </a:r>
            <a:r>
              <a:rPr lang="fr-FR" smtClean="0">
                <a:cs typeface="ＭＳ Ｐゴシック"/>
              </a:rPr>
              <a:t>  </a:t>
            </a:r>
            <a:r>
              <a:rPr lang="fr-FR" i="1" smtClean="0">
                <a:cs typeface="ＭＳ Ｐゴシック"/>
              </a:rPr>
              <a:t> </a:t>
            </a:r>
            <a:endParaRPr lang="fr-FR" smtClean="0"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smtClean="0">
                <a:cs typeface="ＭＳ Ｐゴシック"/>
              </a:rPr>
              <a:t>InVS : </a:t>
            </a:r>
            <a:r>
              <a:rPr lang="fr-FR" smtClean="0">
                <a:cs typeface="ＭＳ Ｐゴシック"/>
                <a:hlinkClick r:id="rId3"/>
              </a:rPr>
              <a:t>http://www.invs.sante.fr</a:t>
            </a:r>
            <a:r>
              <a:rPr lang="fr-FR" smtClean="0">
                <a:cs typeface="ＭＳ Ｐゴシック"/>
              </a:rPr>
              <a:t> rubrique </a:t>
            </a:r>
            <a:r>
              <a:rPr lang="fr-FR" smtClean="0">
                <a:cs typeface="ＭＳ Ｐゴシック"/>
                <a:hlinkClick r:id="rId4"/>
              </a:rPr>
              <a:t>Ebola</a:t>
            </a:r>
            <a:endParaRPr lang="fr-FR" smtClean="0"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smtClean="0">
                <a:cs typeface="ＭＳ Ｐゴシック"/>
              </a:rPr>
              <a:t>Rése</a:t>
            </a:r>
            <a:r>
              <a:rPr lang="fr-FR" smtClean="0">
                <a:solidFill>
                  <a:srgbClr val="000000"/>
                </a:solidFill>
                <a:cs typeface="ＭＳ Ｐゴシック"/>
              </a:rPr>
              <a:t>a</a:t>
            </a:r>
            <a:r>
              <a:rPr lang="fr-FR" smtClean="0">
                <a:cs typeface="ＭＳ Ｐゴシック"/>
              </a:rPr>
              <a:t>u CClin-Arlin : </a:t>
            </a:r>
            <a:r>
              <a:rPr lang="fr-FR" smtClean="0">
                <a:cs typeface="ＭＳ Ｐゴシック"/>
                <a:hlinkClick r:id="rId5"/>
              </a:rPr>
              <a:t>http://www.cclin-arlin.fr</a:t>
            </a:r>
            <a:r>
              <a:rPr lang="fr-FR" smtClean="0">
                <a:cs typeface="ＭＳ Ｐゴシック"/>
              </a:rPr>
              <a:t> Alerte </a:t>
            </a:r>
            <a:r>
              <a:rPr lang="fr-FR" smtClean="0">
                <a:cs typeface="ＭＳ Ｐゴシック"/>
                <a:hlinkClick r:id="rId6"/>
              </a:rPr>
              <a:t>Ebola</a:t>
            </a:r>
            <a:r>
              <a:rPr lang="fr-FR" smtClean="0">
                <a:cs typeface="ＭＳ Ｐゴシック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mtClean="0">
                <a:cs typeface="ＭＳ Ｐゴシック"/>
              </a:rPr>
              <a:t>SPILF : </a:t>
            </a:r>
            <a:r>
              <a:rPr lang="fr-FR" smtClean="0">
                <a:cs typeface="ＭＳ Ｐゴシック"/>
                <a:hlinkClick r:id="rId7"/>
              </a:rPr>
              <a:t>http://www.infectiologie.com</a:t>
            </a:r>
            <a:r>
              <a:rPr lang="fr-FR" smtClean="0">
                <a:cs typeface="ＭＳ Ｐゴシック"/>
              </a:rPr>
              <a:t> page </a:t>
            </a:r>
            <a:r>
              <a:rPr lang="fr-FR" smtClean="0">
                <a:cs typeface="ＭＳ Ｐゴシック"/>
                <a:hlinkClick r:id="rId8"/>
              </a:rPr>
              <a:t>Ebola</a:t>
            </a:r>
            <a:endParaRPr lang="fr-FR" smtClean="0"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smtClean="0">
                <a:cs typeface="ＭＳ Ｐゴシック"/>
              </a:rPr>
              <a:t>ECDC : </a:t>
            </a:r>
            <a:r>
              <a:rPr lang="fr-FR" smtClean="0">
                <a:cs typeface="ＭＳ Ｐゴシック"/>
                <a:hlinkClick r:id="rId9"/>
              </a:rPr>
              <a:t>www.ecdc.europa.eu</a:t>
            </a:r>
            <a:r>
              <a:rPr lang="fr-FR" smtClean="0">
                <a:cs typeface="ＭＳ Ｐゴシック"/>
              </a:rPr>
              <a:t> page </a:t>
            </a:r>
            <a:r>
              <a:rPr lang="fr-FR" smtClean="0">
                <a:cs typeface="ＭＳ Ｐゴシック"/>
                <a:hlinkClick r:id="rId10"/>
              </a:rPr>
              <a:t>FHV</a:t>
            </a:r>
            <a:endParaRPr lang="fr-FR" smtClean="0"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smtClean="0">
                <a:cs typeface="ＭＳ Ｐゴシック"/>
              </a:rPr>
              <a:t>OMS : </a:t>
            </a:r>
            <a:r>
              <a:rPr lang="fr-FR" smtClean="0">
                <a:cs typeface="ＭＳ Ｐゴシック"/>
                <a:hlinkClick r:id="rId11"/>
              </a:rPr>
              <a:t>http://www.who.int</a:t>
            </a:r>
            <a:r>
              <a:rPr lang="fr-FR" smtClean="0">
                <a:cs typeface="ＭＳ Ｐゴシック"/>
              </a:rPr>
              <a:t> page </a:t>
            </a:r>
            <a:r>
              <a:rPr lang="fr-FR" smtClean="0">
                <a:cs typeface="ＭＳ Ｐゴシック"/>
                <a:hlinkClick r:id="rId12"/>
              </a:rPr>
              <a:t>EVD</a:t>
            </a:r>
            <a:endParaRPr lang="fr-FR" smtClean="0"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smtClean="0">
                <a:solidFill>
                  <a:srgbClr val="000000"/>
                </a:solidFill>
                <a:cs typeface="ＭＳ Ｐゴシック"/>
              </a:rPr>
              <a:t>CDC : </a:t>
            </a:r>
            <a:r>
              <a:rPr lang="fr-FR" smtClean="0">
                <a:solidFill>
                  <a:srgbClr val="000000"/>
                </a:solidFill>
                <a:cs typeface="ＭＳ Ｐゴシック"/>
                <a:hlinkClick r:id="rId13"/>
              </a:rPr>
              <a:t>http://www.cdc.gov/</a:t>
            </a:r>
            <a:r>
              <a:rPr lang="fr-FR" smtClean="0">
                <a:solidFill>
                  <a:srgbClr val="000000"/>
                </a:solidFill>
                <a:cs typeface="ＭＳ Ｐゴシック"/>
              </a:rPr>
              <a:t> page </a:t>
            </a:r>
            <a:r>
              <a:rPr lang="fr-FR" smtClean="0">
                <a:solidFill>
                  <a:srgbClr val="000000"/>
                </a:solidFill>
                <a:cs typeface="ＭＳ Ｐゴシック"/>
                <a:hlinkClick r:id="rId14"/>
              </a:rPr>
              <a:t>Ebola</a:t>
            </a:r>
            <a:r>
              <a:rPr lang="fr-FR" smtClean="0">
                <a:solidFill>
                  <a:srgbClr val="000000"/>
                </a:solidFill>
                <a:cs typeface="ＭＳ Ｐゴシック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mtClean="0">
              <a:solidFill>
                <a:srgbClr val="FF0000"/>
              </a:solidFill>
              <a:cs typeface="ＭＳ Ｐゴシック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94625" y="1484313"/>
            <a:ext cx="6651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89863" y="2249488"/>
            <a:ext cx="742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67625" y="2722563"/>
            <a:ext cx="9477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12088" y="4546600"/>
            <a:ext cx="6826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4" descr="English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51763" y="3925888"/>
            <a:ext cx="8270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1" descr="D:\documents de 561115\Mes images\logo_spilf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24788" y="3332163"/>
            <a:ext cx="6477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69225" y="5256213"/>
            <a:ext cx="79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89225" indent="-2689225"/>
            <a:r>
              <a:rPr lang="fr-FR" smtClean="0">
                <a:cs typeface="ＭＳ Ｐゴシック"/>
              </a:rPr>
              <a:t>Surtout restons sereins</a:t>
            </a:r>
            <a:br>
              <a:rPr lang="fr-FR" smtClean="0">
                <a:cs typeface="ＭＳ Ｐゴシック"/>
              </a:rPr>
            </a:br>
            <a:r>
              <a:rPr lang="fr-FR" smtClean="0">
                <a:cs typeface="ＭＳ Ｐゴシック"/>
              </a:rPr>
              <a:t>… et formons nous 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F77A-2A93-4A3A-83DC-C55486C6D3CA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8313" y="1916113"/>
            <a:ext cx="8274050" cy="4033837"/>
          </a:xfrm>
          <a:prstGeom prst="rect">
            <a:avLst/>
          </a:prstGeom>
          <a:solidFill>
            <a:srgbClr val="B3EB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fr-FR"/>
          </a:p>
          <a:p>
            <a:pPr algn="ctr" defTabSz="995363"/>
            <a:endParaRPr lang="fr-FR">
              <a:solidFill>
                <a:srgbClr val="0000FF"/>
              </a:solidFill>
            </a:endParaRPr>
          </a:p>
          <a:p>
            <a:pPr algn="ctr" defTabSz="995363"/>
            <a:r>
              <a:rPr lang="fr-FR">
                <a:solidFill>
                  <a:srgbClr val="0000FF"/>
                </a:solidFill>
              </a:rPr>
              <a:t>Retours d’expériences en région, en inter région …</a:t>
            </a:r>
          </a:p>
        </p:txBody>
      </p:sp>
      <p:pic>
        <p:nvPicPr>
          <p:cNvPr id="64516" name="Picture 2" descr="U:\Alertes Virologiques\Alerte EBOLA - Fièvres Hémorragiques Virales\Transport_Patient_exercice_24_10_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5613" y="4627563"/>
            <a:ext cx="1701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222625"/>
            <a:ext cx="13144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294188"/>
            <a:ext cx="12969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500438"/>
            <a:ext cx="1222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205288"/>
            <a:ext cx="10096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37" name="Rectangle 8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Titre 1"/>
          <p:cNvSpPr>
            <a:spLocks noGrp="1"/>
          </p:cNvSpPr>
          <p:nvPr>
            <p:ph type="title"/>
          </p:nvPr>
        </p:nvSpPr>
        <p:spPr>
          <a:xfrm>
            <a:off x="215900" y="115888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Ebola en Afrique de l’ouest </a:t>
            </a:r>
          </a:p>
        </p:txBody>
      </p:sp>
      <p:sp>
        <p:nvSpPr>
          <p:cNvPr id="14340" name="Espace réservé du contenu 2"/>
          <p:cNvSpPr>
            <a:spLocks noGrp="1"/>
          </p:cNvSpPr>
          <p:nvPr>
            <p:ph idx="1"/>
          </p:nvPr>
        </p:nvSpPr>
        <p:spPr>
          <a:xfrm>
            <a:off x="395288" y="1628775"/>
            <a:ext cx="3168650" cy="4248150"/>
          </a:xfrm>
        </p:spPr>
        <p:txBody>
          <a:bodyPr/>
          <a:lstStyle/>
          <a:p>
            <a:r>
              <a:rPr lang="fr-FR" altLang="ja-JP" sz="32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Guinée</a:t>
            </a:r>
            <a:endParaRPr lang="fr-FR" altLang="ja-JP" sz="3200" b="1" smtClean="0">
              <a:solidFill>
                <a:srgbClr val="7030A0"/>
              </a:solidFill>
              <a:latin typeface="Calibri" pitchFamily="34" charset="0"/>
              <a:cs typeface="ＭＳ Ｐゴシック"/>
            </a:endParaRPr>
          </a:p>
          <a:p>
            <a:r>
              <a:rPr lang="fr-FR" sz="32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Liberia</a:t>
            </a:r>
          </a:p>
          <a:p>
            <a:r>
              <a:rPr lang="fr-FR" sz="32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Sierra Leone</a:t>
            </a:r>
          </a:p>
          <a:p>
            <a:pPr lvl="1">
              <a:buFont typeface="Wingdings" pitchFamily="2" charset="2"/>
              <a:buNone/>
            </a:pPr>
            <a:endParaRPr lang="fr-FR" sz="2400" smtClean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3125"/>
            <a:fld id="{D02F29E5-83CB-4643-BF65-CA223A7E4928}" type="slidenum">
              <a:rPr lang="fr-FR" smtClean="0">
                <a:ea typeface="ＭＳ Ｐゴシック"/>
                <a:cs typeface="ＭＳ Ｐゴシック"/>
              </a:rPr>
              <a:pPr defTabSz="873125"/>
              <a:t>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1125538"/>
            <a:ext cx="55657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833938"/>
            <a:ext cx="2079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ZoneTexte 1"/>
          <p:cNvSpPr txBox="1">
            <a:spLocks noChangeArrowheads="1"/>
          </p:cNvSpPr>
          <p:nvPr/>
        </p:nvSpPr>
        <p:spPr bwMode="auto">
          <a:xfrm>
            <a:off x="5835650" y="6237288"/>
            <a:ext cx="1228725" cy="41592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21/10/14</a:t>
            </a:r>
          </a:p>
        </p:txBody>
      </p:sp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144463" y="6581775"/>
            <a:ext cx="7812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70C0"/>
                </a:solidFill>
              </a:rPr>
              <a:t>http://www.who.int/csr/disease/ebola/situation-reports/en/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1" name="Rectangle 8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3" name="Titre 1"/>
          <p:cNvSpPr>
            <a:spLocks noGrp="1"/>
          </p:cNvSpPr>
          <p:nvPr>
            <p:ph type="title" idx="4294967295"/>
          </p:nvPr>
        </p:nvSpPr>
        <p:spPr>
          <a:xfrm>
            <a:off x="215900" y="115888"/>
            <a:ext cx="8229600" cy="1143000"/>
          </a:xfrm>
        </p:spPr>
        <p:txBody>
          <a:bodyPr/>
          <a:lstStyle/>
          <a:p>
            <a:r>
              <a:rPr lang="fr-FR" smtClean="0">
                <a:cs typeface="ＭＳ Ｐゴシック"/>
              </a:rPr>
              <a:t>Ebola en Afrique de l’ouest </a:t>
            </a:r>
          </a:p>
        </p:txBody>
      </p:sp>
      <p:sp>
        <p:nvSpPr>
          <p:cNvPr id="15364" name="Espace réservé du contenu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3168650" cy="4248150"/>
          </a:xfrm>
        </p:spPr>
        <p:txBody>
          <a:bodyPr/>
          <a:lstStyle/>
          <a:p>
            <a:r>
              <a:rPr lang="fr-FR" altLang="ja-JP" sz="32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Guinée</a:t>
            </a:r>
            <a:endParaRPr lang="fr-FR" altLang="ja-JP" sz="3200" b="1" smtClean="0">
              <a:solidFill>
                <a:srgbClr val="7030A0"/>
              </a:solidFill>
              <a:latin typeface="Calibri" pitchFamily="34" charset="0"/>
              <a:cs typeface="ＭＳ Ｐゴシック"/>
            </a:endParaRPr>
          </a:p>
          <a:p>
            <a:r>
              <a:rPr lang="fr-FR" sz="32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Liberia</a:t>
            </a:r>
          </a:p>
          <a:p>
            <a:r>
              <a:rPr lang="fr-FR" sz="3200" b="1" smtClean="0">
                <a:solidFill>
                  <a:srgbClr val="000090"/>
                </a:solidFill>
                <a:latin typeface="Calibri" pitchFamily="34" charset="0"/>
                <a:cs typeface="ＭＳ Ｐゴシック"/>
              </a:rPr>
              <a:t>Sierra Leone</a:t>
            </a:r>
          </a:p>
          <a:p>
            <a:pPr lvl="1">
              <a:buFont typeface="Wingdings" pitchFamily="2" charset="2"/>
              <a:buNone/>
            </a:pPr>
            <a:endParaRPr lang="fr-FR" sz="2400" smtClean="0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4833938"/>
            <a:ext cx="2079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44463" y="6581775"/>
            <a:ext cx="7812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70C0"/>
                </a:solidFill>
              </a:rPr>
              <a:t>http://www.who.int/csr/disease/ebola/situation-reports/en/</a:t>
            </a:r>
          </a:p>
        </p:txBody>
      </p:sp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033463"/>
            <a:ext cx="5616575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1D77AECE-731C-4836-AE94-CC2654DD99F0}" type="slidenum">
              <a:rPr lang="fr-FR" sz="900">
                <a:solidFill>
                  <a:srgbClr val="ADA59D"/>
                </a:solidFill>
              </a:rPr>
              <a:pPr algn="r" defTabSz="873125"/>
              <a:t>7</a:t>
            </a:fld>
            <a:endParaRPr lang="fr-FR" sz="900">
              <a:solidFill>
                <a:srgbClr val="ADA59D"/>
              </a:solidFill>
            </a:endParaRPr>
          </a:p>
        </p:txBody>
      </p:sp>
      <p:sp>
        <p:nvSpPr>
          <p:cNvPr id="15369" name="ZoneTexte 1"/>
          <p:cNvSpPr txBox="1">
            <a:spLocks noChangeArrowheads="1"/>
          </p:cNvSpPr>
          <p:nvPr/>
        </p:nvSpPr>
        <p:spPr bwMode="auto">
          <a:xfrm>
            <a:off x="7159625" y="6165850"/>
            <a:ext cx="1228725" cy="4222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31/10/14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Titre 1"/>
          <p:cNvSpPr>
            <a:spLocks noGrp="1"/>
          </p:cNvSpPr>
          <p:nvPr>
            <p:ph type="title" idx="4294967295"/>
          </p:nvPr>
        </p:nvSpPr>
        <p:spPr>
          <a:xfrm>
            <a:off x="215900" y="115888"/>
            <a:ext cx="8229600" cy="1143000"/>
          </a:xfrm>
        </p:spPr>
        <p:txBody>
          <a:bodyPr/>
          <a:lstStyle/>
          <a:p>
            <a:pPr algn="ctr"/>
            <a:r>
              <a:rPr lang="fr-FR" sz="3600" smtClean="0">
                <a:cs typeface="ＭＳ Ｐゴシック"/>
              </a:rPr>
              <a:t>Ebola : cas déclarés dans le Monde</a:t>
            </a:r>
            <a:br>
              <a:rPr lang="fr-FR" sz="3600" smtClean="0">
                <a:cs typeface="ＭＳ Ｐゴシック"/>
              </a:rPr>
            </a:br>
            <a:r>
              <a:rPr lang="fr-FR" sz="3600" smtClean="0">
                <a:cs typeface="ＭＳ Ｐゴシック"/>
              </a:rPr>
              <a:t>(</a:t>
            </a:r>
            <a:r>
              <a:rPr lang="fr-FR" sz="2800" smtClean="0">
                <a:cs typeface="ＭＳ Ｐゴシック"/>
              </a:rPr>
              <a:t>cas déclarés dans le pays indiqué)</a:t>
            </a:r>
          </a:p>
        </p:txBody>
      </p:sp>
      <p:sp>
        <p:nvSpPr>
          <p:cNvPr id="16388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2CB2BC01-2190-4D6D-83DE-5A56E0D46225}" type="slidenum">
              <a:rPr lang="fr-FR" sz="900">
                <a:solidFill>
                  <a:srgbClr val="ADA59D"/>
                </a:solidFill>
              </a:rPr>
              <a:pPr algn="r" defTabSz="873125"/>
              <a:t>8</a:t>
            </a:fld>
            <a:endParaRPr lang="fr-FR" sz="900">
              <a:solidFill>
                <a:srgbClr val="ADA59D"/>
              </a:solidFill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44463" y="6581775"/>
            <a:ext cx="7812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70C0"/>
                </a:solidFill>
              </a:rPr>
              <a:t>http://www.who.int/csr/disease/ebola/en/</a:t>
            </a: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58913"/>
            <a:ext cx="71596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520" y="6381750"/>
            <a:ext cx="252028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09" name="Rectangle 8"/>
          <p:cNvSpPr>
            <a:spLocks noChangeArrowheads="1"/>
          </p:cNvSpPr>
          <p:nvPr/>
        </p:nvSpPr>
        <p:spPr bwMode="auto">
          <a:xfrm>
            <a:off x="4211638" y="6165850"/>
            <a:ext cx="865187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1" name="Titre 1"/>
          <p:cNvSpPr>
            <a:spLocks noGrp="1"/>
          </p:cNvSpPr>
          <p:nvPr>
            <p:ph type="title" idx="4294967295"/>
          </p:nvPr>
        </p:nvSpPr>
        <p:spPr>
          <a:xfrm>
            <a:off x="215900" y="115888"/>
            <a:ext cx="8229600" cy="1143000"/>
          </a:xfrm>
        </p:spPr>
        <p:txBody>
          <a:bodyPr/>
          <a:lstStyle/>
          <a:p>
            <a:pPr algn="ctr"/>
            <a:r>
              <a:rPr lang="fr-FR" sz="3600" smtClean="0">
                <a:cs typeface="ＭＳ Ｐゴシック"/>
              </a:rPr>
              <a:t>Ebola : cas déclarés dans le Monde</a:t>
            </a:r>
            <a:br>
              <a:rPr lang="fr-FR" sz="3600" smtClean="0">
                <a:cs typeface="ＭＳ Ｐゴシック"/>
              </a:rPr>
            </a:br>
            <a:r>
              <a:rPr lang="fr-FR" sz="3600" smtClean="0">
                <a:cs typeface="ＭＳ Ｐゴシック"/>
              </a:rPr>
              <a:t>(</a:t>
            </a:r>
            <a:r>
              <a:rPr lang="fr-FR" sz="2800" smtClean="0">
                <a:cs typeface="ＭＳ Ｐゴシック"/>
              </a:rPr>
              <a:t>cas </a:t>
            </a:r>
            <a:r>
              <a:rPr lang="fr-FR" sz="2800" smtClean="0">
                <a:solidFill>
                  <a:srgbClr val="FF0000"/>
                </a:solidFill>
                <a:cs typeface="ＭＳ Ｐゴシック"/>
              </a:rPr>
              <a:t>déclarés dans le pays </a:t>
            </a:r>
            <a:r>
              <a:rPr lang="fr-FR" sz="2800" smtClean="0">
                <a:cs typeface="ＭＳ Ｐゴシック"/>
              </a:rPr>
              <a:t>indiqué)</a:t>
            </a:r>
          </a:p>
        </p:txBody>
      </p:sp>
      <p:sp>
        <p:nvSpPr>
          <p:cNvPr id="17412" name="Espace réservé du numéro de diapositive 4"/>
          <p:cNvSpPr txBox="1">
            <a:spLocks noGrp="1"/>
          </p:cNvSpPr>
          <p:nvPr/>
        </p:nvSpPr>
        <p:spPr bwMode="auto">
          <a:xfrm>
            <a:off x="7885113" y="6423025"/>
            <a:ext cx="75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/>
            <a:fld id="{30E85A72-4E9C-48BB-9F09-E1C46503BFAA}" type="slidenum">
              <a:rPr lang="fr-FR" sz="900">
                <a:solidFill>
                  <a:srgbClr val="ADA59D"/>
                </a:solidFill>
              </a:rPr>
              <a:pPr algn="r" defTabSz="873125"/>
              <a:t>9</a:t>
            </a:fld>
            <a:endParaRPr lang="fr-FR" sz="900">
              <a:solidFill>
                <a:srgbClr val="ADA59D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44463" y="6581775"/>
            <a:ext cx="7812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http://www.who.int/csr/disease/ebola/en/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58913"/>
            <a:ext cx="71596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213225" y="5589588"/>
            <a:ext cx="2827338" cy="274637"/>
          </a:xfrm>
          <a:prstGeom prst="rect">
            <a:avLst/>
          </a:prstGeom>
          <a:solidFill>
            <a:srgbClr val="FBB96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/>
              <a:t>1 cas secondaire chez un soignant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211638" y="5894388"/>
            <a:ext cx="2951162" cy="274637"/>
          </a:xfrm>
          <a:prstGeom prst="rect">
            <a:avLst/>
          </a:prstGeom>
          <a:solidFill>
            <a:srgbClr val="FBB96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/>
              <a:t>2 cas secondaires chez des soignants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 AP-HP ">
  <a:themeElements>
    <a:clrScheme name="Modèle par défaut AP-HP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 AP-HP 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AP-HP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AP-HP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AP-HP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power point ap-hp</Template>
  <TotalTime>8828</TotalTime>
  <Words>1910</Words>
  <Application>Microsoft Office PowerPoint</Application>
  <PresentationFormat>Affichage à l'écran (4:3)</PresentationFormat>
  <Paragraphs>417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Modèle par défaut AP-HP </vt:lpstr>
      <vt:lpstr>Fièvre EBOLA prise en charge d’un cas suspect </vt:lpstr>
      <vt:lpstr>Fièvre EBOLA prise en charge d’un cas suspect </vt:lpstr>
      <vt:lpstr>Groupe de travail</vt:lpstr>
      <vt:lpstr>D’où vient le virus EBOLA ?</vt:lpstr>
      <vt:lpstr>Fièvre hémorragique EBOLA </vt:lpstr>
      <vt:lpstr>Ebola en Afrique de l’ouest </vt:lpstr>
      <vt:lpstr>Ebola en Afrique de l’ouest </vt:lpstr>
      <vt:lpstr>Ebola : cas déclarés dans le Monde (cas déclarés dans le pays indiqué)</vt:lpstr>
      <vt:lpstr>Ebola : cas déclarés dans le Monde (cas déclarés dans le pays indiqué)</vt:lpstr>
      <vt:lpstr>Evacuations sanitaires au 31/10/14</vt:lpstr>
      <vt:lpstr>Evacuations sanitaires au 31/10/14</vt:lpstr>
      <vt:lpstr>Clinique</vt:lpstr>
      <vt:lpstr>Clinique</vt:lpstr>
      <vt:lpstr>Traitement</vt:lpstr>
      <vt:lpstr>Mortalité</vt:lpstr>
      <vt:lpstr>Modes de transmission</vt:lpstr>
      <vt:lpstr>Modes de transmission</vt:lpstr>
      <vt:lpstr>Définition des cas (20/10/2014) </vt:lpstr>
      <vt:lpstr>Principe de classement </vt:lpstr>
      <vt:lpstr>Patient suspect (20/10/2014) </vt:lpstr>
      <vt:lpstr>Cas possible (20/10/2014) </vt:lpstr>
      <vt:lpstr>Cas confirmé (20/10/2014) </vt:lpstr>
      <vt:lpstr>Cas Exclus (20/10/2014) </vt:lpstr>
      <vt:lpstr>Prise en charge des cas</vt:lpstr>
      <vt:lpstr>Liste des ESR</vt:lpstr>
      <vt:lpstr>Liste des ESR</vt:lpstr>
      <vt:lpstr>Etablissements de santé de référence (ESR) habilités au 25 septembre 2014</vt:lpstr>
      <vt:lpstr>Deux enjeux</vt:lpstr>
      <vt:lpstr>Rappels sur le R0</vt:lpstr>
      <vt:lpstr>Une échelle de Richter ?</vt:lpstr>
      <vt:lpstr>Impact des mesures de contrôle</vt:lpstr>
      <vt:lpstr>Lignes directrices</vt:lpstr>
      <vt:lpstr>Présentation PowerPoint</vt:lpstr>
      <vt:lpstr>Présentation PowerPoint</vt:lpstr>
      <vt:lpstr>Information en établissement</vt:lpstr>
      <vt:lpstr>Information au retour</vt:lpstr>
      <vt:lpstr>Affiche nationale</vt:lpstr>
      <vt:lpstr>Présentation PowerPoint</vt:lpstr>
      <vt:lpstr>Présentation PowerPoint</vt:lpstr>
      <vt:lpstr>Présentation PowerPoint</vt:lpstr>
      <vt:lpstr>Quid des accompagnants</vt:lpstr>
      <vt:lpstr>Présentation PowerPoint</vt:lpstr>
      <vt:lpstr>Les différentes tenues de protection</vt:lpstr>
      <vt:lpstr>Présentation PowerPoint</vt:lpstr>
      <vt:lpstr>En attendant le classement du cas</vt:lpstr>
      <vt:lpstr>Si le cas est classé possible</vt:lpstr>
      <vt:lpstr>Si le cas est classé possible</vt:lpstr>
      <vt:lpstr>Présentation PowerPoint</vt:lpstr>
      <vt:lpstr>Diaporamas de formation</vt:lpstr>
      <vt:lpstr>Préparation des services selon les secteurs  </vt:lpstr>
      <vt:lpstr>Préparation des services selon les secteurs  </vt:lpstr>
      <vt:lpstr>LES POINTS ESSENTIELS</vt:lpstr>
      <vt:lpstr>Liens pour la veille</vt:lpstr>
      <vt:lpstr>Surtout restons sereins … et formons nous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Aude CHABOISSIER</dc:creator>
  <cp:lastModifiedBy>SANLAVILLE, Nathalie</cp:lastModifiedBy>
  <cp:revision>404</cp:revision>
  <cp:lastPrinted>2014-11-05T15:00:11Z</cp:lastPrinted>
  <dcterms:created xsi:type="dcterms:W3CDTF">2013-04-15T12:50:02Z</dcterms:created>
  <dcterms:modified xsi:type="dcterms:W3CDTF">2014-11-07T09:11:07Z</dcterms:modified>
</cp:coreProperties>
</file>