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00" r:id="rId4"/>
    <p:sldId id="301" r:id="rId5"/>
    <p:sldId id="302" r:id="rId6"/>
    <p:sldId id="282" r:id="rId7"/>
    <p:sldId id="284" r:id="rId8"/>
    <p:sldId id="285" r:id="rId9"/>
    <p:sldId id="286" r:id="rId10"/>
    <p:sldId id="287" r:id="rId11"/>
    <p:sldId id="268" r:id="rId12"/>
    <p:sldId id="288" r:id="rId13"/>
    <p:sldId id="289" r:id="rId14"/>
    <p:sldId id="303" r:id="rId15"/>
    <p:sldId id="290" r:id="rId16"/>
    <p:sldId id="292" r:id="rId17"/>
    <p:sldId id="293" r:id="rId18"/>
    <p:sldId id="294" r:id="rId19"/>
    <p:sldId id="295" r:id="rId20"/>
    <p:sldId id="296" r:id="rId21"/>
    <p:sldId id="297" r:id="rId22"/>
    <p:sldId id="304" r:id="rId23"/>
    <p:sldId id="298" r:id="rId24"/>
    <p:sldId id="299" r:id="rId25"/>
    <p:sldId id="257" r:id="rId26"/>
  </p:sldIdLst>
  <p:sldSz cx="9144000" cy="6858000" type="screen4x3"/>
  <p:notesSz cx="6858000" cy="9144000"/>
  <p:custDataLst>
    <p:tags r:id="rId2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660"/>
  </p:normalViewPr>
  <p:slideViewPr>
    <p:cSldViewPr>
      <p:cViewPr varScale="1">
        <p:scale>
          <a:sx n="65" d="100"/>
          <a:sy n="65" d="100"/>
        </p:scale>
        <p:origin x="-15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EE703-B0C6-451B-A4DD-214D2F6B1B0C}" type="datetimeFigureOut">
              <a:rPr lang="fr-FR" smtClean="0"/>
              <a:t>20/04/2020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72C3F-6559-48FC-ADE4-B61583DEF5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87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72C3F-6559-48FC-ADE4-B61583DEF540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8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41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5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64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49D4C-F77E-41B9-A760-C01B8FB238B6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1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7A940-DC49-494E-A7F8-C5FA814FF7AE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84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00D11-987B-4FCA-8A4D-31F9DE5DFB05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1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A6ECA-12A3-4AD1-9051-E96276BC266B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9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601E6-F8C0-4B04-B6FF-D7D7BB114555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96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BF9CC-F790-48BC-9004-08CB9EB17F6C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51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78243-CD32-4601-BB7A-4446950A9ECB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1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3029D-8E7E-454F-AFC3-3F4C1E8074FD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6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480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709A-BED5-4A13-9ACC-FA149DB4823C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28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1E1AA-EF97-45E0-831E-ED260C6FBF3A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60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 smtClean="0">
                <a:solidFill>
                  <a:srgbClr val="000000"/>
                </a:solidFill>
              </a:rPr>
              <a:t>16/03/2020</a:t>
            </a: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3345E-3519-4F16-A0BB-9D3E166AB680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4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1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14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07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63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87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71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16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16/03/2020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0478D-3E42-4AA6-9E4C-ADA96855F3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99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mtClean="0">
                <a:solidFill>
                  <a:srgbClr val="000000"/>
                </a:solidFill>
              </a:rPr>
              <a:t>16/03/2020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C79E9A-28EE-46AF-B871-F1751C58E62A}" type="slidenum">
              <a:rPr lang="fr-FR" alt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ntibioresistance.fr/covid19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abillage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omment_bien_ajuster_son_masque_de_protection_respiratoire_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NEJM%20prelvement%20nasopharyng&#233;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Prlvt%203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Deshabillage%201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Deshabillage%202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Desinfection_des_mains_par_friction_hydro-alcoolique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hyperlink" Target="mailto:cpias.pdl@chu-nantes.fr" TargetMode="External"/><Relationship Id="rId4" Type="http://schemas.openxmlformats.org/officeDocument/2006/relationships/hyperlink" Target="http://antibioresistance.fr/covid1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solidFill>
                  <a:schemeClr val="tx2"/>
                </a:solidFill>
              </a:rPr>
              <a:t>Prélèvement respiratoires à réaliser pour le diagnostic initial COVID-19 </a:t>
            </a:r>
            <a:endParaRPr lang="fr-FR" sz="3600" dirty="0">
              <a:solidFill>
                <a:schemeClr val="tx2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En Pays de la Loire</a:t>
            </a:r>
          </a:p>
          <a:p>
            <a:r>
              <a:rPr lang="fr-FR" dirty="0" smtClean="0"/>
              <a:t>15/04/2020</a:t>
            </a:r>
          </a:p>
          <a:p>
            <a:r>
              <a:rPr lang="fr-FR" sz="2400" dirty="0">
                <a:hlinkClick r:id="rId3"/>
              </a:rPr>
              <a:t>http://antibioresistance.fr/covid19</a:t>
            </a:r>
            <a:endParaRPr lang="fr-FR" sz="2400" dirty="0"/>
          </a:p>
        </p:txBody>
      </p:sp>
      <p:pic>
        <p:nvPicPr>
          <p:cNvPr id="4" name="Picture 4" descr="Ente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21" y="-5433"/>
            <a:ext cx="9158725" cy="16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1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9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4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Comment réaliser le prélèvement?</a:t>
            </a:r>
            <a:endParaRPr lang="fr-FR" altLang="fr-FR" sz="4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r>
              <a:rPr lang="fr-FR" sz="2400" dirty="0"/>
              <a:t>Le médecin en charge du patient appellera un biologiste avant la réalisation de tout prélèvement</a:t>
            </a:r>
          </a:p>
          <a:p>
            <a:r>
              <a:rPr lang="fr-FR" sz="2400" b="1" dirty="0"/>
              <a:t>Lieux : </a:t>
            </a:r>
            <a:r>
              <a:rPr lang="fr-FR" sz="2400" dirty="0"/>
              <a:t>la chambre / box  de consultation </a:t>
            </a:r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Personnel </a:t>
            </a:r>
            <a:r>
              <a:rPr lang="fr-FR" sz="2400" b="1" dirty="0"/>
              <a:t>:</a:t>
            </a:r>
            <a:endParaRPr lang="fr-FR" sz="2400" dirty="0"/>
          </a:p>
          <a:p>
            <a:pPr lvl="0"/>
            <a:r>
              <a:rPr lang="fr-FR" sz="2400" b="1" dirty="0"/>
              <a:t>Préparer</a:t>
            </a:r>
            <a:r>
              <a:rPr lang="fr-FR" sz="2400" dirty="0"/>
              <a:t> le matériel décrit </a:t>
            </a:r>
            <a:r>
              <a:rPr lang="fr-FR" sz="2400" dirty="0" smtClean="0"/>
              <a:t>précédemment</a:t>
            </a:r>
            <a:endParaRPr lang="fr-FR" sz="2400" dirty="0"/>
          </a:p>
          <a:p>
            <a:pPr lvl="0"/>
            <a:r>
              <a:rPr lang="fr-FR" sz="2400" b="1" dirty="0"/>
              <a:t>Revêtir</a:t>
            </a:r>
            <a:r>
              <a:rPr lang="fr-FR" sz="2400" dirty="0"/>
              <a:t> les équipements individuels de protection, selon la procédure à la prise en charge d’un patient infecté par le virus SARS-CoV2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10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8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11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614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0563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35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12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5032507" cy="344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4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4387132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02332"/>
            <a:ext cx="4387133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13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59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4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Comment réaliser le prélèvement?</a:t>
            </a:r>
            <a:endParaRPr lang="fr-FR" altLang="fr-FR" sz="4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lvl="0"/>
            <a:r>
              <a:rPr lang="fr-FR" sz="2000" b="1" dirty="0">
                <a:latin typeface="Calibri" panose="020F0502020204030204" pitchFamily="34" charset="0"/>
              </a:rPr>
              <a:t>Entrer</a:t>
            </a:r>
            <a:r>
              <a:rPr lang="fr-FR" sz="2000" dirty="0">
                <a:latin typeface="Calibri" panose="020F0502020204030204" pitchFamily="34" charset="0"/>
              </a:rPr>
              <a:t> dans la chambre avec les écouvillons et le sac d’emballage, un produit détergeant désinfectant et des lingettes à usage unique </a:t>
            </a:r>
          </a:p>
          <a:p>
            <a:pPr lvl="0"/>
            <a:r>
              <a:rPr lang="fr-FR" sz="2000" dirty="0">
                <a:latin typeface="Calibri" panose="020F0502020204030204" pitchFamily="34" charset="0"/>
              </a:rPr>
              <a:t>Posé le matériel dans un haricot jetable ou un plateau </a:t>
            </a:r>
            <a:r>
              <a:rPr lang="fr-FR" sz="2000" dirty="0" err="1" smtClean="0">
                <a:latin typeface="Calibri" panose="020F0502020204030204" pitchFamily="34" charset="0"/>
              </a:rPr>
              <a:t>décontaminable</a:t>
            </a:r>
            <a:endParaRPr lang="fr-FR" sz="2000" dirty="0" smtClean="0">
              <a:latin typeface="Calibri" panose="020F0502020204030204" pitchFamily="34" charset="0"/>
            </a:endParaRPr>
          </a:p>
          <a:p>
            <a:pPr lvl="0"/>
            <a:r>
              <a:rPr lang="fr-FR" sz="2000" dirty="0">
                <a:latin typeface="Calibri" panose="020F0502020204030204" pitchFamily="34" charset="0"/>
              </a:rPr>
              <a:t>Installer le patient assis dos contre le dossier du siège ou allongé, tête inclinée en arrière</a:t>
            </a:r>
          </a:p>
          <a:p>
            <a:pPr lvl="0"/>
            <a:r>
              <a:rPr lang="fr-FR" sz="2000" dirty="0">
                <a:latin typeface="Calibri" panose="020F0502020204030204" pitchFamily="34" charset="0"/>
              </a:rPr>
              <a:t>Réaliser le prélèvement respiratoire selon les modalités suivantes :</a:t>
            </a:r>
          </a:p>
          <a:p>
            <a:pPr lvl="1"/>
            <a:r>
              <a:rPr lang="fr-FR" sz="1800" b="1" dirty="0">
                <a:latin typeface="Calibri" panose="020F0502020204030204" pitchFamily="34" charset="0"/>
              </a:rPr>
              <a:t>Identifier</a:t>
            </a:r>
            <a:r>
              <a:rPr lang="fr-FR" sz="1800" dirty="0">
                <a:latin typeface="Calibri" panose="020F0502020204030204" pitchFamily="34" charset="0"/>
              </a:rPr>
              <a:t> le prélèvement par l’identité du patient et service sur tous les supports </a:t>
            </a:r>
          </a:p>
          <a:p>
            <a:pPr lvl="1"/>
            <a:r>
              <a:rPr lang="fr-FR" sz="1800" b="1" dirty="0">
                <a:latin typeface="Calibri" panose="020F0502020204030204" pitchFamily="34" charset="0"/>
              </a:rPr>
              <a:t>Réaliser</a:t>
            </a:r>
            <a:r>
              <a:rPr lang="fr-FR" sz="1800" dirty="0">
                <a:latin typeface="Calibri" panose="020F0502020204030204" pitchFamily="34" charset="0"/>
              </a:rPr>
              <a:t> le prélèvement respiratoire 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14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6480720" cy="2564904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370" y="3660633"/>
            <a:ext cx="3320430" cy="632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1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15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76388"/>
            <a:ext cx="80581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3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53708"/>
            <a:ext cx="89644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6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4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Comment réaliser le prélèvement?</a:t>
            </a:r>
            <a:endParaRPr lang="fr-FR" altLang="fr-FR" sz="4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fr-FR" sz="1800" dirty="0"/>
              <a:t>Placer l’écouvillon dans le tube contenant le milieu de </a:t>
            </a:r>
            <a:r>
              <a:rPr lang="fr-FR" sz="1800" dirty="0" smtClean="0"/>
              <a:t>transport</a:t>
            </a:r>
          </a:p>
          <a:p>
            <a:r>
              <a:rPr lang="fr-FR" sz="1800" dirty="0" smtClean="0"/>
              <a:t>Certains écouvillons doivent être cassés </a:t>
            </a:r>
            <a:r>
              <a:rPr lang="fr-FR" sz="1800" dirty="0"/>
              <a:t>au point </a:t>
            </a:r>
            <a:r>
              <a:rPr lang="fr-FR" sz="1800" dirty="0" smtClean="0"/>
              <a:t>de rupture </a:t>
            </a:r>
            <a:r>
              <a:rPr lang="fr-FR" sz="1800" dirty="0"/>
              <a:t>(trait coloré)</a:t>
            </a:r>
            <a:endParaRPr lang="fr-FR" sz="1800" b="1" dirty="0" smtClean="0"/>
          </a:p>
          <a:p>
            <a:pPr lvl="0"/>
            <a:endParaRPr lang="fr-FR" sz="1800" b="1" dirty="0"/>
          </a:p>
          <a:p>
            <a:pPr lvl="0"/>
            <a:endParaRPr lang="fr-FR" sz="1800" b="1" dirty="0" smtClean="0"/>
          </a:p>
          <a:p>
            <a:pPr lvl="0"/>
            <a:endParaRPr lang="fr-FR" sz="1800" b="1" dirty="0"/>
          </a:p>
          <a:p>
            <a:pPr lvl="0"/>
            <a:endParaRPr lang="fr-FR" sz="1800" b="1" dirty="0" smtClean="0"/>
          </a:p>
          <a:p>
            <a:pPr lvl="0"/>
            <a:endParaRPr lang="fr-FR" sz="1800" b="1" dirty="0"/>
          </a:p>
          <a:p>
            <a:pPr lvl="0"/>
            <a:endParaRPr lang="fr-FR" sz="1800" b="1" dirty="0" smtClean="0"/>
          </a:p>
          <a:p>
            <a:pPr lvl="0"/>
            <a:endParaRPr lang="fr-FR" sz="1800" b="1" dirty="0" smtClean="0"/>
          </a:p>
          <a:p>
            <a:pPr lvl="0"/>
            <a:endParaRPr lang="fr-FR" sz="1800" b="1" dirty="0"/>
          </a:p>
          <a:p>
            <a:pPr lvl="0"/>
            <a:r>
              <a:rPr lang="fr-FR" sz="1800" b="1" dirty="0" smtClean="0"/>
              <a:t>Placer </a:t>
            </a:r>
            <a:r>
              <a:rPr lang="fr-FR" sz="1800" dirty="0"/>
              <a:t>le tube dans le sac et le fermer</a:t>
            </a:r>
          </a:p>
          <a:p>
            <a:pPr lvl="0"/>
            <a:r>
              <a:rPr lang="fr-FR" sz="1800" b="1" dirty="0"/>
              <a:t>Décontaminer</a:t>
            </a:r>
            <a:r>
              <a:rPr lang="fr-FR" sz="1800" dirty="0"/>
              <a:t> l’extérieur du sac avec détergent-désinfectant</a:t>
            </a:r>
          </a:p>
          <a:p>
            <a:pPr lvl="0"/>
            <a:r>
              <a:rPr lang="fr-FR" sz="1800" b="1" dirty="0"/>
              <a:t>Enlever</a:t>
            </a:r>
            <a:r>
              <a:rPr lang="fr-FR" sz="1800" dirty="0"/>
              <a:t> les gants, </a:t>
            </a:r>
            <a:r>
              <a:rPr lang="fr-FR" sz="1800" b="1" dirty="0"/>
              <a:t>Retirer </a:t>
            </a:r>
            <a:r>
              <a:rPr lang="fr-FR" sz="1800" dirty="0"/>
              <a:t>la casaque, </a:t>
            </a:r>
            <a:r>
              <a:rPr lang="fr-FR" sz="1800" b="1" dirty="0"/>
              <a:t>Faire</a:t>
            </a:r>
            <a:r>
              <a:rPr lang="fr-FR" sz="1800" dirty="0"/>
              <a:t> une friction Hydro Alcoolique</a:t>
            </a:r>
          </a:p>
          <a:p>
            <a:pPr lvl="0"/>
            <a:r>
              <a:rPr lang="fr-FR" sz="1800" b="1" dirty="0"/>
              <a:t>Sortir</a:t>
            </a:r>
            <a:r>
              <a:rPr lang="fr-FR" sz="1800" dirty="0"/>
              <a:t> de la chambre </a:t>
            </a:r>
          </a:p>
          <a:p>
            <a:pPr lvl="0"/>
            <a:endParaRPr lang="fr-FR" sz="1800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17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204864"/>
            <a:ext cx="2181225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1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663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5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4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Comment réaliser le prélèvement?</a:t>
            </a:r>
            <a:endParaRPr lang="fr-FR" altLang="fr-FR" sz="4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fr-FR" sz="1800" b="1" dirty="0"/>
              <a:t>A l’extérieur de la chambre ou du box de consultation : </a:t>
            </a:r>
            <a:endParaRPr lang="fr-FR" sz="1800" dirty="0"/>
          </a:p>
          <a:p>
            <a:pPr lvl="0"/>
            <a:r>
              <a:rPr lang="fr-FR" sz="1800" b="1" dirty="0"/>
              <a:t>Retirer </a:t>
            </a:r>
            <a:r>
              <a:rPr lang="fr-FR" sz="1800" dirty="0"/>
              <a:t>le masque et lunettes de protection et </a:t>
            </a:r>
            <a:r>
              <a:rPr lang="fr-FR" sz="1800" b="1" dirty="0"/>
              <a:t>refaire</a:t>
            </a:r>
            <a:r>
              <a:rPr lang="fr-FR" sz="1800" dirty="0"/>
              <a:t> une friction hydro-alcoolique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lvl="0"/>
            <a:endParaRPr lang="fr-FR" sz="1800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19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3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dirty="0">
                <a:solidFill>
                  <a:schemeClr val="accent2"/>
                </a:solidFill>
                <a:latin typeface="Calibri" panose="020F0502020204030204" pitchFamily="34" charset="0"/>
              </a:rPr>
              <a:t>Mode de transmission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De </a:t>
            </a:r>
            <a:r>
              <a:rPr lang="fr-FR" altLang="fr-FR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personne à personne</a:t>
            </a:r>
            <a:r>
              <a:rPr lang="fr-FR" altLang="fr-FR" sz="2400" dirty="0" smtClean="0">
                <a:latin typeface="Calibri" panose="020F0502020204030204" pitchFamily="34" charset="0"/>
              </a:rPr>
              <a:t> à partir d’un malade symptomatique (et asymptomatique?)</a:t>
            </a:r>
          </a:p>
          <a:p>
            <a:pPr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Par gouttelettes de sécrétions respiratoires</a:t>
            </a:r>
          </a:p>
          <a:p>
            <a:pPr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Directement </a:t>
            </a:r>
          </a:p>
          <a:p>
            <a:pPr lvl="1"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contact rapproché</a:t>
            </a:r>
          </a:p>
          <a:p>
            <a:pPr lvl="2">
              <a:lnSpc>
                <a:spcPct val="90000"/>
              </a:lnSpc>
            </a:pPr>
            <a:r>
              <a:rPr lang="fr-FR" altLang="fr-FR" sz="1600" dirty="0" smtClean="0">
                <a:latin typeface="Calibri" panose="020F0502020204030204" pitchFamily="34" charset="0"/>
              </a:rPr>
              <a:t>Partage de lieu de vie que le patient malade lorsque celui-ci présentait des symptômes,</a:t>
            </a:r>
          </a:p>
          <a:p>
            <a:pPr lvl="2">
              <a:lnSpc>
                <a:spcPct val="90000"/>
              </a:lnSpc>
            </a:pPr>
            <a:r>
              <a:rPr lang="fr-FR" altLang="fr-FR" sz="1600" dirty="0" smtClean="0">
                <a:latin typeface="Calibri" panose="020F0502020204030204" pitchFamily="34" charset="0"/>
              </a:rPr>
              <a:t>Personnes ayant eu un contact direct, en face à face, à moins d’1 mètre du patient malade au moment d’une toux, d’un éternuement ou lors d’une discussion ; </a:t>
            </a:r>
          </a:p>
          <a:p>
            <a:pPr lvl="2">
              <a:lnSpc>
                <a:spcPct val="90000"/>
              </a:lnSpc>
            </a:pPr>
            <a:r>
              <a:rPr lang="fr-FR" altLang="fr-FR" sz="1600" dirty="0" smtClean="0">
                <a:latin typeface="Calibri" panose="020F0502020204030204" pitchFamily="34" charset="0"/>
              </a:rPr>
              <a:t>les voisins de classe ou de bureau ; </a:t>
            </a:r>
          </a:p>
          <a:p>
            <a:pPr lvl="2">
              <a:lnSpc>
                <a:spcPct val="90000"/>
              </a:lnSpc>
            </a:pPr>
            <a:r>
              <a:rPr lang="fr-FR" altLang="fr-FR" sz="1600" dirty="0" smtClean="0">
                <a:latin typeface="Calibri" panose="020F0502020204030204" pitchFamily="34" charset="0"/>
              </a:rPr>
              <a:t>les voisins du cas index dans un avion ou un train, ou les personnes restées dans un espace confiné avec le patient malade (voiture individuelle par exemple).</a:t>
            </a:r>
          </a:p>
          <a:p>
            <a:pPr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Indirectement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objets inanimés souillés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environnement, mains contaminés…</a:t>
            </a:r>
            <a:endParaRPr lang="fr-FR" altLang="fr-FR" sz="2000" dirty="0">
              <a:latin typeface="Calibri" panose="020F0502020204030204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4211960" y="2636912"/>
            <a:ext cx="0" cy="652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6" tIns="45699" rIns="91396" bIns="45699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252280" y="2652756"/>
            <a:ext cx="2197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6" tIns="45699" rIns="91396" bIns="45699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&gt;95% des cas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2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fr-FR" dirty="0" smtClean="0">
                <a:solidFill>
                  <a:srgbClr val="000000"/>
                </a:solidFill>
              </a:rPr>
              <a:t>10/04/2020</a:t>
            </a:r>
            <a:endParaRPr lang="fr-FR" altLang="fr-FR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738188"/>
            <a:ext cx="89058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0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4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Comment réaliser le prélèvement?</a:t>
            </a:r>
            <a:endParaRPr lang="fr-FR" altLang="fr-FR" sz="4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fr-FR" sz="1800" b="1" dirty="0"/>
              <a:t>A l’extérieur de la chambre ou du box de consultation : </a:t>
            </a:r>
            <a:endParaRPr lang="fr-FR" sz="1800" dirty="0"/>
          </a:p>
          <a:p>
            <a:pPr lvl="0"/>
            <a:r>
              <a:rPr lang="fr-FR" sz="1800" b="1" dirty="0"/>
              <a:t>Retirer </a:t>
            </a:r>
            <a:r>
              <a:rPr lang="fr-FR" sz="1800" dirty="0"/>
              <a:t>le masque et lunettes de protection et </a:t>
            </a:r>
            <a:r>
              <a:rPr lang="fr-FR" sz="1800" b="1" dirty="0"/>
              <a:t>refaire</a:t>
            </a:r>
            <a:r>
              <a:rPr lang="fr-FR" sz="1800" dirty="0"/>
              <a:t> une friction hydro-alcoolique</a:t>
            </a:r>
          </a:p>
          <a:p>
            <a:pPr lvl="0"/>
            <a:r>
              <a:rPr lang="fr-FR" sz="1800" b="1" dirty="0"/>
              <a:t>Mettre </a:t>
            </a:r>
            <a:r>
              <a:rPr lang="fr-FR" sz="1800" dirty="0"/>
              <a:t>le sac dans le sac de transport</a:t>
            </a:r>
          </a:p>
          <a:p>
            <a:pPr lvl="0"/>
            <a:r>
              <a:rPr lang="fr-FR" sz="1800" b="1" dirty="0"/>
              <a:t>Etiqueter</a:t>
            </a:r>
            <a:r>
              <a:rPr lang="fr-FR" sz="1800" dirty="0"/>
              <a:t> l’emballage et indiquer la nature du prélèvement présent</a:t>
            </a:r>
          </a:p>
          <a:p>
            <a:pPr lvl="0"/>
            <a:r>
              <a:rPr lang="fr-FR" sz="1800" b="1" dirty="0"/>
              <a:t>Laisser</a:t>
            </a:r>
            <a:r>
              <a:rPr lang="fr-FR" sz="1800" dirty="0"/>
              <a:t> le bon de demande à l’extérieur de la boîte.</a:t>
            </a:r>
          </a:p>
          <a:p>
            <a:pPr marL="0" indent="0">
              <a:buNone/>
            </a:pPr>
            <a:r>
              <a:rPr lang="fr-FR" sz="1800" dirty="0"/>
              <a:t>Le triple emballage est recommandé avec un emballage rigide (catégorie B (Norme UN 3373) / triple emballage notice d’instruction P650)  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lvl="0"/>
            <a:endParaRPr lang="fr-FR" sz="1800" dirty="0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21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7428"/>
            <a:ext cx="4392488" cy="3020572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236" y="4138490"/>
            <a:ext cx="3428015" cy="2315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8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83" y="0"/>
            <a:ext cx="678063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1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23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9138"/>
            <a:ext cx="892899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7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te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433"/>
            <a:ext cx="9180512" cy="1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Tous les documents:</a:t>
            </a:r>
          </a:p>
          <a:p>
            <a:pPr marL="0" indent="0">
              <a:buNone/>
            </a:pPr>
            <a:r>
              <a:rPr lang="fr-FR" dirty="0">
                <a:hlinkClick r:id="rId4"/>
              </a:rPr>
              <a:t>http://antibioresistance.fr/covid19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Pour toute question:</a:t>
            </a:r>
          </a:p>
          <a:p>
            <a:pPr marL="0" indent="0">
              <a:buNone/>
            </a:pPr>
            <a:r>
              <a:rPr lang="fr-FR" dirty="0"/>
              <a:t>Tél </a:t>
            </a:r>
            <a:r>
              <a:rPr lang="fr-FR" dirty="0" smtClean="0"/>
              <a:t>02.40.08.39.86</a:t>
            </a:r>
          </a:p>
          <a:p>
            <a:pPr marL="0" indent="0">
              <a:buNone/>
            </a:pPr>
            <a:r>
              <a:rPr lang="fr-FR" dirty="0"/>
              <a:t>Email: </a:t>
            </a:r>
            <a:r>
              <a:rPr lang="fr-FR" dirty="0" smtClean="0">
                <a:hlinkClick r:id="rId5"/>
              </a:rPr>
              <a:t>cpias.pdl@chu-nantes.fr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0478D-3E42-4AA6-9E4C-ADA96855F39F}" type="slidenum">
              <a:rPr lang="fr-FR" smtClean="0"/>
              <a:t>24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7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Données actuelles</a:t>
            </a:r>
            <a:endParaRPr lang="fr-FR" altLang="fr-FR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800" dirty="0" smtClean="0">
                <a:latin typeface="Calibri" panose="020F0502020204030204" pitchFamily="34" charset="0"/>
              </a:rPr>
              <a:t>Période </a:t>
            </a:r>
            <a:r>
              <a:rPr lang="fr-FR" altLang="fr-FR" sz="2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d’incubation de 3 à 7 jours </a:t>
            </a:r>
            <a:r>
              <a:rPr lang="fr-FR" altLang="fr-FR" sz="2800" dirty="0" smtClean="0">
                <a:latin typeface="Calibri" panose="020F0502020204030204" pitchFamily="34" charset="0"/>
              </a:rPr>
              <a:t>(1-11 jours (médiane 3 jours)</a:t>
            </a:r>
          </a:p>
          <a:p>
            <a:pPr>
              <a:lnSpc>
                <a:spcPct val="90000"/>
              </a:lnSpc>
            </a:pPr>
            <a:r>
              <a:rPr lang="fr-FR" altLang="fr-FR" sz="2800" dirty="0" smtClean="0">
                <a:latin typeface="Calibri" panose="020F0502020204030204" pitchFamily="34" charset="0"/>
              </a:rPr>
              <a:t>Pangolin suspecté comme source du SARS-CoV-2</a:t>
            </a:r>
          </a:p>
          <a:p>
            <a:pPr>
              <a:lnSpc>
                <a:spcPct val="90000"/>
              </a:lnSpc>
            </a:pPr>
            <a:r>
              <a:rPr lang="fr-FR" altLang="fr-FR" sz="2800" dirty="0" smtClean="0">
                <a:latin typeface="Calibri" panose="020F0502020204030204" pitchFamily="34" charset="0"/>
              </a:rPr>
              <a:t>R0 entre 3 et 4 (nombre moyen de cas secondaires survenant à partir d’un cas index)</a:t>
            </a:r>
          </a:p>
          <a:p>
            <a:pPr>
              <a:lnSpc>
                <a:spcPct val="90000"/>
              </a:lnSpc>
            </a:pPr>
            <a:r>
              <a:rPr lang="fr-FR" altLang="fr-FR" sz="2800" dirty="0" smtClean="0">
                <a:latin typeface="Calibri" panose="020F0502020204030204" pitchFamily="34" charset="0"/>
              </a:rPr>
              <a:t>Epidémiologie au 26/02/2020</a:t>
            </a:r>
          </a:p>
          <a:p>
            <a:pPr lvl="1">
              <a:lnSpc>
                <a:spcPct val="90000"/>
              </a:lnSpc>
            </a:pPr>
            <a:r>
              <a:rPr lang="en-US" altLang="fr-FR" sz="2400" dirty="0" smtClean="0">
                <a:latin typeface="Calibri" panose="020F0502020204030204" pitchFamily="34" charset="0"/>
              </a:rPr>
              <a:t>81 027 </a:t>
            </a:r>
            <a:r>
              <a:rPr lang="en-US" altLang="fr-FR" sz="2400" dirty="0" err="1" smtClean="0">
                <a:latin typeface="Calibri" panose="020F0502020204030204" pitchFamily="34" charset="0"/>
              </a:rPr>
              <a:t>Cas</a:t>
            </a:r>
            <a:r>
              <a:rPr lang="en-US" altLang="fr-FR" sz="2400" dirty="0" smtClean="0">
                <a:latin typeface="Calibri" panose="020F0502020204030204" pitchFamily="34" charset="0"/>
              </a:rPr>
              <a:t> </a:t>
            </a:r>
            <a:r>
              <a:rPr lang="en-US" altLang="fr-FR" sz="2400" dirty="0" err="1" smtClean="0">
                <a:latin typeface="Calibri" panose="020F0502020204030204" pitchFamily="34" charset="0"/>
              </a:rPr>
              <a:t>dans</a:t>
            </a:r>
            <a:r>
              <a:rPr lang="en-US" altLang="fr-FR" sz="2400" dirty="0" smtClean="0">
                <a:latin typeface="Calibri" panose="020F0502020204030204" pitchFamily="34" charset="0"/>
              </a:rPr>
              <a:t> le monde</a:t>
            </a:r>
          </a:p>
          <a:p>
            <a:pPr lvl="2">
              <a:lnSpc>
                <a:spcPct val="90000"/>
              </a:lnSpc>
            </a:pPr>
            <a:r>
              <a:rPr lang="en-US" altLang="fr-FR" sz="2000" dirty="0" err="1" smtClean="0">
                <a:latin typeface="Calibri" panose="020F0502020204030204" pitchFamily="34" charset="0"/>
              </a:rPr>
              <a:t>Asymptomatiques</a:t>
            </a:r>
            <a:r>
              <a:rPr lang="en-US" altLang="fr-FR" sz="2000" dirty="0" smtClean="0">
                <a:latin typeface="Calibri" panose="020F0502020204030204" pitchFamily="34" charset="0"/>
              </a:rPr>
              <a:t> : 889 (1%)</a:t>
            </a:r>
          </a:p>
          <a:p>
            <a:pPr lvl="2">
              <a:lnSpc>
                <a:spcPct val="90000"/>
              </a:lnSpc>
            </a:pPr>
            <a:r>
              <a:rPr lang="en-US" altLang="fr-FR" sz="2000" dirty="0" smtClean="0">
                <a:latin typeface="Calibri" panose="020F0502020204030204" pitchFamily="34" charset="0"/>
              </a:rPr>
              <a:t>39 pays hors de chine</a:t>
            </a:r>
          </a:p>
          <a:p>
            <a:pPr lvl="2">
              <a:lnSpc>
                <a:spcPct val="90000"/>
              </a:lnSpc>
            </a:pPr>
            <a:r>
              <a:rPr lang="en-US" altLang="fr-FR" sz="2000" dirty="0" smtClean="0">
                <a:latin typeface="Calibri" panose="020F0502020204030204" pitchFamily="34" charset="0"/>
              </a:rPr>
              <a:t>17 </a:t>
            </a:r>
            <a:r>
              <a:rPr lang="en-US" altLang="fr-FR" sz="2000" dirty="0" err="1" smtClean="0">
                <a:latin typeface="Calibri" panose="020F0502020204030204" pitchFamily="34" charset="0"/>
              </a:rPr>
              <a:t>cas</a:t>
            </a:r>
            <a:r>
              <a:rPr lang="en-US" altLang="fr-FR" sz="2000" dirty="0" smtClean="0">
                <a:latin typeface="Calibri" panose="020F0502020204030204" pitchFamily="34" charset="0"/>
              </a:rPr>
              <a:t> </a:t>
            </a:r>
            <a:r>
              <a:rPr lang="en-US" altLang="fr-FR" sz="2000" dirty="0" err="1" smtClean="0">
                <a:latin typeface="Calibri" panose="020F0502020204030204" pitchFamily="34" charset="0"/>
              </a:rPr>
              <a:t>confirmés</a:t>
            </a:r>
            <a:r>
              <a:rPr lang="en-US" altLang="fr-FR" sz="2000" dirty="0" smtClean="0">
                <a:latin typeface="Calibri" panose="020F0502020204030204" pitchFamily="34" charset="0"/>
              </a:rPr>
              <a:t> </a:t>
            </a:r>
            <a:r>
              <a:rPr lang="en-US" altLang="fr-FR" sz="2000" dirty="0" err="1" smtClean="0">
                <a:latin typeface="Calibri" panose="020F0502020204030204" pitchFamily="34" charset="0"/>
              </a:rPr>
              <a:t>en</a:t>
            </a:r>
            <a:r>
              <a:rPr lang="en-US" altLang="fr-FR" sz="2000" dirty="0" smtClean="0">
                <a:latin typeface="Calibri" panose="020F0502020204030204" pitchFamily="34" charset="0"/>
              </a:rPr>
              <a:t> France</a:t>
            </a:r>
          </a:p>
          <a:p>
            <a:pPr lvl="1">
              <a:lnSpc>
                <a:spcPct val="90000"/>
              </a:lnSpc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6096" y="4149080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Age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des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cas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(N = 44 672)</a:t>
            </a:r>
          </a:p>
          <a:p>
            <a:r>
              <a:rPr lang="en-US" sz="2000" dirty="0">
                <a:solidFill>
                  <a:srgbClr val="E6001A"/>
                </a:solidFill>
                <a:latin typeface="Calibri" panose="020F0502020204030204" pitchFamily="34" charset="0"/>
              </a:rPr>
              <a:t>•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80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3%</a:t>
            </a:r>
          </a:p>
          <a:p>
            <a:r>
              <a:rPr lang="en-US" sz="2000" dirty="0" smtClean="0">
                <a:solidFill>
                  <a:srgbClr val="E6001A"/>
                </a:solidFill>
                <a:latin typeface="Calibri" panose="020F0502020204030204" pitchFamily="34" charset="0"/>
              </a:rPr>
              <a:t>•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30-79 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87%</a:t>
            </a:r>
          </a:p>
          <a:p>
            <a:r>
              <a:rPr lang="en-US" sz="2000" dirty="0" smtClean="0">
                <a:solidFill>
                  <a:srgbClr val="E6001A"/>
                </a:solidFill>
                <a:latin typeface="Calibri" panose="020F0502020204030204" pitchFamily="34" charset="0"/>
              </a:rPr>
              <a:t>•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20-29 years: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8%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E6001A"/>
                </a:solidFill>
                <a:latin typeface="Calibri" panose="020F0502020204030204" pitchFamily="34" charset="0"/>
              </a:rPr>
              <a:t>•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10-19 years: 1% </a:t>
            </a:r>
          </a:p>
          <a:p>
            <a:r>
              <a:rPr lang="en-US" sz="2000" dirty="0">
                <a:solidFill>
                  <a:srgbClr val="E6001A"/>
                </a:solidFill>
                <a:latin typeface="Calibri" panose="020F0502020204030204" pitchFamily="34" charset="0"/>
              </a:rPr>
              <a:t>•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&lt;10 years: 1% </a:t>
            </a:r>
            <a:endParaRPr lang="fr-FR" sz="5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3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9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Données actuelles</a:t>
            </a:r>
            <a:endParaRPr lang="fr-FR" altLang="fr-FR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Degré de sévérité</a:t>
            </a:r>
          </a:p>
          <a:p>
            <a:pPr lvl="1">
              <a:lnSpc>
                <a:spcPct val="90000"/>
              </a:lnSpc>
            </a:pPr>
            <a:r>
              <a:rPr lang="en-US" altLang="fr-FR" sz="2400" dirty="0" err="1" smtClean="0">
                <a:latin typeface="Calibri" panose="020F0502020204030204" pitchFamily="34" charset="0"/>
              </a:rPr>
              <a:t>Peu</a:t>
            </a:r>
            <a:r>
              <a:rPr lang="en-US" altLang="fr-FR" sz="2400" dirty="0" smtClean="0">
                <a:latin typeface="Calibri" panose="020F0502020204030204" pitchFamily="34" charset="0"/>
              </a:rPr>
              <a:t> </a:t>
            </a:r>
            <a:r>
              <a:rPr lang="en-US" altLang="fr-FR" sz="2400" dirty="0" err="1" smtClean="0">
                <a:latin typeface="Calibri" panose="020F0502020204030204" pitchFamily="34" charset="0"/>
              </a:rPr>
              <a:t>sévère</a:t>
            </a:r>
            <a:r>
              <a:rPr lang="en-US" altLang="fr-FR" sz="2400" dirty="0" smtClean="0">
                <a:latin typeface="Calibri" panose="020F0502020204030204" pitchFamily="34" charset="0"/>
              </a:rPr>
              <a:t>: 81% </a:t>
            </a:r>
            <a:r>
              <a:rPr lang="en-US" altLang="fr-FR" sz="1600" dirty="0" smtClean="0">
                <a:latin typeface="Calibri" panose="020F0502020204030204" pitchFamily="34" charset="0"/>
              </a:rPr>
              <a:t>(36 160 cases)</a:t>
            </a:r>
          </a:p>
          <a:p>
            <a:pPr lvl="1">
              <a:lnSpc>
                <a:spcPct val="90000"/>
              </a:lnSpc>
            </a:pPr>
            <a:r>
              <a:rPr lang="en-US" altLang="fr-FR" sz="2400" dirty="0" err="1" smtClean="0">
                <a:latin typeface="Calibri" panose="020F0502020204030204" pitchFamily="34" charset="0"/>
              </a:rPr>
              <a:t>Sevères</a:t>
            </a:r>
            <a:r>
              <a:rPr lang="en-US" altLang="fr-FR" sz="2400" dirty="0" smtClean="0">
                <a:latin typeface="Calibri" panose="020F0502020204030204" pitchFamily="34" charset="0"/>
              </a:rPr>
              <a:t>: 14% </a:t>
            </a:r>
            <a:r>
              <a:rPr lang="en-US" altLang="fr-FR" sz="1600" dirty="0" smtClean="0">
                <a:latin typeface="Calibri" panose="020F0502020204030204" pitchFamily="34" charset="0"/>
              </a:rPr>
              <a:t>(6168 cases)</a:t>
            </a:r>
          </a:p>
          <a:p>
            <a:pPr lvl="1">
              <a:lnSpc>
                <a:spcPct val="90000"/>
              </a:lnSpc>
            </a:pPr>
            <a:r>
              <a:rPr lang="en-US" altLang="fr-FR" sz="2400" dirty="0" smtClean="0">
                <a:latin typeface="Calibri" panose="020F0502020204030204" pitchFamily="34" charset="0"/>
              </a:rPr>
              <a:t>Critiques: 5% </a:t>
            </a:r>
            <a:r>
              <a:rPr lang="en-US" altLang="fr-FR" sz="1600" dirty="0" smtClean="0">
                <a:latin typeface="Calibri" panose="020F0502020204030204" pitchFamily="34" charset="0"/>
              </a:rPr>
              <a:t>(2087 cases)</a:t>
            </a:r>
          </a:p>
          <a:p>
            <a:pPr lvl="1">
              <a:lnSpc>
                <a:spcPct val="90000"/>
              </a:lnSpc>
            </a:pPr>
            <a:endParaRPr lang="en-US" altLang="fr-FR" sz="16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fr-FR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Létalité</a:t>
            </a:r>
            <a:endParaRPr lang="en-US" altLang="fr-FR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fr-FR" sz="2400" dirty="0" smtClean="0">
                <a:latin typeface="Calibri" panose="020F0502020204030204" pitchFamily="34" charset="0"/>
              </a:rPr>
              <a:t>2.3% </a:t>
            </a:r>
            <a:r>
              <a:rPr lang="en-US" altLang="fr-FR" sz="1600" dirty="0" smtClean="0">
                <a:latin typeface="Calibri" panose="020F0502020204030204" pitchFamily="34" charset="0"/>
              </a:rPr>
              <a:t>(1023 of 44 672 confirmed cases)</a:t>
            </a:r>
          </a:p>
          <a:p>
            <a:pPr lvl="1">
              <a:lnSpc>
                <a:spcPct val="90000"/>
              </a:lnSpc>
            </a:pPr>
            <a:r>
              <a:rPr lang="en-US" altLang="fr-FR" sz="2400" dirty="0" smtClean="0">
                <a:latin typeface="Calibri" panose="020F0502020204030204" pitchFamily="34" charset="0"/>
              </a:rPr>
              <a:t>14.8% pour les &gt;80 </a:t>
            </a:r>
            <a:r>
              <a:rPr lang="en-US" altLang="fr-FR" sz="2400" dirty="0" err="1" smtClean="0">
                <a:latin typeface="Calibri" panose="020F0502020204030204" pitchFamily="34" charset="0"/>
              </a:rPr>
              <a:t>ans</a:t>
            </a:r>
            <a:r>
              <a:rPr lang="en-US" altLang="fr-FR" sz="2400" dirty="0" smtClean="0">
                <a:latin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</a:rPr>
              <a:t>(208 of 1408)</a:t>
            </a:r>
          </a:p>
          <a:p>
            <a:pPr lvl="1">
              <a:lnSpc>
                <a:spcPct val="90000"/>
              </a:lnSpc>
            </a:pPr>
            <a:r>
              <a:rPr lang="en-US" altLang="fr-FR" sz="2400" dirty="0" smtClean="0">
                <a:latin typeface="Calibri" panose="020F0502020204030204" pitchFamily="34" charset="0"/>
              </a:rPr>
              <a:t>8.0% pour les 70-79 </a:t>
            </a:r>
            <a:r>
              <a:rPr lang="en-US" altLang="fr-FR" sz="2400" dirty="0" err="1" smtClean="0">
                <a:latin typeface="Calibri" panose="020F0502020204030204" pitchFamily="34" charset="0"/>
              </a:rPr>
              <a:t>ans</a:t>
            </a:r>
            <a:r>
              <a:rPr lang="en-US" altLang="fr-FR" sz="2400" dirty="0" smtClean="0">
                <a:latin typeface="Calibri" panose="020F0502020204030204" pitchFamily="34" charset="0"/>
              </a:rPr>
              <a:t> </a:t>
            </a:r>
            <a:r>
              <a:rPr lang="en-US" altLang="fr-FR" sz="1600" dirty="0" smtClean="0">
                <a:latin typeface="Calibri" panose="020F0502020204030204" pitchFamily="34" charset="0"/>
              </a:rPr>
              <a:t>(312 of 3918)</a:t>
            </a:r>
            <a:endParaRPr lang="en-US" altLang="fr-FR" sz="2000" dirty="0" smtClean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fr-FR" sz="2400" dirty="0" smtClean="0">
                <a:latin typeface="Calibri" panose="020F0502020204030204" pitchFamily="34" charset="0"/>
              </a:rPr>
              <a:t>49.0% pour les </a:t>
            </a:r>
            <a:r>
              <a:rPr lang="en-US" altLang="fr-FR" sz="2400" dirty="0" err="1" smtClean="0">
                <a:latin typeface="Calibri" panose="020F0502020204030204" pitchFamily="34" charset="0"/>
              </a:rPr>
              <a:t>cas</a:t>
            </a:r>
            <a:r>
              <a:rPr lang="en-US" altLang="fr-FR" sz="2400" dirty="0" smtClean="0">
                <a:latin typeface="Calibri" panose="020F0502020204030204" pitchFamily="34" charset="0"/>
              </a:rPr>
              <a:t> critiques </a:t>
            </a:r>
            <a:r>
              <a:rPr lang="en-US" altLang="fr-FR" sz="1600" dirty="0" smtClean="0">
                <a:latin typeface="Calibri" panose="020F0502020204030204" pitchFamily="34" charset="0"/>
              </a:rPr>
              <a:t>(1023 of 2087)</a:t>
            </a:r>
            <a:endParaRPr lang="en-US" altLang="fr-FR" sz="1800" dirty="0" smtClean="0">
              <a:latin typeface="Calibri" panose="020F0502020204030204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4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3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Stratégie </a:t>
            </a:r>
            <a:r>
              <a:rPr lang="fr-FR" altLang="fr-FR" sz="3200" b="1" dirty="0">
                <a:solidFill>
                  <a:schemeClr val="accent2"/>
                </a:solidFill>
                <a:latin typeface="Calibri" panose="020F0502020204030204" pitchFamily="34" charset="0"/>
              </a:rPr>
              <a:t>de diagnostic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Etablissements </a:t>
            </a:r>
            <a:r>
              <a:rPr lang="fr-FR" alt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sans</a:t>
            </a:r>
            <a:r>
              <a:rPr lang="fr-FR" altLang="fr-FR" sz="2400" dirty="0" smtClean="0">
                <a:latin typeface="Calibri" panose="020F0502020204030204" pitchFamily="34" charset="0"/>
              </a:rPr>
              <a:t> cas CoVid19 </a:t>
            </a:r>
            <a:r>
              <a:rPr lang="fr-FR" altLang="fr-FR" sz="2400" dirty="0">
                <a:latin typeface="Calibri" panose="020F0502020204030204" pitchFamily="34" charset="0"/>
              </a:rPr>
              <a:t>connu </a:t>
            </a:r>
            <a:r>
              <a:rPr lang="fr-FR" altLang="fr-FR" sz="2400" dirty="0" smtClean="0">
                <a:latin typeface="Calibri" panose="020F0502020204030204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Tester </a:t>
            </a:r>
            <a:r>
              <a:rPr lang="fr-FR" altLang="fr-FR" sz="2000" dirty="0">
                <a:latin typeface="Calibri" panose="020F0502020204030204" pitchFamily="34" charset="0"/>
              </a:rPr>
              <a:t>par RT-PCR le premier résident symptomatique dès l’apparition de symptômes évocateurs de COVID-19. </a:t>
            </a:r>
            <a:endParaRPr lang="fr-FR" altLang="fr-FR" sz="2000" dirty="0" smtClean="0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Tester tous </a:t>
            </a:r>
            <a:r>
              <a:rPr lang="fr-FR" altLang="fr-FR" sz="2000" dirty="0">
                <a:latin typeface="Calibri" panose="020F0502020204030204" pitchFamily="34" charset="0"/>
              </a:rPr>
              <a:t>les professionnels de santé ou personnels </a:t>
            </a:r>
            <a:r>
              <a:rPr lang="fr-FR" altLang="fr-FR" sz="2000" dirty="0" smtClean="0">
                <a:latin typeface="Calibri" panose="020F0502020204030204" pitchFamily="34" charset="0"/>
              </a:rPr>
              <a:t>dès </a:t>
            </a:r>
            <a:r>
              <a:rPr lang="fr-FR" altLang="fr-FR" sz="2000" dirty="0">
                <a:latin typeface="Calibri" panose="020F0502020204030204" pitchFamily="34" charset="0"/>
              </a:rPr>
              <a:t>l’apparition des symptômes évocateurs de COVID-19</a:t>
            </a:r>
            <a:r>
              <a:rPr lang="fr-FR" altLang="fr-FR" sz="20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90000"/>
              </a:lnSpc>
            </a:pPr>
            <a:endParaRPr lang="fr-FR" altLang="fr-FR" sz="2000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400" dirty="0" smtClean="0">
                <a:latin typeface="Calibri" panose="020F0502020204030204" pitchFamily="34" charset="0"/>
              </a:rPr>
              <a:t>Etablissements </a:t>
            </a:r>
            <a:r>
              <a:rPr lang="fr-FR" altLang="fr-FR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avec</a:t>
            </a:r>
            <a:r>
              <a:rPr lang="fr-FR" altLang="fr-FR" sz="2400" dirty="0" smtClean="0">
                <a:latin typeface="Calibri" panose="020F0502020204030204" pitchFamily="34" charset="0"/>
              </a:rPr>
              <a:t> </a:t>
            </a:r>
            <a:r>
              <a:rPr lang="fr-FR" altLang="fr-FR" sz="2400" dirty="0">
                <a:latin typeface="Calibri" panose="020F0502020204030204" pitchFamily="34" charset="0"/>
              </a:rPr>
              <a:t>cas CoVid19 connu :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latin typeface="Calibri" panose="020F0502020204030204" pitchFamily="34" charset="0"/>
              </a:rPr>
              <a:t>les trois premiers patients dans le cadre de l’exploration d’un foyer de cas </a:t>
            </a:r>
            <a:r>
              <a:rPr lang="fr-FR" altLang="fr-FR" sz="2000" dirty="0" smtClean="0">
                <a:latin typeface="Calibri" panose="020F0502020204030204" pitchFamily="34" charset="0"/>
              </a:rPr>
              <a:t>possibles (+ si nécessaire)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tous </a:t>
            </a:r>
            <a:r>
              <a:rPr lang="fr-FR" altLang="fr-FR" sz="2000" dirty="0">
                <a:latin typeface="Calibri" panose="020F0502020204030204" pitchFamily="34" charset="0"/>
              </a:rPr>
              <a:t>les professionnels de santé ou personnels </a:t>
            </a:r>
            <a:r>
              <a:rPr lang="fr-FR" altLang="fr-FR" sz="2000" dirty="0" smtClean="0">
                <a:latin typeface="Calibri" panose="020F0502020204030204" pitchFamily="34" charset="0"/>
              </a:rPr>
              <a:t>dès l’apparition </a:t>
            </a:r>
            <a:r>
              <a:rPr lang="fr-FR" altLang="fr-FR" sz="2000" dirty="0">
                <a:latin typeface="Calibri" panose="020F0502020204030204" pitchFamily="34" charset="0"/>
              </a:rPr>
              <a:t>des symptômes évocateurs de COVID-19</a:t>
            </a:r>
            <a:r>
              <a:rPr lang="fr-FR" altLang="fr-FR" sz="20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lnSpc>
                <a:spcPct val="90000"/>
              </a:lnSpc>
            </a:pPr>
            <a:endParaRPr lang="fr-FR" altLang="fr-FR" sz="20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Si </a:t>
            </a:r>
            <a:r>
              <a:rPr lang="fr-FR" altLang="fr-FR" sz="2000" dirty="0">
                <a:latin typeface="Calibri" panose="020F0502020204030204" pitchFamily="34" charset="0"/>
              </a:rPr>
              <a:t>un </a:t>
            </a:r>
            <a:r>
              <a:rPr lang="fr-FR" altLang="fr-FR" sz="2000" dirty="0" smtClean="0">
                <a:latin typeface="Calibri" panose="020F0502020204030204" pitchFamily="34" charset="0"/>
              </a:rPr>
              <a:t>cas confirmé chez les personnels: l’ensemble </a:t>
            </a:r>
            <a:r>
              <a:rPr lang="fr-FR" altLang="fr-FR" sz="2000" dirty="0">
                <a:latin typeface="Calibri" panose="020F0502020204030204" pitchFamily="34" charset="0"/>
              </a:rPr>
              <a:t>des personnels </a:t>
            </a:r>
            <a:r>
              <a:rPr lang="fr-FR" altLang="fr-FR" sz="2000" dirty="0" smtClean="0">
                <a:latin typeface="Calibri" panose="020F0502020204030204" pitchFamily="34" charset="0"/>
              </a:rPr>
              <a:t>testé. </a:t>
            </a:r>
          </a:p>
          <a:p>
            <a:pPr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Si 1 cas chez un résident: L’ensemble </a:t>
            </a:r>
            <a:r>
              <a:rPr lang="fr-FR" altLang="fr-FR" sz="2000" dirty="0">
                <a:latin typeface="Calibri" panose="020F0502020204030204" pitchFamily="34" charset="0"/>
              </a:rPr>
              <a:t>des personnels </a:t>
            </a:r>
            <a:r>
              <a:rPr lang="fr-FR" altLang="fr-FR" sz="2000" dirty="0" smtClean="0">
                <a:latin typeface="Calibri" panose="020F0502020204030204" pitchFamily="34" charset="0"/>
              </a:rPr>
              <a:t>testé. </a:t>
            </a:r>
            <a:endParaRPr lang="fr-FR" altLang="fr-FR" sz="2000" dirty="0">
              <a:latin typeface="Calibri" panose="020F0502020204030204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5</a:t>
            </a:fld>
            <a:endParaRPr lang="fr-FR" altLang="fr-FR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2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Quel prélèvement?</a:t>
            </a:r>
            <a:endParaRPr lang="fr-FR" altLang="fr-FR" sz="32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altLang="fr-FR" sz="2400" dirty="0">
                <a:latin typeface="Calibri" panose="020F0502020204030204" pitchFamily="34" charset="0"/>
              </a:rPr>
              <a:t>Les prélèvements recommandés pour le diagnostic initial COVID-19 sont </a:t>
            </a:r>
            <a:r>
              <a:rPr lang="fr-FR" altLang="fr-FR" sz="2400" dirty="0" smtClean="0">
                <a:latin typeface="Calibri" panose="020F0502020204030204" pitchFamily="34" charset="0"/>
              </a:rPr>
              <a:t>les suivants :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 smtClean="0">
                <a:latin typeface="Calibri" panose="020F0502020204030204" pitchFamily="34" charset="0"/>
              </a:rPr>
              <a:t>Un </a:t>
            </a:r>
            <a:r>
              <a:rPr lang="fr-FR" altLang="fr-FR" sz="2000" dirty="0">
                <a:latin typeface="Calibri" panose="020F0502020204030204" pitchFamily="34" charset="0"/>
              </a:rPr>
              <a:t>prélèvement des voies respiratoires hautes (</a:t>
            </a:r>
            <a:r>
              <a:rPr lang="fr-FR" altLang="fr-FR" sz="2000" dirty="0" err="1">
                <a:latin typeface="Calibri" panose="020F0502020204030204" pitchFamily="34" charset="0"/>
              </a:rPr>
              <a:t>naso</a:t>
            </a:r>
            <a:r>
              <a:rPr lang="fr-FR" altLang="fr-FR" sz="2000" dirty="0">
                <a:latin typeface="Calibri" panose="020F0502020204030204" pitchFamily="34" charset="0"/>
              </a:rPr>
              <a:t>-pharyngé /</a:t>
            </a:r>
            <a:r>
              <a:rPr lang="fr-FR" altLang="fr-FR" sz="2000" dirty="0" smtClean="0">
                <a:latin typeface="Calibri" panose="020F0502020204030204" pitchFamily="34" charset="0"/>
              </a:rPr>
              <a:t>écouvillons </a:t>
            </a:r>
            <a:r>
              <a:rPr lang="fr-FR" altLang="fr-FR" sz="2000" dirty="0" err="1" smtClean="0">
                <a:latin typeface="Calibri" panose="020F0502020204030204" pitchFamily="34" charset="0"/>
              </a:rPr>
              <a:t>Virocult</a:t>
            </a:r>
            <a:r>
              <a:rPr lang="fr-FR" altLang="fr-FR" sz="2000" dirty="0">
                <a:latin typeface="Calibri" panose="020F0502020204030204" pitchFamily="34" charset="0"/>
              </a:rPr>
              <a:t>® ou autres écouvillons équivalents, UTM </a:t>
            </a:r>
            <a:r>
              <a:rPr lang="fr-FR" altLang="fr-FR" sz="2000" dirty="0" err="1">
                <a:latin typeface="Calibri" panose="020F0502020204030204" pitchFamily="34" charset="0"/>
              </a:rPr>
              <a:t>Copan</a:t>
            </a:r>
            <a:r>
              <a:rPr lang="fr-FR" altLang="fr-FR" sz="2000" dirty="0" smtClean="0">
                <a:latin typeface="Calibri" panose="020F0502020204030204" pitchFamily="34" charset="0"/>
              </a:rPr>
              <a:t>),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6</a:t>
            </a:fld>
            <a:endParaRPr lang="fr-FR" altLang="fr-FR" dirty="0">
              <a:solidFill>
                <a:srgbClr val="0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5" y="3056831"/>
            <a:ext cx="3492051" cy="31883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529" y="3056831"/>
            <a:ext cx="4758436" cy="3188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5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fr-FR" altLang="fr-FR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Quel matériel nécessaire?</a:t>
            </a:r>
            <a:endParaRPr lang="fr-FR" altLang="fr-FR" sz="32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 lvl="0"/>
            <a:r>
              <a:rPr lang="fr-FR" sz="2400" dirty="0">
                <a:latin typeface="Calibri" panose="020F0502020204030204" pitchFamily="34" charset="0"/>
              </a:rPr>
              <a:t>Equipement individuel de protection (EPI) : </a:t>
            </a:r>
            <a:endParaRPr lang="fr-FR" sz="2400" dirty="0" smtClean="0">
              <a:latin typeface="Calibri" panose="020F0502020204030204" pitchFamily="34" charset="0"/>
            </a:endParaRPr>
          </a:p>
          <a:p>
            <a:pPr lvl="1"/>
            <a:r>
              <a:rPr lang="fr-FR" sz="2000" dirty="0" smtClean="0">
                <a:latin typeface="Calibri" panose="020F0502020204030204" pitchFamily="34" charset="0"/>
              </a:rPr>
              <a:t>lunettes </a:t>
            </a:r>
            <a:r>
              <a:rPr lang="fr-FR" sz="2000" dirty="0">
                <a:latin typeface="Calibri" panose="020F0502020204030204" pitchFamily="34" charset="0"/>
              </a:rPr>
              <a:t>de protections, </a:t>
            </a:r>
            <a:endParaRPr lang="fr-FR" sz="2000" dirty="0" smtClean="0">
              <a:latin typeface="Calibri" panose="020F0502020204030204" pitchFamily="34" charset="0"/>
            </a:endParaRPr>
          </a:p>
          <a:p>
            <a:pPr lvl="1"/>
            <a:r>
              <a:rPr lang="fr-FR" sz="2000" dirty="0" smtClean="0">
                <a:latin typeface="Calibri" panose="020F0502020204030204" pitchFamily="34" charset="0"/>
              </a:rPr>
              <a:t>masque </a:t>
            </a:r>
            <a:r>
              <a:rPr lang="fr-FR" sz="2000" dirty="0">
                <a:latin typeface="Calibri" panose="020F0502020204030204" pitchFamily="34" charset="0"/>
              </a:rPr>
              <a:t>FFP2, </a:t>
            </a:r>
            <a:endParaRPr lang="fr-FR" sz="2000" dirty="0" smtClean="0">
              <a:latin typeface="Calibri" panose="020F0502020204030204" pitchFamily="34" charset="0"/>
            </a:endParaRPr>
          </a:p>
          <a:p>
            <a:pPr lvl="1"/>
            <a:r>
              <a:rPr lang="fr-FR" sz="2000" dirty="0" smtClean="0">
                <a:latin typeface="Calibri" panose="020F0502020204030204" pitchFamily="34" charset="0"/>
              </a:rPr>
              <a:t>blouse </a:t>
            </a:r>
            <a:r>
              <a:rPr lang="fr-FR" sz="2000" dirty="0">
                <a:latin typeface="Calibri" panose="020F0502020204030204" pitchFamily="34" charset="0"/>
              </a:rPr>
              <a:t>à manche longue, </a:t>
            </a:r>
            <a:endParaRPr lang="fr-FR" sz="2000" dirty="0" smtClean="0">
              <a:latin typeface="Calibri" panose="020F0502020204030204" pitchFamily="34" charset="0"/>
            </a:endParaRPr>
          </a:p>
          <a:p>
            <a:pPr lvl="1"/>
            <a:r>
              <a:rPr lang="fr-FR" sz="2000" dirty="0" smtClean="0">
                <a:latin typeface="Calibri" panose="020F0502020204030204" pitchFamily="34" charset="0"/>
              </a:rPr>
              <a:t>tablier </a:t>
            </a:r>
            <a:r>
              <a:rPr lang="fr-FR" sz="2000" dirty="0">
                <a:latin typeface="Calibri" panose="020F0502020204030204" pitchFamily="34" charset="0"/>
              </a:rPr>
              <a:t>à usage unique, </a:t>
            </a:r>
            <a:endParaRPr lang="fr-FR" sz="2000" dirty="0" smtClean="0">
              <a:latin typeface="Calibri" panose="020F0502020204030204" pitchFamily="34" charset="0"/>
            </a:endParaRPr>
          </a:p>
          <a:p>
            <a:pPr lvl="1"/>
            <a:r>
              <a:rPr lang="fr-FR" sz="2000" dirty="0" smtClean="0">
                <a:latin typeface="Calibri" panose="020F0502020204030204" pitchFamily="34" charset="0"/>
              </a:rPr>
              <a:t>gants </a:t>
            </a:r>
            <a:r>
              <a:rPr lang="fr-FR" sz="2000" dirty="0">
                <a:latin typeface="Calibri" panose="020F0502020204030204" pitchFamily="34" charset="0"/>
              </a:rPr>
              <a:t>à usage unique non stériles </a:t>
            </a:r>
          </a:p>
          <a:p>
            <a:pPr lvl="0"/>
            <a:r>
              <a:rPr lang="fr-FR" sz="2400" dirty="0">
                <a:latin typeface="Calibri" panose="020F0502020204030204" pitchFamily="34" charset="0"/>
              </a:rPr>
              <a:t>1 kit de prélèvement préalablement fournit par le </a:t>
            </a:r>
            <a:r>
              <a:rPr lang="fr-FR" sz="2400" dirty="0" smtClean="0">
                <a:latin typeface="Calibri" panose="020F0502020204030204" pitchFamily="34" charset="0"/>
              </a:rPr>
              <a:t>laboratoire + emballage</a:t>
            </a:r>
            <a:endParaRPr lang="fr-FR" sz="2400" dirty="0">
              <a:latin typeface="Calibri" panose="020F0502020204030204" pitchFamily="34" charset="0"/>
            </a:endParaRPr>
          </a:p>
          <a:p>
            <a:pPr lvl="0"/>
            <a:r>
              <a:rPr lang="fr-FR" sz="2400" dirty="0">
                <a:latin typeface="Calibri" panose="020F0502020204030204" pitchFamily="34" charset="0"/>
              </a:rPr>
              <a:t>un produit détergeant désinfectant NF EN 14476 virucide et des lingettes à usage unique</a:t>
            </a:r>
          </a:p>
          <a:p>
            <a:pPr lvl="0"/>
            <a:r>
              <a:rPr lang="fr-FR" sz="2400" dirty="0">
                <a:latin typeface="Calibri" panose="020F0502020204030204" pitchFamily="34" charset="0"/>
              </a:rPr>
              <a:t>un sac poubelle à déchets d'activités de soins à risques infectieux (DASRI) 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116013" y="1125538"/>
            <a:ext cx="7200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7</a:t>
            </a:fld>
            <a:endParaRPr lang="fr-FR" altLang="fr-FR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46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8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" y="116632"/>
            <a:ext cx="9166856" cy="6480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7A940-DC49-494E-A7F8-C5FA814FF7AE}" type="slidenum">
              <a:rPr lang="fr-FR" altLang="fr-FR" smtClean="0">
                <a:solidFill>
                  <a:srgbClr val="000000"/>
                </a:solidFill>
              </a:rPr>
              <a:pPr/>
              <a:t>9</a:t>
            </a:fld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-27925"/>
            <a:ext cx="6624736" cy="6905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Formation prélvement Nasopharyngé CPias PdL 15 04 2020.pptx v3[20200417150602714].mdb"/>
  <p:tag name="ARS_RESPONSE_PERSONNUM" val="1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120"/>
  <p:tag name="ARS_SLIDE_PARTICIPANTNUM_MEN" val="120"/>
  <p:tag name="ARS_SLIDE_SUBMITNUM_MEN" val="0"/>
  <p:tag name="ARS_SLIDE_PARTICIPANTNUM" val="120"/>
  <p:tag name="ARS_SLIDE_SUBMITNUM" val="0"/>
  <p:tag name="ARS_SLIDE_CORRECTNUM" val="0"/>
  <p:tag name="ARS_SLIDE_VOTEMEAN" val="0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780</Words>
  <Application>Microsoft Office PowerPoint</Application>
  <PresentationFormat>Affichage à l'écran (4:3)</PresentationFormat>
  <Paragraphs>146</Paragraphs>
  <Slides>24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Thème Office</vt:lpstr>
      <vt:lpstr>Modèle par défaut</vt:lpstr>
      <vt:lpstr>Prélèvement respiratoires à réaliser pour le diagnostic initial COVID-19 </vt:lpstr>
      <vt:lpstr>Mode de transmission</vt:lpstr>
      <vt:lpstr>Données actuelles</vt:lpstr>
      <vt:lpstr>Données actuelles</vt:lpstr>
      <vt:lpstr>Stratégie de diagnostic</vt:lpstr>
      <vt:lpstr>Quel prélèvement?</vt:lpstr>
      <vt:lpstr>Quel matériel nécessaire?</vt:lpstr>
      <vt:lpstr>Présentation PowerPoint</vt:lpstr>
      <vt:lpstr>Présentation PowerPoint</vt:lpstr>
      <vt:lpstr>Comment réaliser le prélèvement?</vt:lpstr>
      <vt:lpstr>Présentation PowerPoint</vt:lpstr>
      <vt:lpstr>Présentation PowerPoint</vt:lpstr>
      <vt:lpstr>Présentation PowerPoint</vt:lpstr>
      <vt:lpstr>Comment réaliser le prélèvement?</vt:lpstr>
      <vt:lpstr>Présentation PowerPoint</vt:lpstr>
      <vt:lpstr>Présentation PowerPoint</vt:lpstr>
      <vt:lpstr>Comment réaliser le prélèvement?</vt:lpstr>
      <vt:lpstr>Présentation PowerPoint</vt:lpstr>
      <vt:lpstr>Comment réaliser le prélèvement?</vt:lpstr>
      <vt:lpstr>Présentation PowerPoint</vt:lpstr>
      <vt:lpstr>Comment réaliser le prélèvement?</vt:lpstr>
      <vt:lpstr>Présentation PowerPoint</vt:lpstr>
      <vt:lpstr>Présentation PowerPoint</vt:lpstr>
      <vt:lpstr>Présentation PowerPoint</vt:lpstr>
    </vt:vector>
  </TitlesOfParts>
  <Company>CHU de NANTES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BIRGAND Gabriel</dc:creator>
  <cp:lastModifiedBy>BIRGAND Gabriel</cp:lastModifiedBy>
  <cp:revision>48</cp:revision>
  <dcterms:created xsi:type="dcterms:W3CDTF">2018-03-08T09:30:34Z</dcterms:created>
  <dcterms:modified xsi:type="dcterms:W3CDTF">2020-04-20T10:24:32Z</dcterms:modified>
</cp:coreProperties>
</file>