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8" r:id="rId2"/>
    <p:sldMasterId id="2147483690" r:id="rId3"/>
  </p:sldMasterIdLst>
  <p:sldIdLst>
    <p:sldId id="264" r:id="rId4"/>
    <p:sldId id="265" r:id="rId5"/>
  </p:sldIdLst>
  <p:sldSz cx="10691813" cy="7559675"/>
  <p:notesSz cx="10234613" cy="7104063"/>
  <p:defaultTextStyle>
    <a:defPPr>
      <a:defRPr lang="fr-FR"/>
    </a:defPPr>
    <a:lvl1pPr marL="0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1pPr>
    <a:lvl2pPr marL="323149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2pPr>
    <a:lvl3pPr marL="646298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3pPr>
    <a:lvl4pPr marL="969447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4pPr>
    <a:lvl5pPr marL="1292596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5pPr>
    <a:lvl6pPr marL="1615745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6pPr>
    <a:lvl7pPr marL="1938894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7pPr>
    <a:lvl8pPr marL="2262043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8pPr>
    <a:lvl9pPr marL="2585192" algn="l" defTabSz="646298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6" userDrawn="1">
          <p15:clr>
            <a:srgbClr val="A4A3A4"/>
          </p15:clr>
        </p15:guide>
        <p15:guide id="2" pos="15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7A"/>
    <a:srgbClr val="16A0BC"/>
    <a:srgbClr val="FDC316"/>
    <a:srgbClr val="9CC238"/>
    <a:srgbClr val="E63241"/>
    <a:srgbClr val="FF505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096" y="56"/>
      </p:cViewPr>
      <p:guideLst>
        <p:guide orient="horz" pos="2036"/>
        <p:guide pos="1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6479" y="1236754"/>
            <a:ext cx="8018860" cy="2632868"/>
          </a:xfrm>
        </p:spPr>
        <p:txBody>
          <a:bodyPr anchor="b"/>
          <a:lstStyle>
            <a:lvl1pPr algn="ctr">
              <a:defRPr sz="424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6479" y="3970627"/>
            <a:ext cx="8018860" cy="1824827"/>
          </a:xfrm>
        </p:spPr>
        <p:txBody>
          <a:bodyPr/>
          <a:lstStyle>
            <a:lvl1pPr marL="0" indent="0" algn="ctr">
              <a:buNone/>
              <a:defRPr sz="1696"/>
            </a:lvl1pPr>
            <a:lvl2pPr marL="323194" indent="0" algn="ctr">
              <a:buNone/>
              <a:defRPr sz="1413"/>
            </a:lvl2pPr>
            <a:lvl3pPr marL="646389" indent="0" algn="ctr">
              <a:buNone/>
              <a:defRPr sz="1272"/>
            </a:lvl3pPr>
            <a:lvl4pPr marL="969583" indent="0" algn="ctr">
              <a:buNone/>
              <a:defRPr sz="1130"/>
            </a:lvl4pPr>
            <a:lvl5pPr marL="1292779" indent="0" algn="ctr">
              <a:buNone/>
              <a:defRPr sz="1130"/>
            </a:lvl5pPr>
            <a:lvl6pPr marL="1615973" indent="0" algn="ctr">
              <a:buNone/>
              <a:defRPr sz="1130"/>
            </a:lvl6pPr>
            <a:lvl7pPr marL="1939168" indent="0" algn="ctr">
              <a:buNone/>
              <a:defRPr sz="1130"/>
            </a:lvl7pPr>
            <a:lvl8pPr marL="2262362" indent="0" algn="ctr">
              <a:buNone/>
              <a:defRPr sz="1130"/>
            </a:lvl8pPr>
            <a:lvl9pPr marL="2585557" indent="0" algn="ctr">
              <a:buNone/>
              <a:defRPr sz="113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64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4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51919" y="402899"/>
            <a:ext cx="2304889" cy="640597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35007" y="402899"/>
            <a:ext cx="6809186" cy="640597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39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22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055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683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30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460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749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967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21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530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256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259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38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547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9198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5499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0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873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94574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21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9396" y="1884310"/>
            <a:ext cx="9221801" cy="3144627"/>
          </a:xfrm>
        </p:spPr>
        <p:txBody>
          <a:bodyPr anchor="b"/>
          <a:lstStyle>
            <a:lvl1pPr>
              <a:defRPr sz="424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9396" y="5059236"/>
            <a:ext cx="9221801" cy="1653118"/>
          </a:xfrm>
        </p:spPr>
        <p:txBody>
          <a:bodyPr/>
          <a:lstStyle>
            <a:lvl1pPr marL="0" indent="0">
              <a:buNone/>
              <a:defRPr sz="1696">
                <a:solidFill>
                  <a:schemeClr val="tx1">
                    <a:tint val="75000"/>
                  </a:schemeClr>
                </a:solidFill>
              </a:defRPr>
            </a:lvl1pPr>
            <a:lvl2pPr marL="323194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2pPr>
            <a:lvl3pPr marL="646389" indent="0">
              <a:buNone/>
              <a:defRPr sz="1272">
                <a:solidFill>
                  <a:schemeClr val="tx1">
                    <a:tint val="75000"/>
                  </a:schemeClr>
                </a:solidFill>
              </a:defRPr>
            </a:lvl3pPr>
            <a:lvl4pPr marL="96958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277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597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916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236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555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795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7838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63358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0982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3BF27-CBE1-4F76-82D2-3DD716CA6A7A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13/03/2023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BCFD15-28AD-4477-8BA9-E46F43C7C79E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080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35006" y="2012249"/>
            <a:ext cx="4557038" cy="47966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99770" y="2012249"/>
            <a:ext cx="4557038" cy="47966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32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129" y="402900"/>
            <a:ext cx="9221801" cy="146120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6129" y="1852886"/>
            <a:ext cx="4523374" cy="909046"/>
          </a:xfrm>
        </p:spPr>
        <p:txBody>
          <a:bodyPr anchor="b"/>
          <a:lstStyle>
            <a:lvl1pPr marL="0" indent="0">
              <a:buNone/>
              <a:defRPr sz="1696" b="1"/>
            </a:lvl1pPr>
            <a:lvl2pPr marL="323194" indent="0">
              <a:buNone/>
              <a:defRPr sz="1413" b="1"/>
            </a:lvl2pPr>
            <a:lvl3pPr marL="646389" indent="0">
              <a:buNone/>
              <a:defRPr sz="1272" b="1"/>
            </a:lvl3pPr>
            <a:lvl4pPr marL="969583" indent="0">
              <a:buNone/>
              <a:defRPr sz="1130" b="1"/>
            </a:lvl4pPr>
            <a:lvl5pPr marL="1292779" indent="0">
              <a:buNone/>
              <a:defRPr sz="1130" b="1"/>
            </a:lvl5pPr>
            <a:lvl6pPr marL="1615973" indent="0">
              <a:buNone/>
              <a:defRPr sz="1130" b="1"/>
            </a:lvl6pPr>
            <a:lvl7pPr marL="1939168" indent="0">
              <a:buNone/>
              <a:defRPr sz="1130" b="1"/>
            </a:lvl7pPr>
            <a:lvl8pPr marL="2262362" indent="0">
              <a:buNone/>
              <a:defRPr sz="1130" b="1"/>
            </a:lvl8pPr>
            <a:lvl9pPr marL="2585557" indent="0">
              <a:buNone/>
              <a:defRPr sz="113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36129" y="2761930"/>
            <a:ext cx="4523374" cy="406152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13237" y="1852886"/>
            <a:ext cx="4544694" cy="909046"/>
          </a:xfrm>
        </p:spPr>
        <p:txBody>
          <a:bodyPr anchor="b"/>
          <a:lstStyle>
            <a:lvl1pPr marL="0" indent="0">
              <a:buNone/>
              <a:defRPr sz="1696" b="1"/>
            </a:lvl1pPr>
            <a:lvl2pPr marL="323194" indent="0">
              <a:buNone/>
              <a:defRPr sz="1413" b="1"/>
            </a:lvl2pPr>
            <a:lvl3pPr marL="646389" indent="0">
              <a:buNone/>
              <a:defRPr sz="1272" b="1"/>
            </a:lvl3pPr>
            <a:lvl4pPr marL="969583" indent="0">
              <a:buNone/>
              <a:defRPr sz="1130" b="1"/>
            </a:lvl4pPr>
            <a:lvl5pPr marL="1292779" indent="0">
              <a:buNone/>
              <a:defRPr sz="1130" b="1"/>
            </a:lvl5pPr>
            <a:lvl6pPr marL="1615973" indent="0">
              <a:buNone/>
              <a:defRPr sz="1130" b="1"/>
            </a:lvl6pPr>
            <a:lvl7pPr marL="1939168" indent="0">
              <a:buNone/>
              <a:defRPr sz="1130" b="1"/>
            </a:lvl7pPr>
            <a:lvl8pPr marL="2262362" indent="0">
              <a:buNone/>
              <a:defRPr sz="1130" b="1"/>
            </a:lvl8pPr>
            <a:lvl9pPr marL="2585557" indent="0">
              <a:buNone/>
              <a:defRPr sz="113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13237" y="2761930"/>
            <a:ext cx="4544694" cy="406152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77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93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20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129" y="503904"/>
            <a:ext cx="3448357" cy="1764223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5816" y="1088613"/>
            <a:ext cx="5412113" cy="5372353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6"/>
            </a:lvl3pPr>
            <a:lvl4pPr>
              <a:defRPr sz="1413"/>
            </a:lvl4pPr>
            <a:lvl5pPr>
              <a:defRPr sz="1413"/>
            </a:lvl5pPr>
            <a:lvl6pPr>
              <a:defRPr sz="1413"/>
            </a:lvl6pPr>
            <a:lvl7pPr>
              <a:defRPr sz="1413"/>
            </a:lvl7pPr>
            <a:lvl8pPr>
              <a:defRPr sz="1413"/>
            </a:lvl8pPr>
            <a:lvl9pPr>
              <a:defRPr sz="141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129" y="2268127"/>
            <a:ext cx="3448357" cy="4201815"/>
          </a:xfrm>
        </p:spPr>
        <p:txBody>
          <a:bodyPr/>
          <a:lstStyle>
            <a:lvl1pPr marL="0" indent="0">
              <a:buNone/>
              <a:defRPr sz="1130"/>
            </a:lvl1pPr>
            <a:lvl2pPr marL="323194" indent="0">
              <a:buNone/>
              <a:defRPr sz="989"/>
            </a:lvl2pPr>
            <a:lvl3pPr marL="646389" indent="0">
              <a:buNone/>
              <a:defRPr sz="848"/>
            </a:lvl3pPr>
            <a:lvl4pPr marL="969583" indent="0">
              <a:buNone/>
              <a:defRPr sz="707"/>
            </a:lvl4pPr>
            <a:lvl5pPr marL="1292779" indent="0">
              <a:buNone/>
              <a:defRPr sz="707"/>
            </a:lvl5pPr>
            <a:lvl6pPr marL="1615973" indent="0">
              <a:buNone/>
              <a:defRPr sz="707"/>
            </a:lvl6pPr>
            <a:lvl7pPr marL="1939168" indent="0">
              <a:buNone/>
              <a:defRPr sz="707"/>
            </a:lvl7pPr>
            <a:lvl8pPr marL="2262362" indent="0">
              <a:buNone/>
              <a:defRPr sz="707"/>
            </a:lvl8pPr>
            <a:lvl9pPr marL="2585557" indent="0">
              <a:buNone/>
              <a:defRPr sz="70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3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129" y="503904"/>
            <a:ext cx="3448357" cy="1764223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45816" y="1088613"/>
            <a:ext cx="5412113" cy="5372353"/>
          </a:xfrm>
        </p:spPr>
        <p:txBody>
          <a:bodyPr/>
          <a:lstStyle>
            <a:lvl1pPr marL="0" indent="0">
              <a:buNone/>
              <a:defRPr sz="2263"/>
            </a:lvl1pPr>
            <a:lvl2pPr marL="323194" indent="0">
              <a:buNone/>
              <a:defRPr sz="1980"/>
            </a:lvl2pPr>
            <a:lvl3pPr marL="646389" indent="0">
              <a:buNone/>
              <a:defRPr sz="1696"/>
            </a:lvl3pPr>
            <a:lvl4pPr marL="969583" indent="0">
              <a:buNone/>
              <a:defRPr sz="1413"/>
            </a:lvl4pPr>
            <a:lvl5pPr marL="1292779" indent="0">
              <a:buNone/>
              <a:defRPr sz="1413"/>
            </a:lvl5pPr>
            <a:lvl6pPr marL="1615973" indent="0">
              <a:buNone/>
              <a:defRPr sz="1413"/>
            </a:lvl6pPr>
            <a:lvl7pPr marL="1939168" indent="0">
              <a:buNone/>
              <a:defRPr sz="1413"/>
            </a:lvl7pPr>
            <a:lvl8pPr marL="2262362" indent="0">
              <a:buNone/>
              <a:defRPr sz="1413"/>
            </a:lvl8pPr>
            <a:lvl9pPr marL="2585557" indent="0">
              <a:buNone/>
              <a:defRPr sz="141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129" y="2268127"/>
            <a:ext cx="3448357" cy="4201815"/>
          </a:xfrm>
        </p:spPr>
        <p:txBody>
          <a:bodyPr/>
          <a:lstStyle>
            <a:lvl1pPr marL="0" indent="0">
              <a:buNone/>
              <a:defRPr sz="1130"/>
            </a:lvl1pPr>
            <a:lvl2pPr marL="323194" indent="0">
              <a:buNone/>
              <a:defRPr sz="989"/>
            </a:lvl2pPr>
            <a:lvl3pPr marL="646389" indent="0">
              <a:buNone/>
              <a:defRPr sz="848"/>
            </a:lvl3pPr>
            <a:lvl4pPr marL="969583" indent="0">
              <a:buNone/>
              <a:defRPr sz="707"/>
            </a:lvl4pPr>
            <a:lvl5pPr marL="1292779" indent="0">
              <a:buNone/>
              <a:defRPr sz="707"/>
            </a:lvl5pPr>
            <a:lvl6pPr marL="1615973" indent="0">
              <a:buNone/>
              <a:defRPr sz="707"/>
            </a:lvl6pPr>
            <a:lvl7pPr marL="1939168" indent="0">
              <a:buNone/>
              <a:defRPr sz="707"/>
            </a:lvl7pPr>
            <a:lvl8pPr marL="2262362" indent="0">
              <a:buNone/>
              <a:defRPr sz="707"/>
            </a:lvl8pPr>
            <a:lvl9pPr marL="2585557" indent="0">
              <a:buNone/>
              <a:defRPr sz="70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35007" y="402900"/>
            <a:ext cx="9221801" cy="146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5007" y="2012249"/>
            <a:ext cx="9221801" cy="4796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35007" y="7006392"/>
            <a:ext cx="2405882" cy="4028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3BF27-CBE1-4F76-82D2-3DD716CA6A7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41495" y="7006392"/>
            <a:ext cx="3608824" cy="4028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50926" y="7006392"/>
            <a:ext cx="2405882" cy="4028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CFD15-28AD-4477-8BA9-E46F43C7C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67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algn="l" defTabSz="646389" rtl="0" eaLnBrk="1" latinLnBrk="0" hangingPunct="1">
        <a:lnSpc>
          <a:spcPct val="90000"/>
        </a:lnSpc>
        <a:spcBef>
          <a:spcPct val="0"/>
        </a:spcBef>
        <a:buNone/>
        <a:defRPr sz="31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598" indent="-161598" algn="l" defTabSz="64638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792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2pPr>
      <a:lvl3pPr marL="807987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3" kern="1200">
          <a:solidFill>
            <a:schemeClr val="tx1"/>
          </a:solidFill>
          <a:latin typeface="+mn-lt"/>
          <a:ea typeface="+mn-ea"/>
          <a:cs typeface="+mn-cs"/>
        </a:defRPr>
      </a:lvl3pPr>
      <a:lvl4pPr marL="1131181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4pPr>
      <a:lvl5pPr marL="1454375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5pPr>
      <a:lvl6pPr marL="1777571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6pPr>
      <a:lvl7pPr marL="2100765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7pPr>
      <a:lvl8pPr marL="2423960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8pPr>
      <a:lvl9pPr marL="2747154" indent="-161598" algn="l" defTabSz="646389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1pPr>
      <a:lvl2pPr marL="323194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2pPr>
      <a:lvl3pPr marL="646389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3pPr>
      <a:lvl4pPr marL="969583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4pPr>
      <a:lvl5pPr marL="1292779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5pPr>
      <a:lvl6pPr marL="1615973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6pPr>
      <a:lvl7pPr marL="1939168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7pPr>
      <a:lvl8pPr marL="2262362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8pPr>
      <a:lvl9pPr marL="2585557" algn="l" defTabSz="646389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88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3/13/2023</a:t>
            </a:fld>
            <a:endParaRPr kumimoji="0" lang="en-US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71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085764"/>
              </p:ext>
            </p:extLst>
          </p:nvPr>
        </p:nvGraphicFramePr>
        <p:xfrm>
          <a:off x="180056" y="848026"/>
          <a:ext cx="10331698" cy="620841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4000">
                  <a:extLst>
                    <a:ext uri="{9D8B030D-6E8A-4147-A177-3AD203B41FA5}">
                      <a16:colId xmlns:a16="http://schemas.microsoft.com/office/drawing/2014/main" val="3164151460"/>
                    </a:ext>
                  </a:extLst>
                </a:gridCol>
                <a:gridCol w="1058098">
                  <a:extLst>
                    <a:ext uri="{9D8B030D-6E8A-4147-A177-3AD203B41FA5}">
                      <a16:colId xmlns:a16="http://schemas.microsoft.com/office/drawing/2014/main" val="1383646781"/>
                    </a:ext>
                  </a:extLst>
                </a:gridCol>
                <a:gridCol w="1512950">
                  <a:extLst>
                    <a:ext uri="{9D8B030D-6E8A-4147-A177-3AD203B41FA5}">
                      <a16:colId xmlns:a16="http://schemas.microsoft.com/office/drawing/2014/main" val="1048753410"/>
                    </a:ext>
                  </a:extLst>
                </a:gridCol>
                <a:gridCol w="3620751">
                  <a:extLst>
                    <a:ext uri="{9D8B030D-6E8A-4147-A177-3AD203B41FA5}">
                      <a16:colId xmlns:a16="http://schemas.microsoft.com/office/drawing/2014/main" val="590080033"/>
                    </a:ext>
                  </a:extLst>
                </a:gridCol>
                <a:gridCol w="3095899">
                  <a:extLst>
                    <a:ext uri="{9D8B030D-6E8A-4147-A177-3AD203B41FA5}">
                      <a16:colId xmlns:a16="http://schemas.microsoft.com/office/drawing/2014/main" val="2452517482"/>
                    </a:ext>
                  </a:extLst>
                </a:gridCol>
              </a:tblGrid>
              <a:tr h="182269">
                <a:tc>
                  <a:txBody>
                    <a:bodyPr/>
                    <a:lstStyle/>
                    <a:p>
                      <a:pPr marR="329565" algn="r"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Thèmes</a:t>
                      </a:r>
                      <a:endParaRPr lang="fr-FR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97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404745" marR="2397125" algn="ctr"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Mesures</a:t>
                      </a:r>
                      <a:endParaRPr lang="fr-FR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97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04745" marR="2397125" algn="ctr"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170012"/>
                  </a:ext>
                </a:extLst>
              </a:tr>
              <a:tr h="182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 du masque par les patients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68580" marR="524510"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d’un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masque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chirurgical en hospitalisation, en hôpital de jour, en consultation et dans les couloirs de circulation</a:t>
                      </a:r>
                    </a:p>
                    <a:p>
                      <a:pPr marL="68580" marR="524510">
                        <a:spcAft>
                          <a:spcPts val="0"/>
                        </a:spcAft>
                      </a:pP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Si hospitalisation :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dès</a:t>
                      </a:r>
                      <a:r>
                        <a:rPr lang="fr-FR" sz="1050" spc="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l’entrée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d’une</a:t>
                      </a:r>
                      <a:r>
                        <a:rPr lang="fr-FR" sz="1050" spc="-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personne dans la chambre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lors de toute sortie de la chambre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8580" marR="524510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59652"/>
                  </a:ext>
                </a:extLst>
              </a:tr>
              <a:tr h="54680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 du masque par les professionnels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Masque</a:t>
                      </a:r>
                      <a:r>
                        <a:rPr lang="fr-FR" sz="1050" b="1" spc="-1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chirurgical obligatoire</a:t>
                      </a:r>
                      <a:endParaRPr lang="fr-FR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8000" lvl="0" indent="-171450" algn="l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−"/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 de symptômes évocateurs d’infection ORL ou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respiratoire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continu quel que soit le lieu</a:t>
                      </a:r>
                    </a:p>
                    <a:p>
                      <a:pPr marL="288000" lvl="0" indent="-171450" algn="l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−"/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l’absence de symptômes d’infection ORL ou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respiratoire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uniquement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dans les lieux où se trouvent les patients (hospitalisation conventionnelle, consultation, hôpital de jour, couloirs de circulation)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8000" lvl="0" indent="-171450" algn="l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−"/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09212"/>
                  </a:ext>
                </a:extLst>
              </a:tr>
              <a:tr h="36453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 de masque obligatoire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l’absence de symptômes évocateurs d’infection ORL ou respiratoire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8000" lvl="0" indent="-171450" algn="l">
                        <a:spcBef>
                          <a:spcPts val="5"/>
                        </a:spcBef>
                        <a:spcAft>
                          <a:spcPts val="0"/>
                        </a:spcAft>
                        <a:buSzPts val="900"/>
                        <a:buFont typeface="Arial" panose="020B0604020202020204" pitchFamily="34" charset="0"/>
                        <a:buChar char="−"/>
                        <a:tabLst>
                          <a:tab pos="182245" algn="l"/>
                        </a:tabLst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Dans les bureaux, les salles de réunion, de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transmissions,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repos…</a:t>
                      </a:r>
                    </a:p>
                    <a:p>
                      <a:pPr marL="288000" lvl="0" indent="-171450" algn="l">
                        <a:spcAft>
                          <a:spcPts val="0"/>
                        </a:spcAft>
                        <a:buSzPts val="900"/>
                        <a:buFont typeface="Arial" panose="020B0604020202020204" pitchFamily="34" charset="0"/>
                        <a:buChar char="−"/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Dans les services et lieux non ouverts aux patients (laboratoires, …)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8000" lvl="0" indent="-171450" algn="l">
                        <a:spcAft>
                          <a:spcPts val="0"/>
                        </a:spcAft>
                        <a:buSzPts val="900"/>
                        <a:buFont typeface="Arial" panose="020B0604020202020204" pitchFamily="34" charset="0"/>
                        <a:buChar char="−"/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46642"/>
                  </a:ext>
                </a:extLst>
              </a:tr>
              <a:tr h="132271">
                <a:tc rowSpan="5">
                  <a:txBody>
                    <a:bodyPr/>
                    <a:lstStyle/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Dépistage/</a:t>
                      </a: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Diagnostic</a:t>
                      </a: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moléculaire</a:t>
                      </a:r>
                      <a:r>
                        <a:rPr lang="fr-FR" sz="105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5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Symptomatique</a:t>
                      </a:r>
                      <a:endParaRPr lang="fr-FR" sz="105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6550" lvl="0" indent="0" algn="l" defTabSz="1007943" rtl="0" eaLnBrk="1" latinLnBrk="0" hangingPunct="1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Test si patient </a:t>
                      </a:r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hospitalisation complète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ou </a:t>
                      </a:r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HDJ;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 consultation, réaliser un test uniquement si patient à risque de forme sévère</a:t>
                      </a:r>
                      <a:endParaRPr lang="fr-FR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964077"/>
                  </a:ext>
                </a:extLst>
              </a:tr>
              <a:tr h="132271">
                <a:tc vMerge="1">
                  <a:txBody>
                    <a:bodyPr/>
                    <a:lstStyle/>
                    <a:p>
                      <a:pPr marL="67945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5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Contact avéré</a:t>
                      </a:r>
                      <a:endParaRPr lang="fr-FR" sz="105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6550" lvl="0" indent="0" algn="l" defTabSz="1007943" rtl="0" eaLnBrk="1" latinLnBrk="0" hangingPunct="1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Dépistage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entre J2 et J4 du dernier contact</a:t>
                      </a:r>
                      <a:endParaRPr lang="fr-FR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15131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5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Cluster dans une unité de lieu</a:t>
                      </a:r>
                      <a:endParaRPr lang="fr-FR" sz="105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6550" lvl="0" indent="0" algn="l" defTabSz="1007943" rtl="0" eaLnBrk="1" latinLnBrk="0" hangingPunct="1">
                        <a:spcBef>
                          <a:spcPts val="5"/>
                        </a:spcBef>
                        <a:spcAft>
                          <a:spcPts val="0"/>
                        </a:spcAft>
                        <a:buSzPts val="900"/>
                        <a:buFont typeface="Arial" panose="020B0604020202020204" pitchFamily="34" charset="0"/>
                        <a:buNone/>
                        <a:tabLst>
                          <a:tab pos="261620" algn="l"/>
                          <a:tab pos="262255" algn="l"/>
                        </a:tabLst>
                      </a:pPr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Dépistage moléculaire des patients de l’unité de lieu à réaliser à J0 (si cohérent avec la durée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d’exposition du patient) :</a:t>
                      </a:r>
                      <a:endParaRPr lang="fr-FR" sz="105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8000" lvl="0" indent="-171450" algn="l" defTabSz="1007943" rtl="0" eaLnBrk="1" latinLnBrk="0" hangingPunct="1">
                        <a:spcBef>
                          <a:spcPts val="5"/>
                        </a:spcBef>
                        <a:spcAft>
                          <a:spcPts val="0"/>
                        </a:spcAft>
                        <a:buSzPts val="900"/>
                        <a:buFontTx/>
                        <a:buChar char="-"/>
                        <a:tabLst>
                          <a:tab pos="261620" algn="l"/>
                          <a:tab pos="262255" algn="l"/>
                        </a:tabLst>
                      </a:pP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tous les dépistages de J0 sont négatifs : r</a:t>
                      </a:r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éaliser un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dépistage entre J2 et J4 (à reporter à J7 si découverte d’un nouveau cas dans l’intervalle). Si pas de nouveau cas au dépistage de J2-J4 : arrêt des dépistages </a:t>
                      </a:r>
                    </a:p>
                    <a:p>
                      <a:pPr marL="288000" lvl="0" indent="-171450" algn="l" defTabSz="1007943" rtl="0" eaLnBrk="1" latinLnBrk="0" hangingPunct="1">
                        <a:spcBef>
                          <a:spcPts val="5"/>
                        </a:spcBef>
                        <a:spcAft>
                          <a:spcPts val="0"/>
                        </a:spcAft>
                        <a:buSzPts val="900"/>
                        <a:buFontTx/>
                        <a:buChar char="-"/>
                        <a:tabLst>
                          <a:tab pos="261620" algn="l"/>
                          <a:tab pos="262255" algn="l"/>
                        </a:tabLst>
                      </a:pP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découverte d’un nouveau cas à J0 ou dans les jours suivants : réaliser un dépistage à </a:t>
                      </a:r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J7 puis à J14 </a:t>
                      </a:r>
                      <a:endParaRPr lang="fr-FR" sz="1050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16550" lvl="0" indent="0" algn="l" defTabSz="1007943" rtl="0" eaLnBrk="1" latinLnBrk="0" hangingPunct="1">
                        <a:spcBef>
                          <a:spcPts val="5"/>
                        </a:spcBef>
                        <a:spcAft>
                          <a:spcPts val="0"/>
                        </a:spcAft>
                        <a:buSzPts val="900"/>
                        <a:buFontTx/>
                        <a:buNone/>
                        <a:tabLst>
                          <a:tab pos="261620" algn="l"/>
                          <a:tab pos="262255" algn="l"/>
                        </a:tabLst>
                      </a:pPr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Dépistage du personnel soignant (J0, puis J7 si nouveaux cas)</a:t>
                      </a:r>
                      <a:endParaRPr lang="fr-FR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907283"/>
                  </a:ext>
                </a:extLst>
              </a:tr>
              <a:tr h="1822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5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Chirurgie</a:t>
                      </a:r>
                      <a:endParaRPr lang="fr-FR" sz="105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Uniquement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avant une chirurgie avec ventilation mécanique si patient non vacciné, et/ou très immunodéprimé, et/ou fragile (ASA 3-5), et/ou subissant une chirurgie à haut risque respiratoire et pour tout patient symptomatique.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787562"/>
                  </a:ext>
                </a:extLst>
              </a:tr>
              <a:tr h="149956">
                <a:tc vMerge="1"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spc="-1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Transferts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8580" marR="57785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spc="-1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Dépistage non recommandé avant un transfert en SMR/SLD ou en EHPAD sauf si circulation de virus/cluster dans le service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55058"/>
                  </a:ext>
                </a:extLst>
              </a:tr>
              <a:tr h="941825"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Parcours</a:t>
                      </a:r>
                      <a:r>
                        <a:rPr lang="fr-FR" sz="1050" b="1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68580" marR="57785"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Durée</a:t>
                      </a:r>
                      <a:r>
                        <a:rPr lang="fr-FR" sz="105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</a:t>
                      </a:r>
                      <a:r>
                        <a:rPr lang="fr-FR" sz="1050" b="1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précautions</a:t>
                      </a:r>
                      <a:r>
                        <a:rPr lang="fr-FR" sz="105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complémentaires</a:t>
                      </a:r>
                      <a:r>
                        <a:rPr lang="fr-FR" sz="105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gouttelettes</a:t>
                      </a:r>
                      <a:r>
                        <a:rPr lang="fr-FR" sz="105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fr-FR" sz="105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contact pour le COVID-19</a:t>
                      </a:r>
                      <a:r>
                        <a:rPr lang="fr-FR" sz="1050" b="1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fr-FR" sz="1050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050" spc="-1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40030" marR="57785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jours pour les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patients asymptomatiques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immunodéprimés,</a:t>
                      </a:r>
                    </a:p>
                    <a:p>
                      <a:pPr marL="240030" marR="57785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jours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patients symptomatiques</a:t>
                      </a:r>
                      <a:r>
                        <a:rPr lang="fr-FR" sz="1050" spc="-2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</a:t>
                      </a:r>
                      <a:r>
                        <a:rPr lang="fr-FR" sz="1050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immunodéprimés</a:t>
                      </a:r>
                      <a:r>
                        <a:rPr lang="fr-FR" sz="1050" spc="-18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spc="-18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dont</a:t>
                      </a:r>
                      <a:r>
                        <a:rPr lang="fr-FR" sz="1050" spc="18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jours</a:t>
                      </a:r>
                      <a:r>
                        <a:rPr lang="fr-FR" sz="1050" spc="18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sans</a:t>
                      </a:r>
                      <a:r>
                        <a:rPr lang="fr-FR" sz="1050" spc="18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fièvre,</a:t>
                      </a:r>
                      <a:r>
                        <a:rPr lang="fr-FR" sz="1050" spc="18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050" spc="185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40030" marR="57785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jours</a:t>
                      </a:r>
                      <a:r>
                        <a:rPr lang="fr-FR" sz="1050" spc="18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fr-FR" sz="1050" spc="18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immunodépression</a:t>
                      </a:r>
                      <a:r>
                        <a:rPr lang="fr-FR" sz="1050" spc="18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</a:t>
                      </a:r>
                      <a:r>
                        <a:rPr lang="fr-FR" sz="1050" spc="18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forme</a:t>
                      </a:r>
                      <a:r>
                        <a:rPr lang="fr-FR" sz="1050" spc="18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grave</a:t>
                      </a:r>
                      <a:r>
                        <a:rPr lang="fr-FR" sz="1050" spc="18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symptomatique.</a:t>
                      </a:r>
                    </a:p>
                    <a:p>
                      <a:pPr marL="68580" marR="57785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Durée</a:t>
                      </a:r>
                      <a:r>
                        <a:rPr lang="fr-FR" sz="1050" b="1" spc="-2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</a:t>
                      </a:r>
                      <a:r>
                        <a:rPr lang="fr-FR" sz="1050" b="1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précautions</a:t>
                      </a:r>
                      <a:r>
                        <a:rPr lang="fr-FR" sz="1050" b="1" spc="-2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complémentaires</a:t>
                      </a:r>
                      <a:r>
                        <a:rPr lang="fr-FR" sz="1050" b="1" spc="-2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gouttelettes</a:t>
                      </a:r>
                      <a:r>
                        <a:rPr lang="fr-FR" sz="1050" b="1" spc="-2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fr-FR" sz="1050" b="1" spc="-2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contact</a:t>
                      </a:r>
                      <a:r>
                        <a:rPr lang="fr-FR" sz="1050" b="1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spc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</a:t>
                      </a:r>
                      <a:r>
                        <a:rPr lang="fr-FR" sz="1050" b="1" spc="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 grippe</a:t>
                      </a:r>
                    </a:p>
                    <a:p>
                      <a:pPr marL="240030" marR="57785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50" spc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jours pour les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spc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 non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immunodéprimés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dont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1050" spc="17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jours</a:t>
                      </a:r>
                      <a:r>
                        <a:rPr lang="fr-FR" sz="1050" spc="18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sans</a:t>
                      </a:r>
                      <a:r>
                        <a:rPr lang="fr-FR" sz="1050" spc="18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fièvre,</a:t>
                      </a:r>
                      <a:r>
                        <a:rPr lang="fr-FR" sz="1050" spc="185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peut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être prolongée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fr-FR" sz="1050" spc="18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immunodépression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forme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grave</a:t>
                      </a:r>
                      <a:r>
                        <a:rPr lang="fr-FR" sz="1050" spc="18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symptomatique).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40030" marR="57785" indent="-171450"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050" b="1" spc="-1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249430"/>
                  </a:ext>
                </a:extLst>
              </a:tr>
              <a:tr h="364536">
                <a:tc rowSpan="3">
                  <a:txBody>
                    <a:bodyPr/>
                    <a:lstStyle/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Chambre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Chambre</a:t>
                      </a:r>
                      <a:r>
                        <a:rPr lang="fr-FR" sz="1050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individuelle</a:t>
                      </a:r>
                      <a:r>
                        <a:rPr lang="fr-FR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nécessaire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</a:t>
                      </a:r>
                      <a:r>
                        <a:rPr lang="fr-FR" sz="1050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</a:t>
                      </a:r>
                      <a:r>
                        <a:rPr lang="fr-FR" sz="1050" spc="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patients</a:t>
                      </a:r>
                      <a:r>
                        <a:rPr lang="fr-FR" sz="1050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240030" indent="-171450">
                        <a:spcBef>
                          <a:spcPts val="5"/>
                        </a:spcBef>
                        <a:spcAft>
                          <a:spcPts val="0"/>
                        </a:spcAft>
                        <a:buFontTx/>
                        <a:buChar char="-"/>
                        <a:tabLst>
                          <a:tab pos="297180" algn="l"/>
                        </a:tabLst>
                      </a:pP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suspects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COVID-19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240030" indent="-171450">
                        <a:spcBef>
                          <a:spcPts val="5"/>
                        </a:spcBef>
                        <a:spcAft>
                          <a:spcPts val="0"/>
                        </a:spcAft>
                        <a:buFontTx/>
                        <a:buChar char="-"/>
                        <a:tabLst>
                          <a:tab pos="297180" algn="l"/>
                        </a:tabLst>
                      </a:pP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contacts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d’un</a:t>
                      </a:r>
                      <a:r>
                        <a:rPr lang="fr-FR" sz="1050" spc="-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</a:t>
                      </a:r>
                      <a:r>
                        <a:rPr lang="fr-FR" sz="1050" spc="-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COVID-19,</a:t>
                      </a:r>
                    </a:p>
                    <a:p>
                      <a:pPr marL="240030" indent="-171450">
                        <a:spcBef>
                          <a:spcPts val="5"/>
                        </a:spcBef>
                        <a:spcAft>
                          <a:spcPts val="0"/>
                        </a:spcAft>
                        <a:buFontTx/>
                        <a:buChar char="-"/>
                        <a:tabLst>
                          <a:tab pos="297180" algn="l"/>
                        </a:tabLst>
                      </a:pP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sévèrement</a:t>
                      </a:r>
                      <a:r>
                        <a:rPr lang="fr-FR" sz="1050" spc="-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immunodéprimés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risque d’échec vaccinal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dont</a:t>
                      </a:r>
                      <a:r>
                        <a:rPr lang="fr-FR" sz="1050" spc="-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l’hospitalisation</a:t>
                      </a:r>
                      <a:r>
                        <a:rPr lang="fr-FR" sz="1050" spc="-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requiert</a:t>
                      </a:r>
                      <a:r>
                        <a:rPr lang="fr-FR" sz="1050" spc="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réalisation de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manœuvres respiratoires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haut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risque d’exposition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</a:t>
                      </a:r>
                      <a:r>
                        <a:rPr lang="fr-FR" sz="1050" spc="-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</a:t>
                      </a:r>
                      <a:r>
                        <a:rPr lang="fr-FR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voisin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chambre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(oxygénothérapie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haut</a:t>
                      </a:r>
                      <a:r>
                        <a:rPr lang="fr-FR" sz="1050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débit, VNI, kiné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respiratoire, …).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40030" indent="-171450">
                        <a:spcBef>
                          <a:spcPts val="5"/>
                        </a:spcBef>
                        <a:spcAft>
                          <a:spcPts val="0"/>
                        </a:spcAft>
                        <a:buFontTx/>
                        <a:buChar char="-"/>
                        <a:tabLst>
                          <a:tab pos="297180" algn="l"/>
                        </a:tabLst>
                      </a:pPr>
                      <a:endParaRPr lang="fr-FR" sz="105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912313"/>
                  </a:ext>
                </a:extLst>
              </a:tr>
              <a:tr h="1822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76530" marR="279400" indent="-108585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Chambre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individuelle fortement recommandée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 les patients non immunisés à risque de forme grave de</a:t>
                      </a:r>
                      <a:r>
                        <a:rPr lang="fr-FR" sz="1050" spc="-19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COVID-19,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</a:t>
                      </a:r>
                      <a:r>
                        <a:rPr lang="fr-FR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ayant</a:t>
                      </a:r>
                      <a:r>
                        <a:rPr lang="fr-FR" sz="1050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</a:t>
                      </a:r>
                      <a:r>
                        <a:rPr lang="fr-FR" sz="1050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troubles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envahissants</a:t>
                      </a:r>
                      <a:r>
                        <a:rPr lang="fr-FR" sz="1050" spc="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comportement.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6530" marR="279400" indent="-108585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205082"/>
                  </a:ext>
                </a:extLst>
              </a:tr>
              <a:tr h="1822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58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Chambre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double possible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</a:t>
                      </a:r>
                      <a:r>
                        <a:rPr lang="fr-FR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deux</a:t>
                      </a:r>
                      <a:r>
                        <a:rPr lang="fr-FR" sz="1050" spc="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patients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atteints</a:t>
                      </a:r>
                      <a:r>
                        <a:rPr lang="fr-FR" sz="1050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d’une même IRA documentée</a:t>
                      </a:r>
                      <a:r>
                        <a:rPr lang="fr-FR" sz="1050" spc="-15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(quel</a:t>
                      </a:r>
                      <a:r>
                        <a:rPr lang="fr-FR" sz="1050" spc="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que soit</a:t>
                      </a:r>
                      <a:r>
                        <a:rPr lang="fr-FR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</a:t>
                      </a:r>
                      <a:r>
                        <a:rPr lang="fr-FR" sz="1050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variant</a:t>
                      </a:r>
                      <a:r>
                        <a:rPr lang="fr-FR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858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5562"/>
                  </a:ext>
                </a:extLst>
              </a:tr>
              <a:tr h="182269">
                <a:tc rowSpan="2">
                  <a:txBody>
                    <a:bodyPr/>
                    <a:lstStyle/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Visites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/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Interdites</a:t>
                      </a:r>
                      <a:r>
                        <a:rPr lang="fr-FR" sz="1050" b="1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aux</a:t>
                      </a:r>
                      <a:r>
                        <a:rPr lang="fr-FR" sz="105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visiteurs atteints</a:t>
                      </a:r>
                      <a:r>
                        <a:rPr lang="fr-FR" sz="1050" b="1" spc="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d’IRA</a:t>
                      </a:r>
                      <a:r>
                        <a:rPr lang="fr-FR" sz="1050" b="1" i="0" spc="0" baseline="0" noProof="0" dirty="0" smtClean="0">
                          <a:latin typeface="Arial,Bold"/>
                        </a:rPr>
                        <a:t> </a:t>
                      </a:r>
                      <a:r>
                        <a:rPr lang="fr-FR" sz="1050" b="1" i="0" spc="0" baseline="0" noProof="0" dirty="0" err="1" smtClean="0">
                          <a:latin typeface="Arial,Bold"/>
                        </a:rPr>
                        <a:t>o</a:t>
                      </a:r>
                      <a:r>
                        <a:rPr lang="fr-FR" sz="1050" b="1" i="0" spc="273" baseline="0" noProof="0" dirty="0" err="1" smtClean="0">
                          <a:latin typeface="Arial,Bold"/>
                        </a:rPr>
                        <a:t>u</a:t>
                      </a:r>
                      <a:r>
                        <a:rPr lang="fr-FR" sz="1050" b="1" i="0" spc="0" baseline="0" noProof="0" dirty="0" err="1" smtClean="0">
                          <a:latin typeface="Arial"/>
                        </a:rPr>
                        <a:t>s</a:t>
                      </a:r>
                      <a:r>
                        <a:rPr lang="fr-FR" sz="1050" b="1" i="0" spc="-22" baseline="0" noProof="0" dirty="0" err="1" smtClean="0">
                          <a:latin typeface="Arial"/>
                        </a:rPr>
                        <a:t>y</a:t>
                      </a:r>
                      <a:r>
                        <a:rPr lang="fr-FR" sz="1050" b="1" i="0" spc="0" baseline="0" noProof="0" dirty="0" err="1" smtClean="0">
                          <a:latin typeface="Arial"/>
                        </a:rPr>
                        <a:t>mptomatiques</a:t>
                      </a:r>
                      <a:r>
                        <a:rPr lang="fr-FR" sz="1050" b="0" i="0" spc="273" baseline="0" noProof="0" dirty="0" err="1" smtClean="0">
                          <a:latin typeface="Arial"/>
                        </a:rPr>
                        <a:t>,</a:t>
                      </a:r>
                      <a:r>
                        <a:rPr lang="fr-FR" sz="1050" b="0" i="0" spc="0" baseline="0" noProof="0" dirty="0" err="1" smtClean="0">
                          <a:latin typeface="Arial"/>
                        </a:rPr>
                        <a:t>si</a:t>
                      </a:r>
                      <a:r>
                        <a:rPr lang="fr-FR" sz="1050" b="0" i="0" spc="-17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impossibilité</a:t>
                      </a:r>
                      <a:r>
                        <a:rPr lang="fr-FR" sz="1050" b="0" i="0" spc="-41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de reporter la </a:t>
                      </a:r>
                      <a:r>
                        <a:rPr lang="fr-FR" sz="1050" b="0" i="0" spc="-11" baseline="0" noProof="0" dirty="0" smtClean="0">
                          <a:latin typeface="Arial"/>
                        </a:rPr>
                        <a:t>v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isite : port d’un masque</a:t>
                      </a:r>
                      <a:r>
                        <a:rPr lang="fr-FR" sz="1050" b="0" i="0" spc="-29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chirurgical</a:t>
                      </a:r>
                      <a:r>
                        <a:rPr lang="fr-FR" sz="1050" b="0" i="0" spc="-17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dés </a:t>
                      </a:r>
                    </a:p>
                    <a:p>
                      <a:pPr marL="0">
                        <a:lnSpc>
                          <a:spcPts val="1260"/>
                        </a:lnSpc>
                      </a:pPr>
                      <a:r>
                        <a:rPr lang="fr-FR" sz="1050" b="0" i="0" spc="0" baseline="0" noProof="0" dirty="0" smtClean="0">
                          <a:latin typeface="Arial"/>
                        </a:rPr>
                        <a:t>l’entrée</a:t>
                      </a:r>
                      <a:r>
                        <a:rPr lang="fr-FR" sz="1050" b="0" i="0" spc="-15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dans le bâtiment</a:t>
                      </a:r>
                      <a:r>
                        <a:rPr lang="fr-FR" sz="1050" b="0" i="0" spc="-29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à maintenir</a:t>
                      </a:r>
                      <a:r>
                        <a:rPr lang="fr-FR" sz="1050" b="0" i="0" spc="-17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en</a:t>
                      </a:r>
                      <a:r>
                        <a:rPr lang="fr-FR" sz="1050" b="0" i="0" spc="-15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continu durant toute</a:t>
                      </a:r>
                      <a:r>
                        <a:rPr lang="fr-FR" sz="1050" b="0" i="0" spc="-16" baseline="0" noProof="0" dirty="0" smtClean="0">
                          <a:latin typeface="Arial"/>
                        </a:rPr>
                        <a:t> 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la </a:t>
                      </a:r>
                      <a:r>
                        <a:rPr lang="fr-FR" sz="1050" b="0" i="0" spc="-11" baseline="0" noProof="0" dirty="0" smtClean="0">
                          <a:latin typeface="Arial"/>
                        </a:rPr>
                        <a:t>v</a:t>
                      </a:r>
                      <a:r>
                        <a:rPr lang="fr-FR" sz="1050" b="0" i="0" spc="0" baseline="0" noProof="0" dirty="0" smtClean="0">
                          <a:latin typeface="Arial"/>
                        </a:rPr>
                        <a:t>isite.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075615"/>
                  </a:ext>
                </a:extLst>
              </a:tr>
              <a:tr h="1822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580"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Masque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chirurgical</a:t>
                      </a:r>
                      <a:r>
                        <a:rPr lang="fr-FR" sz="1050" b="1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fr-FR" sz="1050" b="1" spc="-1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continu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dès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l’entrée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dans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</a:t>
                      </a:r>
                      <a:r>
                        <a:rPr lang="fr-FR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bâtiment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8580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103897"/>
                  </a:ext>
                </a:extLst>
              </a:tr>
              <a:tr h="182269"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Vaccination</a:t>
                      </a: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68580" algn="just"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Rappel</a:t>
                      </a:r>
                      <a:r>
                        <a:rPr lang="fr-FR" sz="105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vaccinal COVID-19</a:t>
                      </a:r>
                      <a:r>
                        <a:rPr lang="fr-FR" sz="1050" b="1" spc="-1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 les</a:t>
                      </a:r>
                      <a:r>
                        <a:rPr lang="fr-FR" sz="1050" b="1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professionnels</a:t>
                      </a:r>
                      <a:r>
                        <a:rPr lang="fr-FR" sz="1050" b="1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hospitaliers</a:t>
                      </a:r>
                      <a:r>
                        <a:rPr lang="fr-FR" sz="1050" b="1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recommandé</a:t>
                      </a:r>
                      <a:r>
                        <a:rPr lang="fr-FR" sz="1050" b="1" spc="-1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à 6 mois d’un précédent rappel ou d’une infection</a:t>
                      </a:r>
                      <a:r>
                        <a:rPr lang="fr-FR" sz="105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68580" marR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noProof="0" dirty="0" smtClean="0">
                          <a:latin typeface="Arial"/>
                        </a:rPr>
                        <a:t>Vaccination grippale annuelle recommandée pour les professionnels et les résidents. </a:t>
                      </a:r>
                      <a:endParaRPr lang="fr-FR" sz="1050" i="0" spc="0" baseline="0" noProof="0" dirty="0" smtClean="0"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8580" algn="just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832438"/>
                  </a:ext>
                </a:extLst>
              </a:tr>
            </a:tbl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 flipV="1">
            <a:off x="430902" y="2128642"/>
            <a:ext cx="10597552" cy="261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636" tIns="32319" rIns="64636" bIns="32319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325014" y="762318"/>
            <a:ext cx="6880401" cy="45719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8706" y="-30163"/>
            <a:ext cx="9829800" cy="803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636" tIns="32319" rIns="64636" bIns="32319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2400" b="1" dirty="0" smtClean="0">
                <a:solidFill>
                  <a:srgbClr val="00297A"/>
                </a:solidFill>
                <a:ea typeface="Calibri" panose="020F0502020204030204" pitchFamily="34" charset="0"/>
              </a:rPr>
              <a:t>Mesures </a:t>
            </a:r>
            <a:r>
              <a:rPr lang="fr-FR" altLang="fr-FR" sz="2400" b="1" dirty="0">
                <a:solidFill>
                  <a:srgbClr val="00297A"/>
                </a:solidFill>
                <a:ea typeface="Calibri" panose="020F0502020204030204" pitchFamily="34" charset="0"/>
              </a:rPr>
              <a:t>de protection des patients et des professionnels </a:t>
            </a:r>
            <a:endParaRPr lang="fr-FR" altLang="fr-FR" sz="2400" b="1" dirty="0" smtClean="0">
              <a:solidFill>
                <a:srgbClr val="00297A"/>
              </a:solidFill>
              <a:ea typeface="Calibri" panose="020F0502020204030204" pitchFamily="34" charset="0"/>
            </a:endParaRPr>
          </a:p>
          <a:p>
            <a:pPr algn="ctr"/>
            <a:r>
              <a:rPr lang="fr-FR" altLang="fr-FR" sz="2400" b="1" dirty="0" smtClean="0">
                <a:solidFill>
                  <a:srgbClr val="00297A"/>
                </a:solidFill>
                <a:ea typeface="Calibri" panose="020F0502020204030204" pitchFamily="34" charset="0"/>
              </a:rPr>
              <a:t>en </a:t>
            </a:r>
            <a:r>
              <a:rPr lang="fr-FR" altLang="fr-FR" sz="2400" b="1" dirty="0">
                <a:solidFill>
                  <a:srgbClr val="00297A"/>
                </a:solidFill>
                <a:ea typeface="Calibri" panose="020F0502020204030204" pitchFamily="34" charset="0"/>
              </a:rPr>
              <a:t>contexte d’épidémies hivernales en établissement </a:t>
            </a:r>
            <a:r>
              <a:rPr lang="fr-FR" altLang="fr-FR" sz="2400" b="1" dirty="0" smtClean="0">
                <a:solidFill>
                  <a:srgbClr val="00297A"/>
                </a:solidFill>
                <a:ea typeface="Calibri" panose="020F0502020204030204" pitchFamily="34" charset="0"/>
              </a:rPr>
              <a:t>sanitaire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35905" y="7285037"/>
            <a:ext cx="76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i="1" dirty="0">
                <a:ea typeface="Calibri" panose="020F0502020204030204" pitchFamily="34" charset="0"/>
              </a:rPr>
              <a:t>Ces recommandations seront réévaluées pour tenir compte de l’évolution des différentes épidémies  </a:t>
            </a:r>
            <a:endParaRPr lang="fr-FR" altLang="fr-FR" sz="2800" i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398"/>
            <a:ext cx="1413299" cy="93758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27563" y="7285037"/>
            <a:ext cx="4022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fr-FR" sz="1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09/03/2023</a:t>
            </a:r>
            <a:endParaRPr lang="fr-FR" sz="1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200"/>
          <p:cNvSpPr txBox="1"/>
          <p:nvPr/>
        </p:nvSpPr>
        <p:spPr>
          <a:xfrm>
            <a:off x="240505" y="7056437"/>
            <a:ext cx="10210800" cy="255287"/>
          </a:xfrm>
          <a:prstGeom prst="rect">
            <a:avLst/>
          </a:prstGeom>
        </p:spPr>
        <p:txBody>
          <a:bodyPr vert="horz" wrap="square" lIns="0" tIns="8978" rIns="0" bIns="0" rtlCol="0">
            <a:spAutoFit/>
          </a:bodyPr>
          <a:lstStyle/>
          <a:p>
            <a:pPr marL="8529" algn="ctr">
              <a:spcBef>
                <a:spcPts val="71"/>
              </a:spcBef>
              <a:tabLst>
                <a:tab pos="96958" algn="l"/>
              </a:tabLst>
            </a:pPr>
            <a:r>
              <a:rPr lang="fr-FR" sz="1600" spc="-18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 mesures doivent être </a:t>
            </a:r>
            <a:r>
              <a:rPr lang="fr-FR" sz="1600" spc="-18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impérativement </a:t>
            </a:r>
            <a:r>
              <a:rPr lang="fr-FR" sz="1600" spc="-18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associées à </a:t>
            </a:r>
            <a:r>
              <a:rPr lang="fr-FR" sz="1600" spc="-18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1600" b="1" spc="-18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observance stricte de l’hygiène des mains</a:t>
            </a:r>
            <a:r>
              <a:rPr lang="fr-FR" sz="1600" spc="-18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97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69621" y="2275873"/>
          <a:ext cx="10574049" cy="3598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5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75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9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06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4680"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Contexte d’entrée en chambre</a:t>
                      </a:r>
                      <a:endParaRPr lang="fr-FR" sz="11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Tablier plastique jetable</a:t>
                      </a:r>
                    </a:p>
                  </a:txBody>
                  <a:tcPr marL="64636" marR="64636" marT="32319" marB="32319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pc="-15" dirty="0" err="1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Surblouse</a:t>
                      </a:r>
                      <a:r>
                        <a:rPr lang="fr-FR" sz="1000" b="1" spc="-15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pc="-15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usage</a:t>
                      </a:r>
                      <a:r>
                        <a:rPr lang="fr-FR" sz="1000" b="1" spc="-15" baseline="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unique</a:t>
                      </a:r>
                      <a:endParaRPr lang="fr-F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pc="-1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Masque chirurgical</a:t>
                      </a:r>
                      <a:endParaRPr lang="fr-F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pc="-2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Masque FFP2</a:t>
                      </a:r>
                      <a:endParaRPr lang="fr-F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Lunettes/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visière de protection</a:t>
                      </a:r>
                      <a:endParaRPr lang="fr-FR" sz="1000" baseline="35353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pc="-1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Gants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pc="-1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usage unique</a:t>
                      </a:r>
                      <a:endParaRPr lang="fr-F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</a:p>
                  </a:txBody>
                  <a:tcPr marL="64636" marR="64636" marT="32319" marB="32319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472">
                <a:tc>
                  <a:txBody>
                    <a:bodyPr/>
                    <a:lstStyle/>
                    <a:p>
                      <a:r>
                        <a:rPr lang="fr-FR" sz="1100" b="1" i="0" u="none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Sans contact </a:t>
                      </a:r>
                      <a:r>
                        <a:rPr lang="fr-FR" sz="1100" b="1" i="0" u="non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fr-FR" sz="1100" b="1" i="0" u="none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à distance</a:t>
                      </a:r>
                      <a:r>
                        <a:rPr lang="fr-FR" sz="1100" b="1" i="0" u="non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1" i="0" u="none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avec le patient/résident</a:t>
                      </a:r>
                    </a:p>
                    <a:p>
                      <a:r>
                        <a:rPr lang="fr-FR" sz="800" b="0" i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Précautions standard et gouttelettes</a:t>
                      </a: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Déposer</a:t>
                      </a:r>
                      <a:r>
                        <a:rPr lang="fr-FR" sz="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 plateau</a:t>
                      </a:r>
                      <a:r>
                        <a:rPr lang="fr-FR" sz="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repas,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 des médicaments…</a:t>
                      </a: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767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u="none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Avec contact mais SANS risque d’exposition à</a:t>
                      </a:r>
                      <a:r>
                        <a:rPr lang="fr-FR" sz="1100" b="1" u="none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</a:t>
                      </a:r>
                      <a:r>
                        <a:rPr lang="fr-FR" sz="1100" b="1" u="none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liquides biologiques autres que les gouttelettes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Précautions standard, contact et gouttelettes</a:t>
                      </a: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b="0" i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Lever, mise au fauteuil, retournement, </a:t>
                      </a:r>
                    </a:p>
                    <a:p>
                      <a:pPr algn="l"/>
                      <a:r>
                        <a:rPr lang="fr-FR" sz="800" b="0" i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conduite aux toilettes, faire manger,</a:t>
                      </a:r>
                    </a:p>
                    <a:p>
                      <a:pPr algn="l"/>
                      <a:r>
                        <a:rPr lang="fr-FR" sz="800" b="0" i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prise des constantes…</a:t>
                      </a:r>
                      <a:endParaRPr lang="fr-FR" sz="8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8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u="none" dirty="0" smtClean="0">
                          <a:solidFill>
                            <a:srgbClr val="FF5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Avec contact ET risque d’exposition à</a:t>
                      </a:r>
                      <a:r>
                        <a:rPr lang="fr-FR" sz="1100" b="1" u="none" baseline="0" dirty="0" smtClean="0">
                          <a:solidFill>
                            <a:srgbClr val="FF5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</a:t>
                      </a:r>
                      <a:r>
                        <a:rPr lang="fr-FR" sz="1100" b="1" u="none" dirty="0" smtClean="0">
                          <a:solidFill>
                            <a:srgbClr val="FF5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liquides biologiques autres que les gouttelettes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Précautions standard, contact et gouttelettes</a:t>
                      </a: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Mettre ou enlever une prothèse dentaire, </a:t>
                      </a:r>
                    </a:p>
                    <a:p>
                      <a:pPr algn="l"/>
                      <a:r>
                        <a:rPr lang="fr-FR" sz="8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Soins de bouche, </a:t>
                      </a:r>
                    </a:p>
                    <a:p>
                      <a:pPr algn="l"/>
                      <a:r>
                        <a:rPr lang="fr-FR" sz="8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Toilette</a:t>
                      </a:r>
                      <a:r>
                        <a:rPr lang="fr-FR" sz="800" b="0" i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intime</a:t>
                      </a:r>
                      <a:r>
                        <a:rPr lang="fr-FR" sz="8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change, </a:t>
                      </a:r>
                    </a:p>
                    <a:p>
                      <a:pPr algn="l"/>
                      <a:r>
                        <a:rPr lang="fr-FR" sz="8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Prise de sang, </a:t>
                      </a:r>
                    </a:p>
                    <a:p>
                      <a:pPr algn="l"/>
                      <a:r>
                        <a:rPr lang="fr-FR" sz="8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Vomissements</a:t>
                      </a:r>
                      <a:r>
                        <a:rPr lang="fr-FR" sz="800" b="0" i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  <a:endParaRPr lang="fr-F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856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-25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Procédures à risque d’aérosolisation </a:t>
                      </a:r>
                      <a:endParaRPr lang="fr-FR" sz="1000" spc="-25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Précautions standard, contact + aérosolisation</a:t>
                      </a:r>
                      <a:endParaRPr lang="fr-FR" sz="800" baseline="35353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0" i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spc="-2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Prélèvement </a:t>
                      </a:r>
                      <a:r>
                        <a:rPr lang="fr-FR" sz="800" spc="-2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nasopharyngé</a:t>
                      </a:r>
                      <a:r>
                        <a:rPr lang="fr-FR" sz="800" spc="-2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kinésithérapie respiratoire générant des aérosols, soins de trachéotomie, oxygénothérapie à haut débit (&gt; 6 L/min), intubation </a:t>
                      </a:r>
                    </a:p>
                  </a:txBody>
                  <a:tcPr marL="64636" marR="64636" marT="32319" marB="323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184392"/>
                  </a:ext>
                </a:extLst>
              </a:tr>
            </a:tbl>
          </a:graphicData>
        </a:graphic>
      </p:graphicFrame>
      <p:cxnSp>
        <p:nvCxnSpPr>
          <p:cNvPr id="5" name="Connecteur droit 4"/>
          <p:cNvCxnSpPr/>
          <p:nvPr/>
        </p:nvCxnSpPr>
        <p:spPr>
          <a:xfrm>
            <a:off x="93036" y="2232650"/>
            <a:ext cx="10538244" cy="103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ject 2"/>
          <p:cNvSpPr txBox="1">
            <a:spLocks/>
          </p:cNvSpPr>
          <p:nvPr/>
        </p:nvSpPr>
        <p:spPr>
          <a:xfrm>
            <a:off x="390507" y="1252862"/>
            <a:ext cx="10060799" cy="770721"/>
          </a:xfrm>
          <a:prstGeom prst="rect">
            <a:avLst/>
          </a:prstGeom>
        </p:spPr>
        <p:txBody>
          <a:bodyPr vert="horz" wrap="square" lIns="0" tIns="52067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978" marR="3591" lvl="0" indent="0" algn="l" defTabSz="914400" rtl="0" eaLnBrk="1" fontAlgn="auto" latinLnBrk="0" hangingPunct="1">
              <a:lnSpc>
                <a:spcPts val="2757"/>
              </a:lnSpc>
              <a:spcBef>
                <a:spcPts val="4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63" b="1" i="0" u="none" strike="noStrike" kern="1200" cap="none" spc="-18" normalizeH="0" baseline="0" noProof="0" dirty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É</a:t>
            </a:r>
            <a:r>
              <a:rPr kumimoji="0" lang="fr-FR" sz="2263" b="1" i="0" u="none" strike="noStrike" kern="1200" cap="none" spc="-18" normalizeH="0" baseline="0" noProof="0" dirty="0" smtClean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quipements </a:t>
            </a:r>
            <a:r>
              <a:rPr kumimoji="0" lang="fr-FR" sz="2263" b="1" i="0" u="none" strike="noStrike" kern="1200" cap="none" spc="-18" normalizeH="0" baseline="0" noProof="0" dirty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 Protection Individuelle recommandés pour la prise en charge de résident/patient </a:t>
            </a:r>
            <a:r>
              <a:rPr kumimoji="0" lang="fr-FR" sz="2263" b="1" i="0" u="sng" strike="noStrike" kern="1200" cap="none" spc="-18" normalizeH="0" baseline="0" noProof="0" dirty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suspect/confirmé</a:t>
            </a:r>
            <a:r>
              <a:rPr kumimoji="0" lang="fr-FR" sz="2263" b="1" i="0" u="none" strike="noStrike" kern="1200" cap="none" spc="-18" normalizeH="0" baseline="0" noProof="0" dirty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d’infection respiratoire aiguë</a:t>
            </a:r>
            <a:endParaRPr kumimoji="0" lang="fr-FR" sz="2263" b="1" i="0" u="none" strike="noStrike" kern="1200" cap="none" spc="7" normalizeH="0" baseline="0" noProof="0" dirty="0">
              <a:ln>
                <a:noFill/>
              </a:ln>
              <a:solidFill>
                <a:srgbClr val="00297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75131" y="5926482"/>
            <a:ext cx="10534240" cy="37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380" y="6412105"/>
            <a:ext cx="1263460" cy="1157474"/>
          </a:xfrm>
          <a:prstGeom prst="rect">
            <a:avLst/>
          </a:prstGeom>
        </p:spPr>
      </p:pic>
      <p:sp>
        <p:nvSpPr>
          <p:cNvPr id="9" name="object 200"/>
          <p:cNvSpPr txBox="1"/>
          <p:nvPr/>
        </p:nvSpPr>
        <p:spPr>
          <a:xfrm>
            <a:off x="1296245" y="6498322"/>
            <a:ext cx="7957125" cy="575118"/>
          </a:xfrm>
          <a:prstGeom prst="rect">
            <a:avLst/>
          </a:prstGeom>
        </p:spPr>
        <p:txBody>
          <a:bodyPr vert="horz" wrap="square" lIns="0" tIns="8978" rIns="0" bIns="0" rtlCol="0">
            <a:spAutoFit/>
          </a:bodyPr>
          <a:lstStyle/>
          <a:p>
            <a:pPr marL="8529" marR="0" lvl="0" indent="0" algn="ctr" defTabSz="646298" rtl="0" eaLnBrk="1" fontAlgn="auto" latinLnBrk="0" hangingPunct="1">
              <a:lnSpc>
                <a:spcPct val="100000"/>
              </a:lnSpc>
              <a:spcBef>
                <a:spcPts val="71"/>
              </a:spcBef>
              <a:spcAft>
                <a:spcPts val="0"/>
              </a:spcAft>
              <a:buClrTx/>
              <a:buSzTx/>
              <a:buFontTx/>
              <a:buNone/>
              <a:tabLst>
                <a:tab pos="96958" algn="l"/>
              </a:tabLst>
              <a:defRPr/>
            </a:pPr>
            <a:r>
              <a:rPr kumimoji="0" lang="fr-FR" sz="1839" b="0" i="0" u="none" strike="noStrike" kern="1200" cap="none" spc="-18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L’utilisation des équipements de protection individuelle doit être impérativement associée à une </a:t>
            </a:r>
            <a:r>
              <a:rPr kumimoji="0" lang="fr-FR" sz="1839" b="1" i="0" u="none" strike="noStrike" kern="1200" cap="none" spc="-18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observance stricte de l’hygiène des mains</a:t>
            </a:r>
            <a:r>
              <a:rPr kumimoji="0" lang="fr-FR" sz="1839" b="0" i="0" u="none" strike="noStrike" kern="1200" cap="none" spc="-18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27563" y="7161921"/>
            <a:ext cx="4022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Version </a:t>
            </a:r>
            <a:r>
              <a:rPr kumimoji="0" lang="fr-FR" sz="9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13/03/2023</a:t>
            </a:r>
            <a:endParaRPr kumimoji="0" lang="fr-FR" sz="9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3439" y="5982046"/>
            <a:ext cx="10435911" cy="548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89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Si la distance n’est pas suffisante pour éliminer un risque de projection de gouttelettes au niveau des muqueuse oculaire : porter des lunettes de protection ou une visière.</a:t>
            </a:r>
          </a:p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89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**Si  tablier non suffisant pour couvrir la zone à risque d’exposition, utiliser une </a:t>
            </a:r>
            <a:r>
              <a:rPr kumimoji="0" lang="fr-FR" sz="989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surblouse</a:t>
            </a:r>
            <a:r>
              <a:rPr kumimoji="0" lang="fr-FR" sz="989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à usage unique </a:t>
            </a:r>
            <a:r>
              <a:rPr kumimoji="0" lang="fr-FR" sz="989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déperlante</a:t>
            </a:r>
            <a:r>
              <a:rPr kumimoji="0" lang="fr-FR" sz="989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ou l’association d’une </a:t>
            </a:r>
            <a:r>
              <a:rPr kumimoji="0" lang="fr-FR" sz="989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surblouse</a:t>
            </a:r>
            <a:r>
              <a:rPr kumimoji="0" lang="fr-FR" sz="989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non </a:t>
            </a:r>
            <a:r>
              <a:rPr kumimoji="0" lang="fr-FR" sz="989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déperlante</a:t>
            </a:r>
            <a:r>
              <a:rPr kumimoji="0" lang="fr-FR" sz="989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 d’un tablier plastique jetable.</a:t>
            </a:r>
          </a:p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89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*** Pour certains gestes à risque d’aérosolisation, le port de gants n’est pas recommandé si les mains ne sont pas exposées à des liquides biologiques.</a:t>
            </a:r>
            <a:endParaRPr kumimoji="0" lang="fr-FR" sz="98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3168022" y="3033806"/>
            <a:ext cx="5051428" cy="1698755"/>
            <a:chOff x="4479792" y="4229185"/>
            <a:chExt cx="7146252" cy="2403227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5253" y="6341744"/>
              <a:ext cx="281585" cy="290668"/>
            </a:xfrm>
            <a:prstGeom prst="rect">
              <a:avLst/>
            </a:prstGeom>
          </p:spPr>
        </p:pic>
        <p:sp>
          <p:nvSpPr>
            <p:cNvPr id="4" name="object 109"/>
            <p:cNvSpPr/>
            <p:nvPr/>
          </p:nvSpPr>
          <p:spPr>
            <a:xfrm>
              <a:off x="4505515" y="5277352"/>
              <a:ext cx="271912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5253" y="5277352"/>
              <a:ext cx="281585" cy="290668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5253" y="4236400"/>
              <a:ext cx="281585" cy="290668"/>
            </a:xfrm>
            <a:prstGeom prst="rect">
              <a:avLst/>
            </a:prstGeom>
          </p:spPr>
        </p:pic>
        <p:sp>
          <p:nvSpPr>
            <p:cNvPr id="16" name="object 109"/>
            <p:cNvSpPr/>
            <p:nvPr/>
          </p:nvSpPr>
          <p:spPr>
            <a:xfrm>
              <a:off x="4479792" y="6321485"/>
              <a:ext cx="271914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bject 109"/>
            <p:cNvSpPr/>
            <p:nvPr/>
          </p:nvSpPr>
          <p:spPr>
            <a:xfrm>
              <a:off x="7325937" y="4252209"/>
              <a:ext cx="271912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bject 109"/>
            <p:cNvSpPr/>
            <p:nvPr/>
          </p:nvSpPr>
          <p:spPr>
            <a:xfrm>
              <a:off x="7304125" y="5270781"/>
              <a:ext cx="271912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bject 109"/>
            <p:cNvSpPr/>
            <p:nvPr/>
          </p:nvSpPr>
          <p:spPr>
            <a:xfrm>
              <a:off x="7325597" y="6363809"/>
              <a:ext cx="271912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bject 109"/>
            <p:cNvSpPr/>
            <p:nvPr/>
          </p:nvSpPr>
          <p:spPr>
            <a:xfrm>
              <a:off x="9989207" y="5277352"/>
              <a:ext cx="271912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39413" y="5263446"/>
              <a:ext cx="281585" cy="290668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0679" y="4244817"/>
              <a:ext cx="281585" cy="290668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05850" y="6341655"/>
              <a:ext cx="281585" cy="290668"/>
            </a:xfrm>
            <a:prstGeom prst="rect">
              <a:avLst/>
            </a:prstGeom>
          </p:spPr>
        </p:pic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79077" y="5263447"/>
              <a:ext cx="281585" cy="290668"/>
            </a:xfrm>
            <a:prstGeom prst="rect">
              <a:avLst/>
            </a:prstGeom>
          </p:spPr>
        </p:pic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74113" y="4246558"/>
              <a:ext cx="281585" cy="290668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39413" y="4229185"/>
              <a:ext cx="281585" cy="290668"/>
            </a:xfrm>
            <a:prstGeom prst="rect">
              <a:avLst/>
            </a:prstGeom>
          </p:spPr>
        </p:pic>
        <p:sp>
          <p:nvSpPr>
            <p:cNvPr id="27" name="object 109"/>
            <p:cNvSpPr/>
            <p:nvPr/>
          </p:nvSpPr>
          <p:spPr>
            <a:xfrm>
              <a:off x="11354132" y="6363810"/>
              <a:ext cx="271912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object 109"/>
            <p:cNvSpPr/>
            <p:nvPr/>
          </p:nvSpPr>
          <p:spPr>
            <a:xfrm>
              <a:off x="9989209" y="6363809"/>
              <a:ext cx="271912" cy="244623"/>
            </a:xfrm>
            <a:custGeom>
              <a:avLst/>
              <a:gdLst/>
              <a:ahLst/>
              <a:cxnLst/>
              <a:rect l="l" t="t" r="r" b="b"/>
              <a:pathLst>
                <a:path w="198120" h="142239">
                  <a:moveTo>
                    <a:pt x="0" y="83845"/>
                  </a:moveTo>
                  <a:lnTo>
                    <a:pt x="57543" y="142176"/>
                  </a:lnTo>
                  <a:lnTo>
                    <a:pt x="197815" y="0"/>
                  </a:lnTo>
                </a:path>
              </a:pathLst>
            </a:custGeom>
            <a:ln w="38100">
              <a:solidFill>
                <a:srgbClr val="00A385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26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6133322" y="6158544"/>
              <a:ext cx="605013" cy="407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46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72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**</a:t>
              </a:r>
              <a:endParaRPr kumimoji="0" lang="fr-FR" sz="127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3" name="Imag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398"/>
            <a:ext cx="1669754" cy="1107712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2491166" y="304537"/>
            <a:ext cx="8054888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980" b="1" i="0" u="none" strike="noStrike" kern="1200" cap="none" spc="0" normalizeH="0" baseline="0" noProof="0" dirty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 pour les Professionnels de Santé des Etablissements Sanitaires, et </a:t>
            </a:r>
            <a:r>
              <a:rPr kumimoji="0" lang="fr-FR" sz="198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Établissements </a:t>
            </a:r>
            <a:r>
              <a:rPr kumimoji="0" lang="fr-FR" sz="1980" b="1" i="0" u="none" strike="noStrike" kern="1200" cap="none" spc="0" normalizeH="0" baseline="0" noProof="0" dirty="0">
                <a:ln>
                  <a:noFill/>
                </a:ln>
                <a:solidFill>
                  <a:srgbClr val="0029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Services Médico-Sociaux</a:t>
            </a:r>
          </a:p>
        </p:txBody>
      </p:sp>
      <p:sp>
        <p:nvSpPr>
          <p:cNvPr id="35" name="object 109"/>
          <p:cNvSpPr/>
          <p:nvPr/>
        </p:nvSpPr>
        <p:spPr>
          <a:xfrm>
            <a:off x="3171207" y="5310900"/>
            <a:ext cx="192205" cy="172915"/>
          </a:xfrm>
          <a:custGeom>
            <a:avLst/>
            <a:gdLst/>
            <a:ahLst/>
            <a:cxnLst/>
            <a:rect l="l" t="t" r="r" b="b"/>
            <a:pathLst>
              <a:path w="198120" h="142239">
                <a:moveTo>
                  <a:pt x="0" y="83845"/>
                </a:moveTo>
                <a:lnTo>
                  <a:pt x="57543" y="142176"/>
                </a:lnTo>
                <a:lnTo>
                  <a:pt x="197815" y="0"/>
                </a:lnTo>
              </a:path>
            </a:pathLst>
          </a:custGeom>
          <a:ln w="38100">
            <a:solidFill>
              <a:srgbClr val="00A385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26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4778" y="5308303"/>
            <a:ext cx="199042" cy="205463"/>
          </a:xfrm>
          <a:prstGeom prst="rect">
            <a:avLst/>
          </a:prstGeom>
        </p:spPr>
      </p:pic>
      <p:sp>
        <p:nvSpPr>
          <p:cNvPr id="37" name="ZoneTexte 36"/>
          <p:cNvSpPr txBox="1"/>
          <p:nvPr/>
        </p:nvSpPr>
        <p:spPr>
          <a:xfrm>
            <a:off x="4358449" y="5202004"/>
            <a:ext cx="406056" cy="288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72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  <a:endParaRPr kumimoji="0" lang="fr-FR" sz="127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bject 109"/>
          <p:cNvSpPr/>
          <p:nvPr/>
        </p:nvSpPr>
        <p:spPr>
          <a:xfrm>
            <a:off x="6139673" y="5310900"/>
            <a:ext cx="192205" cy="172915"/>
          </a:xfrm>
          <a:custGeom>
            <a:avLst/>
            <a:gdLst/>
            <a:ahLst/>
            <a:cxnLst/>
            <a:rect l="l" t="t" r="r" b="b"/>
            <a:pathLst>
              <a:path w="198120" h="142239">
                <a:moveTo>
                  <a:pt x="0" y="83845"/>
                </a:moveTo>
                <a:lnTo>
                  <a:pt x="57543" y="142176"/>
                </a:lnTo>
                <a:lnTo>
                  <a:pt x="197815" y="0"/>
                </a:lnTo>
              </a:path>
            </a:pathLst>
          </a:custGeom>
          <a:ln w="38100">
            <a:solidFill>
              <a:srgbClr val="00A385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26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023" y="5308302"/>
            <a:ext cx="199042" cy="205463"/>
          </a:xfrm>
          <a:prstGeom prst="rect">
            <a:avLst/>
          </a:prstGeom>
        </p:spPr>
      </p:pic>
      <p:sp>
        <p:nvSpPr>
          <p:cNvPr id="40" name="object 109"/>
          <p:cNvSpPr/>
          <p:nvPr/>
        </p:nvSpPr>
        <p:spPr>
          <a:xfrm>
            <a:off x="8037368" y="5310900"/>
            <a:ext cx="192205" cy="172915"/>
          </a:xfrm>
          <a:custGeom>
            <a:avLst/>
            <a:gdLst/>
            <a:ahLst/>
            <a:cxnLst/>
            <a:rect l="l" t="t" r="r" b="b"/>
            <a:pathLst>
              <a:path w="198120" h="142239">
                <a:moveTo>
                  <a:pt x="0" y="83845"/>
                </a:moveTo>
                <a:lnTo>
                  <a:pt x="57543" y="142176"/>
                </a:lnTo>
                <a:lnTo>
                  <a:pt x="197815" y="0"/>
                </a:lnTo>
              </a:path>
            </a:pathLst>
          </a:custGeom>
          <a:ln w="38100">
            <a:solidFill>
              <a:srgbClr val="00A385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26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bject 109"/>
          <p:cNvSpPr/>
          <p:nvPr/>
        </p:nvSpPr>
        <p:spPr>
          <a:xfrm>
            <a:off x="7091938" y="5303837"/>
            <a:ext cx="192205" cy="172915"/>
          </a:xfrm>
          <a:custGeom>
            <a:avLst/>
            <a:gdLst/>
            <a:ahLst/>
            <a:cxnLst/>
            <a:rect l="l" t="t" r="r" b="b"/>
            <a:pathLst>
              <a:path w="198120" h="142239">
                <a:moveTo>
                  <a:pt x="0" y="83845"/>
                </a:moveTo>
                <a:lnTo>
                  <a:pt x="57543" y="142176"/>
                </a:lnTo>
                <a:lnTo>
                  <a:pt x="197815" y="0"/>
                </a:lnTo>
              </a:path>
            </a:pathLst>
          </a:custGeom>
          <a:ln w="38100">
            <a:solidFill>
              <a:srgbClr val="00A385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26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8203225" y="5188660"/>
            <a:ext cx="456086" cy="288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72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***</a:t>
            </a:r>
            <a:endParaRPr kumimoji="0" lang="fr-FR" sz="127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2306" y="3033806"/>
            <a:ext cx="199042" cy="205463"/>
          </a:xfrm>
          <a:prstGeom prst="rect">
            <a:avLst/>
          </a:prstGeom>
        </p:spPr>
      </p:pic>
      <p:sp>
        <p:nvSpPr>
          <p:cNvPr id="44" name="ZoneTexte 43"/>
          <p:cNvSpPr txBox="1"/>
          <p:nvPr/>
        </p:nvSpPr>
        <p:spPr>
          <a:xfrm>
            <a:off x="7165114" y="2883347"/>
            <a:ext cx="427662" cy="288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46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72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endParaRPr kumimoji="0" lang="fr-FR" sz="127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6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onception personnalisé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onception personnalisé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2059</TotalTime>
  <Words>940</Words>
  <Application>Microsoft Office PowerPoint</Application>
  <PresentationFormat>Personnalisé</PresentationFormat>
  <Paragraphs>96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Arial,Bold</vt:lpstr>
      <vt:lpstr>Calibri</vt:lpstr>
      <vt:lpstr>Calibri Light</vt:lpstr>
      <vt:lpstr>Conception personnalisée</vt:lpstr>
      <vt:lpstr>1_Conception personnalisée</vt:lpstr>
      <vt:lpstr>2_Conception personnalisée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Recommended PPE for healthcare workers by secondary care inpatient clinical setting, NHS and independent sector</dc:title>
  <dc:subject>Recommended PPE for healthcare workers by secondary care inpatient clinical setting, NHS and independent sector</dc:subject>
  <dc:creator>Public Health England</dc:creator>
  <cp:lastModifiedBy>FERRIOT Cecile</cp:lastModifiedBy>
  <cp:revision>115</cp:revision>
  <cp:lastPrinted>2023-02-13T17:00:06Z</cp:lastPrinted>
  <dcterms:created xsi:type="dcterms:W3CDTF">2020-04-06T07:44:55Z</dcterms:created>
  <dcterms:modified xsi:type="dcterms:W3CDTF">2023-03-13T09:03:51Z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2020-04-02T00:00:00Z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2020-04-06T00:00:00Z</vt:filetime>
  </property>
</Properties>
</file>