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</p:sldIdLst>
  <p:sldSz cx="9144000" cy="6858000" type="screen4x3"/>
  <p:notesSz cx="6858000" cy="9144000"/>
  <p:custDataLst>
    <p:tags r:id="rId6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79" d="100"/>
          <a:sy n="79" d="100"/>
        </p:scale>
        <p:origin x="102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88913"/>
            <a:ext cx="8424863" cy="139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7BDA3A6-05CB-47D9-9C6F-0362C1FAB3D8}" type="datetimeFigureOut">
              <a:rPr lang="fr-FR"/>
              <a:pPr>
                <a:defRPr/>
              </a:pPr>
              <a:t>20/06/2023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7D5289-50BB-4331-A852-648EBBDF949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94963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9EE06-0D71-47FE-B5B8-903CD8AB6648}" type="datetimeFigureOut">
              <a:rPr lang="fr-FR"/>
              <a:pPr>
                <a:defRPr/>
              </a:pPr>
              <a:t>20/06/2023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021CA6-BF5B-4DC1-8C53-1DE5DE25650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31975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27542-9CE4-4174-869C-D0BDDC9FA0EC}" type="datetimeFigureOut">
              <a:rPr lang="fr-FR"/>
              <a:pPr>
                <a:defRPr/>
              </a:pPr>
              <a:t>20/06/2023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1FF022-C7B9-423D-89BE-19E671F3542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95916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864235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915025"/>
            <a:ext cx="1168400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239774"/>
            <a:ext cx="7920880" cy="482985"/>
          </a:xfrm>
        </p:spPr>
        <p:txBody>
          <a:bodyPr>
            <a:noAutofit/>
          </a:bodyPr>
          <a:lstStyle>
            <a:lvl1pPr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64496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887A0F-0290-47E2-9A5C-964096969D0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20699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E65EC-4BC4-4D3A-9699-1F8B6F0C14AD}" type="datetimeFigureOut">
              <a:rPr lang="fr-FR"/>
              <a:pPr>
                <a:defRPr/>
              </a:pPr>
              <a:t>20/06/2023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17510E-6416-44C5-A66A-647BA3176DFF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51173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864235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915025"/>
            <a:ext cx="1168400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2509E-F2A4-4DC3-9223-F23F2D49F4E6}" type="datetimeFigureOut">
              <a:rPr lang="fr-FR"/>
              <a:pPr>
                <a:defRPr/>
              </a:pPr>
              <a:t>20/06/2023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C60037-8823-4D6A-83EB-53BBA1EBD58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25459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864235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915025"/>
            <a:ext cx="1168400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9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162FB-23AB-4CC6-BE04-9E20953B663F}" type="datetimeFigureOut">
              <a:rPr lang="fr-FR"/>
              <a:pPr>
                <a:defRPr/>
              </a:pPr>
              <a:t>20/06/2023</a:t>
            </a:fld>
            <a:endParaRPr lang="fr-FR"/>
          </a:p>
        </p:txBody>
      </p:sp>
      <p:sp>
        <p:nvSpPr>
          <p:cNvPr id="10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C5AA7D-7EE5-4DFB-9F53-A8411F2E490F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16299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B53A30-C51A-4D3B-8CC6-AA1F344D0A38}" type="datetimeFigureOut">
              <a:rPr lang="fr-FR"/>
              <a:pPr>
                <a:defRPr/>
              </a:pPr>
              <a:t>20/06/2023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198F17-BB08-4AE9-90EC-CDB8D3E6BD6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28701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7E349-CD73-4B1C-8600-A2FD58BDAFE4}" type="datetimeFigureOut">
              <a:rPr lang="fr-FR"/>
              <a:pPr>
                <a:defRPr/>
              </a:pPr>
              <a:t>20/06/2023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EB4F54-AF83-4C8C-8C2E-1FF6A18E862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51087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FF6D4-CA0A-4DF3-849A-7E2EC57A0723}" type="datetimeFigureOut">
              <a:rPr lang="fr-FR"/>
              <a:pPr>
                <a:defRPr/>
              </a:pPr>
              <a:t>20/06/2023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80FA91-1D7E-4FE2-BC5D-96316DDF943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75212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34623-E4F8-4A90-BFC5-954D65656589}" type="datetimeFigureOut">
              <a:rPr lang="fr-FR"/>
              <a:pPr>
                <a:defRPr/>
              </a:pPr>
              <a:t>20/06/2023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896491-BB2B-4B60-BCF7-F8E69171440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29919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2245A2D-02A7-4874-B5F5-A71A949EA145}" type="datetimeFigureOut">
              <a:rPr lang="fr-FR"/>
              <a:pPr>
                <a:defRPr/>
              </a:pPr>
              <a:t>20/06/2023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fld id="{67C16225-5BC3-42F1-8486-44395FADC0E1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79" r:id="rId3"/>
    <p:sldLayoutId id="2147483688" r:id="rId4"/>
    <p:sldLayoutId id="214748368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fr-FR" altLang="fr-FR" dirty="0" smtClean="0"/>
              <a:t>Résultats de l’enquête de prévalence 2022</a:t>
            </a:r>
            <a:endParaRPr lang="fr-FR" altLang="fr-FR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fr-FR" altLang="fr-FR" sz="2400" dirty="0" smtClean="0"/>
              <a:t>Journée des hygiénistes des Pays de la Loire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fr-FR" altLang="fr-FR" sz="2400" dirty="0" smtClean="0"/>
              <a:t>27/06/2023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fr-FR" altLang="fr-FR" sz="2400" dirty="0" smtClean="0"/>
              <a:t>Cécile </a:t>
            </a:r>
            <a:r>
              <a:rPr lang="fr-FR" altLang="fr-FR" sz="2400" dirty="0" err="1" smtClean="0"/>
              <a:t>Ferriot</a:t>
            </a:r>
            <a:endParaRPr lang="fr-FR" altLang="fr-FR" sz="2400" dirty="0" smtClean="0"/>
          </a:p>
        </p:txBody>
      </p:sp>
      <p:grpSp>
        <p:nvGrpSpPr>
          <p:cNvPr id="2" name="Groupe 1"/>
          <p:cNvGrpSpPr/>
          <p:nvPr/>
        </p:nvGrpSpPr>
        <p:grpSpPr>
          <a:xfrm>
            <a:off x="0" y="188640"/>
            <a:ext cx="9144000" cy="6669359"/>
            <a:chOff x="0" y="188640"/>
            <a:chExt cx="9144000" cy="6669359"/>
          </a:xfrm>
        </p:grpSpPr>
        <p:sp>
          <p:nvSpPr>
            <p:cNvPr id="4" name="Rectangle 3"/>
            <p:cNvSpPr>
              <a:spLocks noChangeArrowheads="1"/>
            </p:cNvSpPr>
            <p:nvPr/>
          </p:nvSpPr>
          <p:spPr bwMode="auto">
            <a:xfrm>
              <a:off x="396000" y="188640"/>
              <a:ext cx="8352000" cy="36000"/>
            </a:xfrm>
            <a:prstGeom prst="rect">
              <a:avLst/>
            </a:prstGeom>
            <a:gradFill flip="none" rotWithShape="1">
              <a:gsLst>
                <a:gs pos="0">
                  <a:srgbClr val="00297A"/>
                </a:gs>
                <a:gs pos="52000">
                  <a:srgbClr val="9CC238"/>
                </a:gs>
                <a:gs pos="25000">
                  <a:srgbClr val="16A0BC"/>
                </a:gs>
                <a:gs pos="76000">
                  <a:srgbClr val="FDC316"/>
                </a:gs>
                <a:gs pos="100000">
                  <a:srgbClr val="E63241"/>
                </a:gs>
              </a:gsLst>
              <a:path path="circle">
                <a:fillToRect l="50000" t="50000" r="50000" b="50000"/>
              </a:path>
              <a:tileRect/>
            </a:gradFill>
            <a:ln w="9525">
              <a:noFill/>
              <a:miter lim="800000"/>
              <a:headEnd/>
              <a:tailEnd/>
            </a:ln>
            <a:extLst/>
          </p:spPr>
          <p:txBody>
            <a:bodyPr rot="0" vert="horz" wrap="square" lIns="64636" tIns="32319" rIns="64636" bIns="32319" anchor="t" anchorCtr="0" upright="1">
              <a:noAutofit/>
            </a:bodyPr>
            <a:lstStyle/>
            <a:p>
              <a:endParaRPr lang="fr-FR"/>
            </a:p>
          </p:txBody>
        </p:sp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0" y="6812280"/>
              <a:ext cx="9144000" cy="45719"/>
            </a:xfrm>
            <a:prstGeom prst="rect">
              <a:avLst/>
            </a:prstGeom>
            <a:gradFill flip="none" rotWithShape="1">
              <a:gsLst>
                <a:gs pos="0">
                  <a:srgbClr val="00297A"/>
                </a:gs>
                <a:gs pos="52000">
                  <a:srgbClr val="9CC238"/>
                </a:gs>
                <a:gs pos="25000">
                  <a:srgbClr val="16A0BC"/>
                </a:gs>
                <a:gs pos="76000">
                  <a:srgbClr val="FDC316"/>
                </a:gs>
                <a:gs pos="100000">
                  <a:srgbClr val="E63241"/>
                </a:gs>
              </a:gsLst>
              <a:path path="circle">
                <a:fillToRect l="50000" t="50000" r="50000" b="50000"/>
              </a:path>
              <a:tileRect/>
            </a:gradFill>
            <a:ln w="9525">
              <a:noFill/>
              <a:miter lim="800000"/>
              <a:headEnd/>
              <a:tailEnd/>
            </a:ln>
            <a:extLst/>
          </p:spPr>
          <p:txBody>
            <a:bodyPr rot="0" vert="horz" wrap="square" lIns="64636" tIns="32319" rIns="64636" bIns="32319" anchor="t" anchorCtr="0" upright="1">
              <a:noAutofit/>
            </a:bodyPr>
            <a:lstStyle/>
            <a:p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7920038" cy="647700"/>
          </a:xfrm>
        </p:spPr>
        <p:txBody>
          <a:bodyPr/>
          <a:lstStyle/>
          <a:p>
            <a:pPr eaLnBrk="1" hangingPunct="1"/>
            <a:endParaRPr lang="fr-FR" altLang="fr-FR" sz="4000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844675"/>
            <a:ext cx="8713788" cy="4464050"/>
          </a:xfrm>
        </p:spPr>
        <p:txBody>
          <a:bodyPr/>
          <a:lstStyle/>
          <a:p>
            <a:pPr marL="457200" lvl="1" indent="0"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23528" y="188640"/>
            <a:ext cx="8568000" cy="36000"/>
          </a:xfrm>
          <a:prstGeom prst="rect">
            <a:avLst/>
          </a:prstGeom>
          <a:gradFill flip="none" rotWithShape="1">
            <a:gsLst>
              <a:gs pos="0">
                <a:srgbClr val="00297A"/>
              </a:gs>
              <a:gs pos="52000">
                <a:srgbClr val="9CC238"/>
              </a:gs>
              <a:gs pos="25000">
                <a:srgbClr val="16A0BC"/>
              </a:gs>
              <a:gs pos="76000">
                <a:srgbClr val="FDC316"/>
              </a:gs>
              <a:gs pos="100000">
                <a:srgbClr val="E63241"/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xtLst/>
        </p:spPr>
        <p:txBody>
          <a:bodyPr rot="0" vert="horz" wrap="square" lIns="64636" tIns="32319" rIns="64636" bIns="32319" anchor="t" anchorCtr="0" upright="1">
            <a:no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6812280"/>
            <a:ext cx="9144000" cy="45719"/>
          </a:xfrm>
          <a:prstGeom prst="rect">
            <a:avLst/>
          </a:prstGeom>
          <a:gradFill flip="none" rotWithShape="1">
            <a:gsLst>
              <a:gs pos="0">
                <a:srgbClr val="00297A"/>
              </a:gs>
              <a:gs pos="52000">
                <a:srgbClr val="9CC238"/>
              </a:gs>
              <a:gs pos="25000">
                <a:srgbClr val="16A0BC"/>
              </a:gs>
              <a:gs pos="76000">
                <a:srgbClr val="FDC316"/>
              </a:gs>
              <a:gs pos="100000">
                <a:srgbClr val="E63241"/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xtLst/>
        </p:spPr>
        <p:txBody>
          <a:bodyPr rot="0" vert="horz" wrap="square" lIns="64636" tIns="32319" rIns="64636" bIns="32319" anchor="t" anchorCtr="0" upright="1">
            <a:noAutofit/>
          </a:bodyPr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7920038" cy="647700"/>
          </a:xfrm>
        </p:spPr>
        <p:txBody>
          <a:bodyPr/>
          <a:lstStyle/>
          <a:p>
            <a:pPr eaLnBrk="1" hangingPunct="1"/>
            <a:endParaRPr lang="fr-FR" altLang="fr-FR" sz="4000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44675"/>
            <a:ext cx="8229600" cy="4464050"/>
          </a:xfrm>
        </p:spPr>
        <p:txBody>
          <a:bodyPr/>
          <a:lstStyle/>
          <a:p>
            <a:pPr marL="355600" lvl="1" indent="-355600" eaLnBrk="1" hangingPunct="1">
              <a:buFont typeface="Arial" panose="020B0604020202020204" pitchFamily="34" charset="0"/>
              <a:buNone/>
              <a:tabLst>
                <a:tab pos="355600" algn="l"/>
              </a:tabLst>
            </a:pPr>
            <a:endParaRPr lang="fr-FR" altLang="fr-FR" sz="2400" smtClean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23528" y="188640"/>
            <a:ext cx="8568000" cy="36000"/>
          </a:xfrm>
          <a:prstGeom prst="rect">
            <a:avLst/>
          </a:prstGeom>
          <a:gradFill flip="none" rotWithShape="1">
            <a:gsLst>
              <a:gs pos="0">
                <a:srgbClr val="00297A"/>
              </a:gs>
              <a:gs pos="52000">
                <a:srgbClr val="9CC238"/>
              </a:gs>
              <a:gs pos="25000">
                <a:srgbClr val="16A0BC"/>
              </a:gs>
              <a:gs pos="76000">
                <a:srgbClr val="FDC316"/>
              </a:gs>
              <a:gs pos="100000">
                <a:srgbClr val="E63241"/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xtLst/>
        </p:spPr>
        <p:txBody>
          <a:bodyPr rot="0" vert="horz" wrap="square" lIns="64636" tIns="32319" rIns="64636" bIns="32319" anchor="t" anchorCtr="0" upright="1">
            <a:no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6812280"/>
            <a:ext cx="9144000" cy="45719"/>
          </a:xfrm>
          <a:prstGeom prst="rect">
            <a:avLst/>
          </a:prstGeom>
          <a:gradFill flip="none" rotWithShape="1">
            <a:gsLst>
              <a:gs pos="0">
                <a:srgbClr val="00297A"/>
              </a:gs>
              <a:gs pos="52000">
                <a:srgbClr val="9CC238"/>
              </a:gs>
              <a:gs pos="25000">
                <a:srgbClr val="16A0BC"/>
              </a:gs>
              <a:gs pos="76000">
                <a:srgbClr val="FDC316"/>
              </a:gs>
              <a:gs pos="100000">
                <a:srgbClr val="E63241"/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xtLst/>
        </p:spPr>
        <p:txBody>
          <a:bodyPr rot="0" vert="horz" wrap="square" lIns="64636" tIns="32319" rIns="64636" bIns="32319" anchor="t" anchorCtr="0" upright="1">
            <a:noAutofit/>
          </a:bodyPr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7920038" cy="647700"/>
          </a:xfrm>
        </p:spPr>
        <p:txBody>
          <a:bodyPr/>
          <a:lstStyle/>
          <a:p>
            <a:pPr eaLnBrk="1" hangingPunct="1"/>
            <a:r>
              <a:rPr lang="fr-FR" altLang="fr-FR" sz="4000" dirty="0" smtClean="0"/>
              <a:t>Participation</a:t>
            </a:r>
            <a:endParaRPr lang="fr-FR" altLang="fr-FR" sz="4000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44675"/>
            <a:ext cx="8229600" cy="4464050"/>
          </a:xfrm>
        </p:spPr>
        <p:txBody>
          <a:bodyPr/>
          <a:lstStyle/>
          <a:p>
            <a:pPr marL="355600" lvl="1" indent="-355600" eaLnBrk="1" hangingPunct="1">
              <a:buFont typeface="Arial" panose="020B0604020202020204" pitchFamily="34" charset="0"/>
              <a:buNone/>
              <a:tabLst>
                <a:tab pos="355600" algn="l"/>
              </a:tabLst>
            </a:pPr>
            <a:r>
              <a:rPr lang="fr-FR" altLang="fr-FR" sz="2400" dirty="0" smtClean="0"/>
              <a:t> 1155 établissements (42,5% taux de participation)</a:t>
            </a:r>
          </a:p>
          <a:p>
            <a:pPr marL="355600" lvl="1" indent="-355600" eaLnBrk="1" hangingPunct="1">
              <a:buFont typeface="Arial" panose="020B0604020202020204" pitchFamily="34" charset="0"/>
              <a:buNone/>
              <a:tabLst>
                <a:tab pos="355600" algn="l"/>
              </a:tabLst>
            </a:pPr>
            <a:r>
              <a:rPr lang="fr-FR" altLang="fr-FR" sz="2400" dirty="0" smtClean="0"/>
              <a:t>151 676 </a:t>
            </a:r>
            <a:r>
              <a:rPr lang="fr-FR" altLang="fr-FR" sz="2400" smtClean="0"/>
              <a:t>patients inclus </a:t>
            </a:r>
            <a:endParaRPr lang="fr-FR" altLang="fr-FR" sz="2400" smtClean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23528" y="188640"/>
            <a:ext cx="8568000" cy="36000"/>
          </a:xfrm>
          <a:prstGeom prst="rect">
            <a:avLst/>
          </a:prstGeom>
          <a:gradFill flip="none" rotWithShape="1">
            <a:gsLst>
              <a:gs pos="0">
                <a:srgbClr val="00297A"/>
              </a:gs>
              <a:gs pos="52000">
                <a:srgbClr val="9CC238"/>
              </a:gs>
              <a:gs pos="25000">
                <a:srgbClr val="16A0BC"/>
              </a:gs>
              <a:gs pos="76000">
                <a:srgbClr val="FDC316"/>
              </a:gs>
              <a:gs pos="100000">
                <a:srgbClr val="E63241"/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xtLst/>
        </p:spPr>
        <p:txBody>
          <a:bodyPr rot="0" vert="horz" wrap="square" lIns="64636" tIns="32319" rIns="64636" bIns="32319" anchor="t" anchorCtr="0" upright="1">
            <a:no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6812280"/>
            <a:ext cx="9144000" cy="45719"/>
          </a:xfrm>
          <a:prstGeom prst="rect">
            <a:avLst/>
          </a:prstGeom>
          <a:gradFill flip="none" rotWithShape="1">
            <a:gsLst>
              <a:gs pos="0">
                <a:srgbClr val="00297A"/>
              </a:gs>
              <a:gs pos="52000">
                <a:srgbClr val="9CC238"/>
              </a:gs>
              <a:gs pos="25000">
                <a:srgbClr val="16A0BC"/>
              </a:gs>
              <a:gs pos="76000">
                <a:srgbClr val="FDC316"/>
              </a:gs>
              <a:gs pos="100000">
                <a:srgbClr val="E63241"/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xtLst/>
        </p:spPr>
        <p:txBody>
          <a:bodyPr rot="0" vert="horz" wrap="square" lIns="64636" tIns="32319" rIns="64636" bIns="32319" anchor="t" anchorCtr="0" upright="1">
            <a:no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422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PowerPoint CPias[20210504150623769].mdb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CPias</Template>
  <TotalTime>5</TotalTime>
  <Words>32</Words>
  <Application>Microsoft Office PowerPoint</Application>
  <PresentationFormat>Affichage à l'écran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7" baseType="lpstr">
      <vt:lpstr>Calibri</vt:lpstr>
      <vt:lpstr>Arial</vt:lpstr>
      <vt:lpstr>Thème Office</vt:lpstr>
      <vt:lpstr>Résultats de l’enquête de prévalence 2022</vt:lpstr>
      <vt:lpstr>Présentation PowerPoint</vt:lpstr>
      <vt:lpstr>Présentation PowerPoint</vt:lpstr>
      <vt:lpstr>Participation</vt:lpstr>
    </vt:vector>
  </TitlesOfParts>
  <Company>CHU-NANTES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Résultats de l’enquête de prévalence 2022</dc:title>
  <dc:creator>FERRIOT Cecile</dc:creator>
  <cp:lastModifiedBy>FERRIOT Cecile</cp:lastModifiedBy>
  <cp:revision>1</cp:revision>
  <dcterms:created xsi:type="dcterms:W3CDTF">2023-06-20T08:45:12Z</dcterms:created>
  <dcterms:modified xsi:type="dcterms:W3CDTF">2023-06-20T08:51:12Z</dcterms:modified>
</cp:coreProperties>
</file>