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62" r:id="rId2"/>
    <p:sldId id="283" r:id="rId3"/>
    <p:sldId id="972" r:id="rId4"/>
    <p:sldId id="971" r:id="rId5"/>
    <p:sldId id="977" r:id="rId6"/>
    <p:sldId id="973" r:id="rId7"/>
    <p:sldId id="978" r:id="rId8"/>
    <p:sldId id="976" r:id="rId9"/>
    <p:sldId id="974" r:id="rId10"/>
    <p:sldId id="980" r:id="rId11"/>
    <p:sldId id="97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E769-5A27-40C0-81E5-A5C5B7F016A1}" type="datetimeFigureOut">
              <a:rPr lang="fr-FR" smtClean="0"/>
              <a:t>21/07/2023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7ADA-6C64-4996-B608-A995125E02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7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66719-52C5-40E4-8EAC-DEA35893950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FB611-DB1B-4052-9C57-ED6C16F080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2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A364-6141-4294-9D16-42BA3799A29D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5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5F73-B7FF-4C7E-9436-BB75D0C421B6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2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3814-A893-4EE1-946A-C07F62A7DF4E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91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D342-23B2-49FA-A8F8-7D67604DF2D1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400" y="1709738"/>
            <a:ext cx="9925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2400" y="4589463"/>
            <a:ext cx="9925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590B-F8AD-4408-9D39-1D9A72C21CD4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5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DFB5-2963-4A66-BE64-B40F62025B4E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7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5140-7841-4E7B-8193-3119EF8DDE24}" type="datetime1">
              <a:rPr lang="fr-FR" smtClean="0"/>
              <a:t>21/07/2023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3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47-4C77-4BBE-8A85-5D8C90DC835A}" type="datetime1">
              <a:rPr lang="fr-FR" smtClean="0"/>
              <a:t>21/07/2023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8794-5239-4446-90ED-D87152387EB9}" type="datetime1">
              <a:rPr lang="fr-FR" smtClean="0"/>
              <a:t>21/07/2023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5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4E83-2D0D-4B98-ACCE-5E9253CFEF19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45EC-EC17-4146-8525-A53B01F1CF2E}" type="datetime1">
              <a:rPr lang="fr-FR" smtClean="0"/>
              <a:t>21/07/2023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31696" y="1173345"/>
            <a:ext cx="9622104" cy="517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31696" y="1825625"/>
            <a:ext cx="9622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44984" y="6356350"/>
            <a:ext cx="1736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18C9-9D45-4EE8-B1E5-DF8D02AE41A1}" type="datetime1">
              <a:rPr lang="fr-FR" smtClean="0"/>
              <a:t>21/07/2023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3D95-EEB7-41B8-8DCF-2DBA62D23F9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7449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576" y="66235"/>
            <a:ext cx="2215824" cy="9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AB72594-B459-4A69-B19C-61AEB28F3B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Accompagnement du développement durable par le Réseau Sécurité Naissance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FB3A9A5-E8B5-430C-86ED-E23897780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Journée des Hygiénistes des Pays de la Loire </a:t>
            </a:r>
          </a:p>
          <a:p>
            <a:r>
              <a:rPr lang="fr-FR" dirty="0"/>
              <a:t>27 juin 2023</a:t>
            </a:r>
          </a:p>
          <a:p>
            <a:endParaRPr lang="fr-FR" dirty="0"/>
          </a:p>
          <a:p>
            <a:r>
              <a:rPr lang="fr-FR" dirty="0"/>
              <a:t>Martine HERAULT </a:t>
            </a:r>
          </a:p>
          <a:p>
            <a:r>
              <a:rPr lang="fr-FR" dirty="0"/>
              <a:t>Coordonnateur médical du Réseau Sécurité Naissance </a:t>
            </a:r>
          </a:p>
        </p:txBody>
      </p:sp>
    </p:spTree>
    <p:extLst>
      <p:ext uri="{BB962C8B-B14F-4D97-AF65-F5344CB8AC3E}">
        <p14:creationId xmlns:p14="http://schemas.microsoft.com/office/powerpoint/2010/main" val="355889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799D2-200F-4DE4-920C-C97CAFE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1701D-AE9D-40FA-AD0A-61D39DC93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Santé environnementale : Vaste sujet reconnu comme prioritaire : rapport des 1000 jours / sac des 1000 jours </a:t>
            </a:r>
          </a:p>
          <a:p>
            <a:r>
              <a:rPr lang="fr-FR" dirty="0"/>
              <a:t>Dynamique régionale qu’il faut poursuivre </a:t>
            </a:r>
          </a:p>
          <a:p>
            <a:pPr lvl="1"/>
            <a:r>
              <a:rPr lang="fr-FR" dirty="0"/>
              <a:t>Acculturation/ formation  des professionnels/ référent par établissement </a:t>
            </a:r>
          </a:p>
          <a:p>
            <a:pPr lvl="1"/>
            <a:r>
              <a:rPr lang="fr-FR" dirty="0"/>
              <a:t>Evolution des pratiques / révolution dans un contexte tendu </a:t>
            </a:r>
          </a:p>
          <a:p>
            <a:r>
              <a:rPr lang="fr-FR" dirty="0"/>
              <a:t>Nécessité d’une gouvernance forte car touche de nombreux secteurs intra et extra hospitalier ( Achat/ GHT/ Industriels…) </a:t>
            </a:r>
          </a:p>
          <a:p>
            <a:r>
              <a:rPr lang="fr-FR" dirty="0"/>
              <a:t>Nécessité d’expertise +++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829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F0DB281-205C-442B-9FB9-4DEB6AB55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Merci de votre attention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12FAEC16-0383-4E8F-AE4B-8D38BA12A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32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D1D30D-B0F1-4B4E-A371-BF30DB34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060" y="2599255"/>
            <a:ext cx="4685157" cy="375267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D610D3E-F77C-41F1-87A6-08036EF923C8}"/>
              </a:ext>
            </a:extLst>
          </p:cNvPr>
          <p:cNvSpPr txBox="1"/>
          <p:nvPr/>
        </p:nvSpPr>
        <p:spPr>
          <a:xfrm>
            <a:off x="1130375" y="1434385"/>
            <a:ext cx="9087220" cy="641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Structure Régionale d’Appui et d’Expertise en périnatalité</a:t>
            </a:r>
          </a:p>
          <a:p>
            <a:r>
              <a:rPr lang="fr-FR" sz="2400" dirty="0"/>
              <a:t> </a:t>
            </a:r>
            <a:endParaRPr lang="fr-FR" sz="2400" b="1" dirty="0"/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fr-FR" sz="1867" dirty="0"/>
              <a:t>Réseau de </a:t>
            </a:r>
            <a:r>
              <a:rPr lang="fr-FR" sz="1867" dirty="0">
                <a:solidFill>
                  <a:schemeClr val="accent2"/>
                </a:solidFill>
              </a:rPr>
              <a:t>professionnels de la périnatalité  </a:t>
            </a:r>
            <a:r>
              <a:rPr lang="fr-FR" sz="1867" dirty="0"/>
              <a:t>des  23 maternités publiques et privées des Pays de Loire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fr-FR" sz="1867" dirty="0"/>
              <a:t>Créé en 1998 : décrets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fr-FR" sz="1867" dirty="0"/>
              <a:t>Fonctionnement 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Equipe de coordination </a:t>
            </a:r>
            <a:r>
              <a:rPr lang="fr-FR" sz="1867"/>
              <a:t>: professionnels salariées</a:t>
            </a:r>
            <a:endParaRPr lang="fr-FR" sz="1867" dirty="0"/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Statut associatif ( Président, bureau, CA ….)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Des commissions professionnelles </a:t>
            </a:r>
          </a:p>
          <a:p>
            <a:pPr marL="1104915" lvl="2" indent="-342900">
              <a:buFont typeface="Wingdings" panose="05000000000000000000" pitchFamily="2" charset="2"/>
              <a:buChar char="Ø"/>
            </a:pPr>
            <a:r>
              <a:rPr lang="fr-FR" sz="1867" dirty="0"/>
              <a:t>Importance du bénévolat  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Financement ARS + contribution des établissements </a:t>
            </a:r>
          </a:p>
          <a:p>
            <a:pPr marL="304815" indent="-304815">
              <a:buFont typeface="Arial" panose="020B0604020202020204" pitchFamily="34" charset="0"/>
              <a:buChar char="•"/>
            </a:pPr>
            <a:endParaRPr lang="fr-FR" sz="1867" dirty="0"/>
          </a:p>
          <a:p>
            <a:pPr marL="304815" indent="-304815">
              <a:buFont typeface="Arial" panose="020B0604020202020204" pitchFamily="34" charset="0"/>
              <a:buChar char="•"/>
            </a:pPr>
            <a:r>
              <a:rPr lang="fr-FR" sz="1867" dirty="0"/>
              <a:t>Missions   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Faire du lien, animer et coordonner le réseau des acteurs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Assurer la qualité des pratiques professionnelles et les harmoniser  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Développer l’expertise et le recours en périnatalité </a:t>
            </a:r>
          </a:p>
          <a:p>
            <a:pPr marL="609630" lvl="1" indent="-304815">
              <a:buFont typeface="Courier New" panose="02070309020205020404" pitchFamily="49" charset="0"/>
              <a:buChar char="o"/>
            </a:pPr>
            <a:r>
              <a:rPr lang="fr-FR" sz="1867" dirty="0"/>
              <a:t>Informer et communiquer en direction des professionnels </a:t>
            </a:r>
          </a:p>
          <a:p>
            <a:pPr marL="304815" indent="-304815">
              <a:buFont typeface="Symbol" panose="05050102010706020507" pitchFamily="18" charset="2"/>
              <a:buChar char=""/>
            </a:pPr>
            <a:endParaRPr lang="fr-FR" sz="1067" dirty="0"/>
          </a:p>
          <a:p>
            <a:endParaRPr lang="fr-FR" sz="1067" dirty="0"/>
          </a:p>
          <a:p>
            <a:pPr marL="304815" indent="-304815">
              <a:buFont typeface="Symbol" panose="05050102010706020507" pitchFamily="18" charset="2"/>
              <a:buChar char=""/>
            </a:pPr>
            <a:endParaRPr lang="fr-FR" sz="1067" dirty="0"/>
          </a:p>
          <a:p>
            <a:pPr marL="304815" indent="-304815">
              <a:buFont typeface="Symbol" panose="05050102010706020507" pitchFamily="18" charset="2"/>
              <a:buChar char=""/>
            </a:pPr>
            <a:endParaRPr lang="fr-FR" sz="1067" dirty="0"/>
          </a:p>
          <a:p>
            <a:endParaRPr lang="fr-FR" sz="1067" b="1" dirty="0"/>
          </a:p>
          <a:p>
            <a:endParaRPr lang="fr-FR" sz="1067" b="1" dirty="0"/>
          </a:p>
          <a:p>
            <a:endParaRPr lang="fr-FR" sz="1867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020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A80D0-76C8-4E69-8915-FBDE3B48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Les commissions du RSN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596189-B94F-4D68-B276-CFB6F7B3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Socle du fonctionnement du RSN </a:t>
            </a:r>
          </a:p>
          <a:p>
            <a:pPr lvl="1"/>
            <a:r>
              <a:rPr lang="fr-FR" dirty="0"/>
              <a:t>Donne du sens à notre mission </a:t>
            </a:r>
          </a:p>
          <a:p>
            <a:pPr lvl="1"/>
            <a:r>
              <a:rPr lang="fr-FR" dirty="0"/>
              <a:t>Maintien un lien fort avec les professionnels de terrain</a:t>
            </a:r>
          </a:p>
          <a:p>
            <a:r>
              <a:rPr lang="fr-FR" dirty="0"/>
              <a:t>13 commissions : </a:t>
            </a:r>
          </a:p>
          <a:p>
            <a:pPr lvl="1"/>
            <a:r>
              <a:rPr lang="fr-FR" dirty="0"/>
              <a:t>Thématiques : Allaitement maternel, Parentalité, Addictions, DAN ...</a:t>
            </a:r>
          </a:p>
          <a:p>
            <a:pPr lvl="1"/>
            <a:r>
              <a:rPr lang="fr-FR" dirty="0"/>
              <a:t>Professionnelles : GO, </a:t>
            </a:r>
            <a:r>
              <a:rPr lang="fr-FR" dirty="0" err="1"/>
              <a:t>Ped</a:t>
            </a:r>
            <a:r>
              <a:rPr lang="fr-FR" dirty="0"/>
              <a:t>, AR, SF, Puer, Psychologues…</a:t>
            </a:r>
          </a:p>
          <a:p>
            <a:pPr lvl="1"/>
            <a:r>
              <a:rPr lang="fr-FR" dirty="0"/>
              <a:t>1  à 2 responsables par commission </a:t>
            </a:r>
          </a:p>
          <a:p>
            <a:r>
              <a:rPr lang="pt-BR" dirty="0"/>
              <a:t>Ce sont des lieux  : </a:t>
            </a:r>
          </a:p>
          <a:p>
            <a:pPr lvl="1"/>
            <a:r>
              <a:rPr lang="pt-BR" dirty="0"/>
              <a:t>d’échanges de pratiques et de retour d’ expériences avec partage d’informations et de connaissances</a:t>
            </a:r>
          </a:p>
          <a:p>
            <a:pPr lvl="1"/>
            <a:r>
              <a:rPr lang="pt-BR" dirty="0"/>
              <a:t>de gestion de projets à partir d’idées ou d’initiatives de terrain</a:t>
            </a:r>
          </a:p>
          <a:p>
            <a:pPr lvl="1"/>
            <a:r>
              <a:rPr lang="pt-BR" dirty="0"/>
              <a:t>de mise en œuvre commune de travaux d’évaluation  ou d’enquêtes</a:t>
            </a:r>
          </a:p>
          <a:p>
            <a:pPr lvl="1"/>
            <a:r>
              <a:rPr lang="pt-BR" dirty="0"/>
              <a:t>de production d’outils d’informations, protocoles , référentiels.....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4C2097-8E06-4EE9-9B69-69412D96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76" y="452852"/>
            <a:ext cx="2419522" cy="21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BCC0C-B3C5-40BA-91C1-38BFF2EE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Place du RSN dans la démarche régionale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5B8A6B-F261-410A-8378-A4DE1915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695" y="1825624"/>
            <a:ext cx="10395202" cy="486813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Démarche à l’initiative de l’ARS </a:t>
            </a:r>
          </a:p>
          <a:p>
            <a:pPr lvl="1"/>
            <a:r>
              <a:rPr lang="fr-FR" dirty="0"/>
              <a:t>Dans le cadre du  Plan Régional Santé Environnement des Pays de la Loire (PRSE3)</a:t>
            </a:r>
          </a:p>
          <a:p>
            <a:pPr lvl="2"/>
            <a:r>
              <a:rPr lang="fr-FR" dirty="0"/>
              <a:t>Deux publics prioritaires : Les personnes précaires et les futurs parents de jeunes enfants   </a:t>
            </a:r>
          </a:p>
          <a:p>
            <a:pPr lvl="1"/>
            <a:r>
              <a:rPr lang="fr-FR" dirty="0"/>
              <a:t>Partenariale avec Mutualité Française :  participe au pilotage régional </a:t>
            </a:r>
          </a:p>
          <a:p>
            <a:pPr lvl="1"/>
            <a:r>
              <a:rPr lang="fr-FR" dirty="0"/>
              <a:t>Groupe régional depuis 2015 :  ARS, Mutualité Française, PMI , l’ordre des SF, les collectivités et le RSN </a:t>
            </a:r>
          </a:p>
          <a:p>
            <a:pPr lvl="1"/>
            <a:r>
              <a:rPr lang="fr-FR" dirty="0"/>
              <a:t>Plusieurs actions : Formation, sensibilisation, création d’outils et Appel à candidature auprès des maternités </a:t>
            </a:r>
          </a:p>
          <a:p>
            <a:pPr lvl="1"/>
            <a:endParaRPr lang="fr-FR" dirty="0"/>
          </a:p>
          <a:p>
            <a:r>
              <a:rPr lang="fr-FR" dirty="0"/>
              <a:t>AAC «  Agir ensemble » auprès des 23 maternités de la région </a:t>
            </a:r>
          </a:p>
          <a:p>
            <a:pPr lvl="1"/>
            <a:r>
              <a:rPr lang="fr-FR" dirty="0"/>
              <a:t>Bénéficier d’un accompagnement méthodologique par une agence spécialisée </a:t>
            </a:r>
          </a:p>
          <a:p>
            <a:pPr lvl="2"/>
            <a:r>
              <a:rPr lang="fr-FR" dirty="0"/>
              <a:t> un plan d’action régional sur la santé environnementale</a:t>
            </a:r>
          </a:p>
          <a:p>
            <a:pPr lvl="1"/>
            <a:r>
              <a:rPr lang="fr-FR" dirty="0"/>
              <a:t>12 maternités / 23 ont été retenues </a:t>
            </a:r>
          </a:p>
          <a:p>
            <a:pPr lvl="1"/>
            <a:r>
              <a:rPr lang="fr-FR" dirty="0"/>
              <a:t>Participation du RSN aux différentes étapes : diagnostics / maternité,  plans d’action et choix des actions prioritaires, synthèse des avancées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Intérêt pour le Réseau +++ </a:t>
            </a:r>
          </a:p>
          <a:p>
            <a:pPr lvl="1"/>
            <a:r>
              <a:rPr lang="fr-FR" dirty="0"/>
              <a:t>Rôle « Prescripteur » des maternités </a:t>
            </a:r>
          </a:p>
          <a:p>
            <a:pPr lvl="1"/>
            <a:r>
              <a:rPr lang="fr-FR" dirty="0"/>
              <a:t>L’exemplarité des maternités sur les produits utilisés et les pratiques enseignées en leur sein est un enjeu majeur</a:t>
            </a:r>
          </a:p>
          <a:p>
            <a:pPr lvl="2"/>
            <a:r>
              <a:rPr lang="fr-FR" dirty="0"/>
              <a:t>1000 jours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58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66566-1387-4952-BC82-EE09CF62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Sujets principaux déjà travaillés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1E205-E633-4C0F-B005-25C2A05E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Faire la chasse aux perturbateurs endocriniens et accompagner les parents dans les bons choix </a:t>
            </a:r>
          </a:p>
          <a:p>
            <a:pPr lvl="1"/>
            <a:r>
              <a:rPr lang="fr-FR" dirty="0"/>
              <a:t>Pour les cosmétiques, pour les produits de toilette , pour le matériel et mobilier bébé…</a:t>
            </a:r>
          </a:p>
          <a:p>
            <a:pPr lvl="1"/>
            <a:r>
              <a:rPr lang="fr-FR" dirty="0"/>
              <a:t>Suppression, modification de produits, effet sur les politiques d’achat</a:t>
            </a:r>
          </a:p>
          <a:p>
            <a:pPr lvl="1"/>
            <a:r>
              <a:rPr lang="fr-FR" dirty="0"/>
              <a:t>Mise en place d’ateliers d’information pour les parents </a:t>
            </a:r>
          </a:p>
          <a:p>
            <a:r>
              <a:rPr lang="fr-FR" dirty="0"/>
              <a:t>Améliorer la qualité des repas ( contenant et contenu) et renforcer l’exigence sur l’alimentation infantile ( type de stérilisation des tétines, composition du lait, contenant) </a:t>
            </a:r>
          </a:p>
          <a:p>
            <a:r>
              <a:rPr lang="fr-FR" dirty="0"/>
              <a:t>Réduire le risque chimique lié à l’entretien des locaux </a:t>
            </a:r>
          </a:p>
          <a:p>
            <a:pPr lvl="1"/>
            <a:r>
              <a:rPr lang="fr-FR" dirty="0"/>
              <a:t>En moyenne, 5 litres de produits d’entretien (désinfectant, détergent, détartrant) sont utilisés par journée d’hospitalisation</a:t>
            </a:r>
          </a:p>
          <a:p>
            <a:pPr lvl="1"/>
            <a:endParaRPr lang="fr-FR" dirty="0"/>
          </a:p>
          <a:p>
            <a:r>
              <a:rPr lang="fr-FR" dirty="0"/>
              <a:t>Sécuriser la manipulation des produits dangereux </a:t>
            </a:r>
          </a:p>
          <a:p>
            <a:pPr lvl="1"/>
            <a:r>
              <a:rPr lang="fr-FR" dirty="0"/>
              <a:t>Le formol </a:t>
            </a:r>
          </a:p>
          <a:p>
            <a:r>
              <a:rPr lang="fr-FR" dirty="0"/>
              <a:t>Améliorer la gestion des matières résiduelles </a:t>
            </a:r>
          </a:p>
          <a:p>
            <a:pPr lvl="1"/>
            <a:r>
              <a:rPr lang="fr-FR" dirty="0"/>
              <a:t>Travail sur les filières de déchets : diminuer la part d’ordures ménagères en mettant en place des filières de recyclage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91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5CC63-90DF-4137-8CCA-E36CA5A2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commission Santé Environnementale du RSN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FE0BC-4428-4132-A41C-4FB1EC1E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Prend le relais du travail engagé  </a:t>
            </a:r>
          </a:p>
          <a:p>
            <a:pPr lvl="1"/>
            <a:r>
              <a:rPr lang="fr-FR" dirty="0"/>
              <a:t>Poursuivre les échanges de pratique entre maternités, directions et services support (acheteurs, hygiénistes, pharmaciens..) </a:t>
            </a:r>
          </a:p>
          <a:p>
            <a:pPr lvl="1"/>
            <a:r>
              <a:rPr lang="fr-FR" dirty="0"/>
              <a:t>Maintenir la dynamique régionale , poursuivre les évolutions et harmoniser les pratiques à l’échelle régionale </a:t>
            </a:r>
          </a:p>
          <a:p>
            <a:pPr lvl="1"/>
            <a:r>
              <a:rPr lang="fr-FR" dirty="0"/>
              <a:t>Bénéficier d’accompagnement expert sur des sujets précis: </a:t>
            </a:r>
          </a:p>
          <a:p>
            <a:pPr lvl="2"/>
            <a:r>
              <a:rPr lang="fr-FR" dirty="0"/>
              <a:t>toxicologie des produits, hygiène des locaux ,  asepsie et qualité des soins</a:t>
            </a:r>
          </a:p>
          <a:p>
            <a:pPr lvl="3"/>
            <a:r>
              <a:rPr lang="fr-FR" dirty="0"/>
              <a:t>Quelles alternatives déjà éprouvées ?</a:t>
            </a:r>
          </a:p>
          <a:p>
            <a:pPr lvl="0"/>
            <a:r>
              <a:rPr lang="fr-FR" dirty="0"/>
              <a:t>Faire le lien avec d’autres Réseaux , d’autres établissements et organiser des «  visites apprenantes » </a:t>
            </a:r>
          </a:p>
          <a:p>
            <a:pPr lvl="0"/>
            <a:r>
              <a:rPr lang="fr-FR" dirty="0"/>
              <a:t>Être une aide dans les échanges avec les parties prenantes</a:t>
            </a:r>
          </a:p>
          <a:p>
            <a:pPr lvl="0"/>
            <a:r>
              <a:rPr lang="fr-FR" dirty="0"/>
              <a:t>Créer des documents d’information, protocoles et procédures pour les professionnels, pour les usagers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9A683E-03B0-4811-AFBB-4185681E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8" y="75970"/>
            <a:ext cx="1210161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F1760-0389-412E-ACD6-42044901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commission Santé Environnementale du RSN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A3B661-C29F-4660-903E-5FD68C2C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commission le 14 septembre 2023 </a:t>
            </a:r>
          </a:p>
          <a:p>
            <a:pPr lvl="1"/>
            <a:r>
              <a:rPr lang="fr-FR" dirty="0"/>
              <a:t>Objectifs de 3 rencontres par an </a:t>
            </a:r>
          </a:p>
          <a:p>
            <a:pPr lvl="1"/>
            <a:r>
              <a:rPr lang="fr-FR" dirty="0"/>
              <a:t>2 responsables de commission : 1 Gynécologue Obstétricien , 1 sage femme </a:t>
            </a:r>
          </a:p>
          <a:p>
            <a:r>
              <a:rPr lang="fr-FR" dirty="0"/>
              <a:t>Les sujets proposés:</a:t>
            </a:r>
          </a:p>
          <a:p>
            <a:pPr lvl="1"/>
            <a:r>
              <a:rPr lang="fr-FR" dirty="0"/>
              <a:t>Recherche d’alternative aux </a:t>
            </a:r>
            <a:r>
              <a:rPr lang="fr-FR" dirty="0" err="1"/>
              <a:t>nourettes</a:t>
            </a:r>
            <a:r>
              <a:rPr lang="fr-FR" dirty="0"/>
              <a:t> de lait maternisé</a:t>
            </a:r>
          </a:p>
          <a:p>
            <a:pPr lvl="2"/>
            <a:r>
              <a:rPr lang="fr-FR" dirty="0"/>
              <a:t>Seul déchet n’existant que à la maternité : filière de recyclage  </a:t>
            </a:r>
          </a:p>
          <a:p>
            <a:pPr lvl="2"/>
            <a:r>
              <a:rPr lang="fr-FR" dirty="0"/>
              <a:t>Objectif de réduction des déchets et d’éducation à la santé</a:t>
            </a:r>
          </a:p>
          <a:p>
            <a:pPr lvl="3"/>
            <a:r>
              <a:rPr lang="fr-FR" dirty="0"/>
              <a:t>Passage au biberon en verre + boite de lait et reconstitution en chambre par les parents </a:t>
            </a:r>
          </a:p>
          <a:p>
            <a:pPr lvl="3"/>
            <a:r>
              <a:rPr lang="fr-FR" dirty="0"/>
              <a:t>Quelques établissements déjà engagés </a:t>
            </a:r>
          </a:p>
          <a:p>
            <a:pPr lvl="3"/>
            <a:r>
              <a:rPr lang="fr-FR" dirty="0"/>
              <a:t>Accompagnement expert : CPIAS, pédiatres de maternité, professionnels du lactarium</a:t>
            </a:r>
          </a:p>
          <a:p>
            <a:pPr marL="457200" lvl="1" indent="0">
              <a:buNone/>
            </a:pPr>
            <a:r>
              <a:rPr lang="fr-FR" dirty="0"/>
              <a:t>Soutien Allaitement maternel !!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58AA65-86DA-4671-B203-B1CFE5BA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34" y="208020"/>
            <a:ext cx="1109546" cy="10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36247-81A8-4611-89DE-AC28A188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commission Santé Environnementale du RSN (3)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3E4E1B-EABA-4B42-970D-DE4A637AE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Poursuite du travail sur l’hygiène des locaux</a:t>
            </a:r>
          </a:p>
          <a:p>
            <a:pPr lvl="1"/>
            <a:r>
              <a:rPr lang="fr-FR" dirty="0"/>
              <a:t>Objectif : poursuivre la réduction de produits chimiques </a:t>
            </a:r>
          </a:p>
          <a:p>
            <a:pPr lvl="2"/>
            <a:r>
              <a:rPr lang="fr-FR" dirty="0"/>
              <a:t>Etendre le nettoyage des sols à la microfibre humide sans produit  dans toutes les maternités</a:t>
            </a:r>
          </a:p>
          <a:p>
            <a:pPr lvl="2"/>
            <a:r>
              <a:rPr lang="fr-FR" dirty="0"/>
              <a:t>Poursuivre la sensibilisation des services d’hygiène sur l’éco nettoyage des surfaces basses et échanger sur les protocoles selon les zones à risques</a:t>
            </a:r>
          </a:p>
          <a:p>
            <a:pPr lvl="2"/>
            <a:r>
              <a:rPr lang="fr-FR" dirty="0"/>
              <a:t>Echanger et informer sur les techniques et produits permettant de réduire les détergents et biocides sur les surfaces hautes et le matériel (exemple couveuse, matériel technique): vapeur , produits </a:t>
            </a:r>
            <a:r>
              <a:rPr lang="fr-FR" dirty="0" err="1"/>
              <a:t>eco</a:t>
            </a:r>
            <a:r>
              <a:rPr lang="fr-FR" dirty="0"/>
              <a:t> labélisés …</a:t>
            </a:r>
          </a:p>
          <a:p>
            <a:pPr lvl="2"/>
            <a:r>
              <a:rPr lang="fr-FR" dirty="0"/>
              <a:t>Travailler ensemble les procédures à généraliser </a:t>
            </a:r>
          </a:p>
          <a:p>
            <a:pPr lvl="2"/>
            <a:r>
              <a:rPr lang="fr-FR" dirty="0"/>
              <a:t>Accompagnement expert : CPIAS, référents hygiène des établissements, acheteurs 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9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5D587-019B-4294-913C-6F6007E3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commission Santé Environnementale du RSN (4)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70192-4EBC-4DD1-932B-C6BC56A3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L’alimentation adultes </a:t>
            </a:r>
          </a:p>
          <a:p>
            <a:pPr lvl="1"/>
            <a:r>
              <a:rPr lang="fr-FR" dirty="0"/>
              <a:t>Objectifs : réduction des déchets </a:t>
            </a:r>
          </a:p>
          <a:p>
            <a:pPr lvl="2"/>
            <a:r>
              <a:rPr lang="fr-FR" dirty="0"/>
              <a:t>Passage de l’eau en bouteille à l’eau en pichet </a:t>
            </a:r>
          </a:p>
          <a:p>
            <a:pPr lvl="3"/>
            <a:r>
              <a:rPr lang="fr-FR" dirty="0"/>
              <a:t>Qualité de l’eau : Eau du robinet? Fontaine à eau ?  </a:t>
            </a:r>
          </a:p>
          <a:p>
            <a:pPr lvl="3"/>
            <a:r>
              <a:rPr lang="fr-FR" dirty="0"/>
              <a:t>Organisation RH </a:t>
            </a:r>
          </a:p>
          <a:p>
            <a:pPr lvl="2"/>
            <a:r>
              <a:rPr lang="fr-FR" dirty="0"/>
              <a:t>Fin des contenants en plastique pour l’alimentation </a:t>
            </a:r>
          </a:p>
          <a:p>
            <a:pPr lvl="2"/>
            <a:r>
              <a:rPr lang="fr-FR" dirty="0"/>
              <a:t>Accompagnement expert : CPIAS, référents hygiène des établissements, professionnels de la restauration </a:t>
            </a:r>
          </a:p>
          <a:p>
            <a:r>
              <a:rPr lang="fr-FR" dirty="0"/>
              <a:t>Outils de communication des usagers </a:t>
            </a:r>
          </a:p>
          <a:p>
            <a:pPr lvl="1"/>
            <a:r>
              <a:rPr lang="fr-FR" dirty="0"/>
              <a:t>Donner du sens et de l’information pour agir sur les comportements </a:t>
            </a:r>
          </a:p>
          <a:p>
            <a:pPr lvl="1"/>
            <a:r>
              <a:rPr lang="fr-FR" dirty="0"/>
              <a:t>Pression sur les industriels </a:t>
            </a:r>
          </a:p>
        </p:txBody>
      </p:sp>
    </p:spTree>
    <p:extLst>
      <p:ext uri="{BB962C8B-B14F-4D97-AF65-F5344CB8AC3E}">
        <p14:creationId xmlns:p14="http://schemas.microsoft.com/office/powerpoint/2010/main" val="236176293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1038</Words>
  <Application>Microsoft Office PowerPoint</Application>
  <PresentationFormat>Grand écran</PresentationFormat>
  <Paragraphs>123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Wingdings</vt:lpstr>
      <vt:lpstr>1_Thème Office</vt:lpstr>
      <vt:lpstr>Accompagnement du développement durable par le Réseau Sécurité Naissance</vt:lpstr>
      <vt:lpstr>Présentation PowerPoint</vt:lpstr>
      <vt:lpstr>Les commissions du RSN </vt:lpstr>
      <vt:lpstr>Place du RSN dans la démarche régionale </vt:lpstr>
      <vt:lpstr>Sujets principaux déjà travaillés</vt:lpstr>
      <vt:lpstr>La commission Santé Environnementale du RSN </vt:lpstr>
      <vt:lpstr>La commission Santé Environnementale du RSN (2)</vt:lpstr>
      <vt:lpstr>La commission Santé Environnementale du RSN (3)</vt:lpstr>
      <vt:lpstr>La commission Santé Environnementale du RSN (4)</vt:lpstr>
      <vt:lpstr>Conclusion 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Hérault</dc:creator>
  <cp:lastModifiedBy>Martine Hérault</cp:lastModifiedBy>
  <cp:revision>60</cp:revision>
  <cp:lastPrinted>2023-06-24T15:48:33Z</cp:lastPrinted>
  <dcterms:created xsi:type="dcterms:W3CDTF">2023-06-20T11:34:23Z</dcterms:created>
  <dcterms:modified xsi:type="dcterms:W3CDTF">2023-07-21T10:40:31Z</dcterms:modified>
</cp:coreProperties>
</file>