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31"/>
  </p:notesMasterIdLst>
  <p:handoutMasterIdLst>
    <p:handoutMasterId r:id="rId132"/>
  </p:handoutMasterIdLst>
  <p:sldIdLst>
    <p:sldId id="256" r:id="rId3"/>
    <p:sldId id="276" r:id="rId4"/>
    <p:sldId id="259" r:id="rId5"/>
    <p:sldId id="279" r:id="rId6"/>
    <p:sldId id="471" r:id="rId7"/>
    <p:sldId id="730" r:id="rId8"/>
    <p:sldId id="281" r:id="rId9"/>
    <p:sldId id="732" r:id="rId10"/>
    <p:sldId id="557" r:id="rId11"/>
    <p:sldId id="474" r:id="rId12"/>
    <p:sldId id="717" r:id="rId13"/>
    <p:sldId id="733" r:id="rId14"/>
    <p:sldId id="565" r:id="rId15"/>
    <p:sldId id="573" r:id="rId16"/>
    <p:sldId id="738" r:id="rId17"/>
    <p:sldId id="578" r:id="rId18"/>
    <p:sldId id="728" r:id="rId19"/>
    <p:sldId id="715" r:id="rId20"/>
    <p:sldId id="720" r:id="rId21"/>
    <p:sldId id="737" r:id="rId22"/>
    <p:sldId id="714" r:id="rId23"/>
    <p:sldId id="716" r:id="rId24"/>
    <p:sldId id="619" r:id="rId25"/>
    <p:sldId id="620" r:id="rId26"/>
    <p:sldId id="621" r:id="rId27"/>
    <p:sldId id="624" r:id="rId28"/>
    <p:sldId id="626" r:id="rId29"/>
    <p:sldId id="627" r:id="rId30"/>
    <p:sldId id="622" r:id="rId31"/>
    <p:sldId id="632" r:id="rId32"/>
    <p:sldId id="696" r:id="rId33"/>
    <p:sldId id="697" r:id="rId34"/>
    <p:sldId id="739" r:id="rId35"/>
    <p:sldId id="698" r:id="rId36"/>
    <p:sldId id="576" r:id="rId37"/>
    <p:sldId id="579" r:id="rId38"/>
    <p:sldId id="734" r:id="rId39"/>
    <p:sldId id="583" r:id="rId40"/>
    <p:sldId id="735" r:id="rId41"/>
    <p:sldId id="580" r:id="rId42"/>
    <p:sldId id="581" r:id="rId43"/>
    <p:sldId id="598" r:id="rId44"/>
    <p:sldId id="597" r:id="rId45"/>
    <p:sldId id="709" r:id="rId46"/>
    <p:sldId id="726" r:id="rId47"/>
    <p:sldId id="731" r:id="rId48"/>
    <p:sldId id="718" r:id="rId49"/>
    <p:sldId id="593" r:id="rId50"/>
    <p:sldId id="600" r:id="rId51"/>
    <p:sldId id="656" r:id="rId52"/>
    <p:sldId id="602" r:id="rId53"/>
    <p:sldId id="683" r:id="rId54"/>
    <p:sldId id="685" r:id="rId55"/>
    <p:sldId id="682" r:id="rId56"/>
    <p:sldId id="684" r:id="rId57"/>
    <p:sldId id="603" r:id="rId58"/>
    <p:sldId id="686" r:id="rId59"/>
    <p:sldId id="687" r:id="rId60"/>
    <p:sldId id="604" r:id="rId61"/>
    <p:sldId id="689" r:id="rId62"/>
    <p:sldId id="690" r:id="rId63"/>
    <p:sldId id="691" r:id="rId64"/>
    <p:sldId id="605" r:id="rId65"/>
    <p:sldId id="694" r:id="rId66"/>
    <p:sldId id="695" r:id="rId67"/>
    <p:sldId id="692" r:id="rId68"/>
    <p:sldId id="699" r:id="rId69"/>
    <p:sldId id="700" r:id="rId70"/>
    <p:sldId id="701" r:id="rId71"/>
    <p:sldId id="702" r:id="rId72"/>
    <p:sldId id="693" r:id="rId73"/>
    <p:sldId id="594" r:id="rId74"/>
    <p:sldId id="601" r:id="rId75"/>
    <p:sldId id="658" r:id="rId76"/>
    <p:sldId id="612" r:id="rId77"/>
    <p:sldId id="640" r:id="rId78"/>
    <p:sldId id="613" r:id="rId79"/>
    <p:sldId id="688" r:id="rId80"/>
    <p:sldId id="590" r:id="rId81"/>
    <p:sldId id="641" r:id="rId82"/>
    <p:sldId id="611" r:id="rId83"/>
    <p:sldId id="642" r:id="rId84"/>
    <p:sldId id="614" r:id="rId85"/>
    <p:sldId id="643" r:id="rId86"/>
    <p:sldId id="638" r:id="rId87"/>
    <p:sldId id="639" r:id="rId88"/>
    <p:sldId id="644" r:id="rId89"/>
    <p:sldId id="646" r:id="rId90"/>
    <p:sldId id="645" r:id="rId91"/>
    <p:sldId id="648" r:id="rId92"/>
    <p:sldId id="608" r:id="rId93"/>
    <p:sldId id="649" r:id="rId94"/>
    <p:sldId id="651" r:id="rId95"/>
    <p:sldId id="609" r:id="rId96"/>
    <p:sldId id="652" r:id="rId97"/>
    <p:sldId id="662" r:id="rId98"/>
    <p:sldId id="653" r:id="rId99"/>
    <p:sldId id="660" r:id="rId100"/>
    <p:sldId id="661" r:id="rId101"/>
    <p:sldId id="664" r:id="rId102"/>
    <p:sldId id="666" r:id="rId103"/>
    <p:sldId id="665" r:id="rId104"/>
    <p:sldId id="667" r:id="rId105"/>
    <p:sldId id="668" r:id="rId106"/>
    <p:sldId id="669" r:id="rId107"/>
    <p:sldId id="676" r:id="rId108"/>
    <p:sldId id="673" r:id="rId109"/>
    <p:sldId id="675" r:id="rId110"/>
    <p:sldId id="670" r:id="rId111"/>
    <p:sldId id="671" r:id="rId112"/>
    <p:sldId id="672" r:id="rId113"/>
    <p:sldId id="677" r:id="rId114"/>
    <p:sldId id="678" r:id="rId115"/>
    <p:sldId id="679" r:id="rId116"/>
    <p:sldId id="680" r:id="rId117"/>
    <p:sldId id="721" r:id="rId118"/>
    <p:sldId id="723" r:id="rId119"/>
    <p:sldId id="724" r:id="rId120"/>
    <p:sldId id="722" r:id="rId121"/>
    <p:sldId id="486" r:id="rId122"/>
    <p:sldId id="487" r:id="rId123"/>
    <p:sldId id="727" r:id="rId124"/>
    <p:sldId id="663" r:id="rId125"/>
    <p:sldId id="570" r:id="rId126"/>
    <p:sldId id="566" r:id="rId127"/>
    <p:sldId id="567" r:id="rId128"/>
    <p:sldId id="568" r:id="rId129"/>
    <p:sldId id="569" r:id="rId130"/>
  </p:sldIdLst>
  <p:sldSz cx="9144000" cy="6858000" type="screen4x3"/>
  <p:notesSz cx="6797675" cy="9926638"/>
  <p:custDataLst>
    <p:tags r:id="rId13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FAU Muriel" initials="P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2"/>
    <a:srgbClr val="373739"/>
    <a:srgbClr val="E7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5349" autoAdjust="0"/>
  </p:normalViewPr>
  <p:slideViewPr>
    <p:cSldViewPr showGuides="1">
      <p:cViewPr varScale="1">
        <p:scale>
          <a:sx n="62" d="100"/>
          <a:sy n="62" d="100"/>
        </p:scale>
        <p:origin x="804" y="66"/>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3AE-4D7C-A45C-01611832B34C}"/>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8316"/>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8316"/>
          </a:xfrm>
          <a:prstGeom prst="rect">
            <a:avLst/>
          </a:prstGeom>
        </p:spPr>
        <p:txBody>
          <a:bodyPr vert="horz" lIns="91413" tIns="45706" rIns="91413" bIns="45706" rtlCol="0"/>
          <a:lstStyle>
            <a:lvl1pPr algn="r">
              <a:defRPr sz="1200"/>
            </a:lvl1pPr>
          </a:lstStyle>
          <a:p>
            <a:fld id="{6AF57851-89A4-489B-BF8E-817C3E29196A}" type="datetimeFigureOut">
              <a:rPr lang="fr-FR" smtClean="0"/>
              <a:t>12/04/2024</a:t>
            </a:fld>
            <a:endParaRPr lang="fr-FR"/>
          </a:p>
        </p:txBody>
      </p:sp>
      <p:sp>
        <p:nvSpPr>
          <p:cNvPr id="4" name="Espace réservé du pied de page 3"/>
          <p:cNvSpPr>
            <a:spLocks noGrp="1"/>
          </p:cNvSpPr>
          <p:nvPr>
            <p:ph type="ftr" sz="quarter" idx="2"/>
          </p:nvPr>
        </p:nvSpPr>
        <p:spPr>
          <a:xfrm>
            <a:off x="0" y="9428323"/>
            <a:ext cx="2945712" cy="498316"/>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8316"/>
          </a:xfrm>
          <a:prstGeom prst="rect">
            <a:avLst/>
          </a:prstGeom>
        </p:spPr>
        <p:txBody>
          <a:bodyPr vert="horz" lIns="91413" tIns="45706" rIns="91413" bIns="45706" rtlCol="0" anchor="b"/>
          <a:lstStyle>
            <a:lvl1pPr algn="r">
              <a:defRPr sz="1200"/>
            </a:lvl1pPr>
          </a:lstStyle>
          <a:p>
            <a:fld id="{331036F1-72F7-4657-9EAE-56F9F44EF119}" type="slidenum">
              <a:rPr lang="fr-FR" smtClean="0"/>
              <a:t>‹N°›</a:t>
            </a:fld>
            <a:endParaRPr lang="fr-FR"/>
          </a:p>
        </p:txBody>
      </p:sp>
    </p:spTree>
    <p:extLst>
      <p:ext uri="{BB962C8B-B14F-4D97-AF65-F5344CB8AC3E}">
        <p14:creationId xmlns:p14="http://schemas.microsoft.com/office/powerpoint/2010/main" val="348864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AE4F876F-2394-434A-9B07-432DE19C105F}" type="datetimeFigureOut">
              <a:rPr lang="fr-FR" smtClean="0"/>
              <a:t>12/04/2024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Deux enquêtes de prévalence coordonnées par le Centre européen de prévention et de contrôle des maladies (ECDC) concernant</a:t>
            </a:r>
            <a:r>
              <a:rPr lang="fr-FR" sz="1200" kern="1200" baseline="0" dirty="0" smtClean="0">
                <a:solidFill>
                  <a:schemeClr val="tx1"/>
                </a:solidFill>
                <a:effectLst/>
                <a:latin typeface="+mn-lt"/>
                <a:ea typeface="+mn-ea"/>
                <a:cs typeface="+mn-cs"/>
              </a:rPr>
              <a:t> la </a:t>
            </a:r>
            <a:r>
              <a:rPr lang="fr-FR" baseline="0" dirty="0" smtClean="0"/>
              <a:t>surveillance des </a:t>
            </a:r>
            <a:r>
              <a:rPr lang="fr-FR" dirty="0" smtClean="0"/>
              <a:t>Infections nosocomiales dans les établissements de soins de longue durée (HALT) de personnes </a:t>
            </a:r>
            <a:r>
              <a:rPr lang="fr-FR" dirty="0" err="1" smtClean="0"/>
              <a:t>agées</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4</a:t>
            </a:fld>
            <a:endParaRPr lang="fr-FR"/>
          </a:p>
        </p:txBody>
      </p:sp>
    </p:spTree>
    <p:extLst>
      <p:ext uri="{BB962C8B-B14F-4D97-AF65-F5344CB8AC3E}">
        <p14:creationId xmlns:p14="http://schemas.microsoft.com/office/powerpoint/2010/main" val="228687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118</a:t>
            </a:fld>
            <a:endParaRPr lang="fr-FR"/>
          </a:p>
        </p:txBody>
      </p:sp>
    </p:spTree>
    <p:extLst>
      <p:ext uri="{BB962C8B-B14F-4D97-AF65-F5344CB8AC3E}">
        <p14:creationId xmlns:p14="http://schemas.microsoft.com/office/powerpoint/2010/main" val="209264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5</a:t>
            </a:fld>
            <a:endParaRPr lang="fr-FR"/>
          </a:p>
        </p:txBody>
      </p:sp>
    </p:spTree>
    <p:extLst>
      <p:ext uri="{BB962C8B-B14F-4D97-AF65-F5344CB8AC3E}">
        <p14:creationId xmlns:p14="http://schemas.microsoft.com/office/powerpoint/2010/main" val="350706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7</a:t>
            </a:fld>
            <a:endParaRPr lang="fr-FR"/>
          </a:p>
        </p:txBody>
      </p:sp>
    </p:spTree>
    <p:extLst>
      <p:ext uri="{BB962C8B-B14F-4D97-AF65-F5344CB8AC3E}">
        <p14:creationId xmlns:p14="http://schemas.microsoft.com/office/powerpoint/2010/main" val="102958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8</a:t>
            </a:fld>
            <a:endParaRPr lang="fr-FR"/>
          </a:p>
        </p:txBody>
      </p:sp>
    </p:spTree>
    <p:extLst>
      <p:ext uri="{BB962C8B-B14F-4D97-AF65-F5344CB8AC3E}">
        <p14:creationId xmlns:p14="http://schemas.microsoft.com/office/powerpoint/2010/main" val="120699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solidFill>
                  <a:schemeClr val="tx2"/>
                </a:solidFill>
                <a:latin typeface="Arial" charset="0"/>
                <a:cs typeface="Arial" charset="0"/>
              </a:rPr>
              <a:t>75 /582 EHPAD</a:t>
            </a:r>
          </a:p>
          <a:p>
            <a:r>
              <a:rPr lang="fr-FR" sz="1200" dirty="0" smtClean="0">
                <a:solidFill>
                  <a:schemeClr val="tx2"/>
                </a:solidFill>
                <a:latin typeface="Arial" charset="0"/>
                <a:cs typeface="Arial" charset="0"/>
              </a:rPr>
              <a:t>107 structures</a:t>
            </a:r>
            <a:r>
              <a:rPr lang="fr-FR" sz="1200" baseline="0" dirty="0" smtClean="0">
                <a:solidFill>
                  <a:schemeClr val="tx2"/>
                </a:solidFill>
                <a:latin typeface="Arial" charset="0"/>
                <a:cs typeface="Arial" charset="0"/>
              </a:rPr>
              <a:t> handicap</a:t>
            </a:r>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a:t>
            </a:fld>
            <a:endParaRPr lang="fr-FR"/>
          </a:p>
        </p:txBody>
      </p:sp>
    </p:spTree>
    <p:extLst>
      <p:ext uri="{BB962C8B-B14F-4D97-AF65-F5344CB8AC3E}">
        <p14:creationId xmlns:p14="http://schemas.microsoft.com/office/powerpoint/2010/main" val="60722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13</a:t>
            </a:fld>
            <a:endParaRPr lang="fr-FR"/>
          </a:p>
        </p:txBody>
      </p:sp>
    </p:spTree>
    <p:extLst>
      <p:ext uri="{BB962C8B-B14F-4D97-AF65-F5344CB8AC3E}">
        <p14:creationId xmlns:p14="http://schemas.microsoft.com/office/powerpoint/2010/main" val="234388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68</a:t>
            </a:fld>
            <a:endParaRPr lang="fr-FR"/>
          </a:p>
        </p:txBody>
      </p:sp>
    </p:spTree>
    <p:extLst>
      <p:ext uri="{BB962C8B-B14F-4D97-AF65-F5344CB8AC3E}">
        <p14:creationId xmlns:p14="http://schemas.microsoft.com/office/powerpoint/2010/main" val="241579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102</a:t>
            </a:fld>
            <a:endParaRPr lang="fr-FR"/>
          </a:p>
        </p:txBody>
      </p:sp>
    </p:spTree>
    <p:extLst>
      <p:ext uri="{BB962C8B-B14F-4D97-AF65-F5344CB8AC3E}">
        <p14:creationId xmlns:p14="http://schemas.microsoft.com/office/powerpoint/2010/main" val="19373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104</a:t>
            </a:fld>
            <a:endParaRPr lang="fr-FR"/>
          </a:p>
        </p:txBody>
      </p:sp>
    </p:spTree>
    <p:extLst>
      <p:ext uri="{BB962C8B-B14F-4D97-AF65-F5344CB8AC3E}">
        <p14:creationId xmlns:p14="http://schemas.microsoft.com/office/powerpoint/2010/main" val="145405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smtClean="0"/>
              <a:t>Partie #</a:t>
            </a:r>
            <a:endParaRPr lang="fr-FR"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0763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165991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r>
              <a:rPr lang="fr-FR" smtClean="0"/>
              <a:t>version de travail</a:t>
            </a:r>
            <a:endParaRPr lang="fr-F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B2B121C-31A1-B64D-A05F-C47B23404EB2}" type="slidenum">
              <a:rPr lang="fr-FR"/>
              <a:pPr/>
              <a:t>‹N°›</a:t>
            </a:fld>
            <a:endParaRPr lang="fr-FR"/>
          </a:p>
        </p:txBody>
      </p:sp>
    </p:spTree>
    <p:extLst>
      <p:ext uri="{BB962C8B-B14F-4D97-AF65-F5344CB8AC3E}">
        <p14:creationId xmlns:p14="http://schemas.microsoft.com/office/powerpoint/2010/main" val="410885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1.xml"/><Relationship Id="rId4" Type="http://schemas.openxmlformats.org/officeDocument/2006/relationships/image" Target="../media/image27.pn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2.xml"/><Relationship Id="rId4" Type="http://schemas.openxmlformats.org/officeDocument/2006/relationships/image" Target="../media/image27.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04.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5.xml"/><Relationship Id="rId6" Type="http://schemas.openxmlformats.org/officeDocument/2006/relationships/slide" Target="slide27.xml"/><Relationship Id="rId5" Type="http://schemas.openxmlformats.org/officeDocument/2006/relationships/image" Target="../media/image27.png"/><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6.xml"/><Relationship Id="rId5" Type="http://schemas.openxmlformats.org/officeDocument/2006/relationships/image" Target="../media/image29.png"/><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8.xml"/><Relationship Id="rId4" Type="http://schemas.openxmlformats.org/officeDocument/2006/relationships/image" Target="../media/image30.png"/></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1.xml"/><Relationship Id="rId4" Type="http://schemas.openxmlformats.org/officeDocument/2006/relationships/image" Target="../media/image8.png"/></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2.xml"/><Relationship Id="rId4" Type="http://schemas.openxmlformats.org/officeDocument/2006/relationships/image" Target="../media/image8.png"/></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3.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4.xml"/><Relationship Id="rId4"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15.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16.xml"/><Relationship Id="rId4" Type="http://schemas.openxmlformats.org/officeDocument/2006/relationships/slide" Target="slide28.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slide" Target="slide2.xml"/></Relationships>
</file>

<file path=ppt/slides/_rels/slide117.xml.rels><?xml version="1.0" encoding="UTF-8" standalone="yes"?>
<Relationships xmlns="http://schemas.openxmlformats.org/package/2006/relationships"><Relationship Id="rId3" Type="http://schemas.openxmlformats.org/officeDocument/2006/relationships/hyperlink" Target="mailto:previas-support@santepubliquefrance.fr" TargetMode="External"/><Relationship Id="rId2" Type="http://schemas.openxmlformats.org/officeDocument/2006/relationships/slideLayout" Target="../slideLayouts/slideLayout3.xml"/><Relationship Id="rId1" Type="http://schemas.openxmlformats.org/officeDocument/2006/relationships/tags" Target="../tags/tag118.xml"/><Relationship Id="rId6" Type="http://schemas.openxmlformats.org/officeDocument/2006/relationships/image" Target="../media/image31.png"/><Relationship Id="rId5" Type="http://schemas.openxmlformats.org/officeDocument/2006/relationships/hyperlink" Target="https://previas.santepubliquefrance.fr/" TargetMode="External"/><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0.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1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8.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0.png"/></Relationships>
</file>

<file path=ppt/slides/_rels/slide1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8.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12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34.png"/></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123.xml"/><Relationship Id="rId6" Type="http://schemas.openxmlformats.org/officeDocument/2006/relationships/image" Target="../media/image53.png"/><Relationship Id="rId5" Type="http://schemas.openxmlformats.org/officeDocument/2006/relationships/image" Target="../media/image8.png"/><Relationship Id="rId4" Type="http://schemas.openxmlformats.org/officeDocument/2006/relationships/hyperlink" Target="https://previas.santepubliquefrance.fr/"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4.xml"/><Relationship Id="rId4" Type="http://schemas.openxmlformats.org/officeDocument/2006/relationships/slide" Target="slide2.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7.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8.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9.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slide" Target="slide1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Layout" Target="../slideLayouts/slideLayout2.xml"/><Relationship Id="rId7" Type="http://schemas.openxmlformats.org/officeDocument/2006/relationships/slide" Target="slide4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 Target="slide16.xml"/><Relationship Id="rId11" Type="http://schemas.openxmlformats.org/officeDocument/2006/relationships/image" Target="../media/image6.jpeg"/><Relationship Id="rId5" Type="http://schemas.openxmlformats.org/officeDocument/2006/relationships/slide" Target="slide9.xml"/><Relationship Id="rId10" Type="http://schemas.openxmlformats.org/officeDocument/2006/relationships/slide" Target="slide123.xml"/><Relationship Id="rId4" Type="http://schemas.openxmlformats.org/officeDocument/2006/relationships/slide" Target="slide3.xml"/><Relationship Id="rId9" Type="http://schemas.openxmlformats.org/officeDocument/2006/relationships/slide" Target="slide1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slide" Target="slide4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slide" Target="slide4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slide" Target="slide49.xml"/><Relationship Id="rId5" Type="http://schemas.openxmlformats.org/officeDocument/2006/relationships/image" Target="../media/image13.png"/><Relationship Id="rId4" Type="http://schemas.openxmlformats.org/officeDocument/2006/relationships/slide" Target="slide4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slide" Target="slide7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slide" Target="slide7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slide" Target="slide90.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slide" Target="slide9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slide" Target="slide10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slide" Target="slide1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8" Type="http://schemas.openxmlformats.org/officeDocument/2006/relationships/hyperlink" Target="mailto:as.valentin@chu-tours.fr" TargetMode="External"/><Relationship Id="rId13" Type="http://schemas.openxmlformats.org/officeDocument/2006/relationships/hyperlink" Target="mailto:christine.banguy@chu-reunion.fr" TargetMode="External"/><Relationship Id="rId3" Type="http://schemas.openxmlformats.org/officeDocument/2006/relationships/image" Target="../media/image8.png"/><Relationship Id="rId7" Type="http://schemas.openxmlformats.org/officeDocument/2006/relationships/hyperlink" Target="mailto:stephanie.lefflot@chu-rennes.fr" TargetMode="External"/><Relationship Id="rId12" Type="http://schemas.openxmlformats.org/officeDocument/2006/relationships/hyperlink" Target="mailto:herve.blanchard@aphp.fr" TargetMode="External"/><Relationship Id="rId17" Type="http://schemas.openxmlformats.org/officeDocument/2006/relationships/hyperlink" Target="mailto:jeanchristophe.delaroziere@ap-hm.fr" TargetMode="External"/><Relationship Id="rId2" Type="http://schemas.openxmlformats.org/officeDocument/2006/relationships/slideLayout" Target="../slideLayouts/slideLayout3.xml"/><Relationship Id="rId16" Type="http://schemas.openxmlformats.org/officeDocument/2006/relationships/hyperlink" Target="mailto:canouet.s@chu-toulouse.fr" TargetMode="External"/><Relationship Id="rId1" Type="http://schemas.openxmlformats.org/officeDocument/2006/relationships/tags" Target="../tags/tag45.xml"/><Relationship Id="rId6" Type="http://schemas.openxmlformats.org/officeDocument/2006/relationships/hyperlink" Target="mailto:marion.angibaud@chu-rennes.fr" TargetMode="External"/><Relationship Id="rId11" Type="http://schemas.openxmlformats.org/officeDocument/2006/relationships/hyperlink" Target="mailto:pierre.paroux@chu-lille.fr" TargetMode="External"/><Relationship Id="rId5" Type="http://schemas.openxmlformats.org/officeDocument/2006/relationships/hyperlink" Target="mailto:margaux.chartier@chu-rennes.fr" TargetMode="External"/><Relationship Id="rId15" Type="http://schemas.openxmlformats.org/officeDocument/2006/relationships/hyperlink" Target="mailto:caroline.bervas@chu-bordeaux.fr" TargetMode="External"/><Relationship Id="rId10" Type="http://schemas.openxmlformats.org/officeDocument/2006/relationships/hyperlink" Target="mailto:sophia.mechkour@chru-strasbourg.fr" TargetMode="External"/><Relationship Id="rId4" Type="http://schemas.openxmlformats.org/officeDocument/2006/relationships/hyperlink" Target="mailto:anais.machut@chu-lyon.fr" TargetMode="External"/><Relationship Id="rId9" Type="http://schemas.openxmlformats.org/officeDocument/2006/relationships/hyperlink" Target="mailto:cindy.descormiers@chu-tours.fr" TargetMode="External"/><Relationship Id="rId14" Type="http://schemas.openxmlformats.org/officeDocument/2006/relationships/hyperlink" Target="mailto:thibon-p@chu-caen.f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come.daniau@santepubliquefrance.fr" TargetMode="External"/><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hyperlink" Target="mailto:previas-support@santepubliquefrance.fr" TargetMode="External"/><Relationship Id="rId4" Type="http://schemas.openxmlformats.org/officeDocument/2006/relationships/hyperlink" Target="mailto:dpo@santepubliquefrance.f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2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hyperlink" Target="https://www.santepubliquefrance.fr/etudes-et-enquetes" TargetMode="Externa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8.png"/><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2.xml"/><Relationship Id="rId5" Type="http://schemas.openxmlformats.org/officeDocument/2006/relationships/image" Target="../media/image1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4.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20.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60.xml"/><Relationship Id="rId5" Type="http://schemas.openxmlformats.org/officeDocument/2006/relationships/image" Target="../media/image21.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64.xml"/><Relationship Id="rId5" Type="http://schemas.openxmlformats.org/officeDocument/2006/relationships/image" Target="../media/image22.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8.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0.xml"/><Relationship Id="rId5" Type="http://schemas.openxmlformats.org/officeDocument/2006/relationships/image" Target="../media/image22.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2.xml"/><Relationship Id="rId5" Type="http://schemas.openxmlformats.org/officeDocument/2006/relationships/slide" Target="slide22.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74.xml"/><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5.xml"/><Relationship Id="rId5" Type="http://schemas.openxmlformats.org/officeDocument/2006/relationships/image" Target="../media/image23.pn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7.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8.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9.xml"/><Relationship Id="rId5" Type="http://schemas.openxmlformats.org/officeDocument/2006/relationships/image" Target="../media/image24.png"/><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0.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5.xml"/><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8.xml"/><Relationship Id="rId4" Type="http://schemas.openxmlformats.org/officeDocument/2006/relationships/image" Target="../media/image24.pn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9.xml"/><Relationship Id="rId4" Type="http://schemas.openxmlformats.org/officeDocument/2006/relationships/image" Target="../media/image24.png"/></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0.xml"/><Relationship Id="rId5" Type="http://schemas.openxmlformats.org/officeDocument/2006/relationships/slide" Target="slide2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1.xml"/><Relationship Id="rId5" Type="http://schemas.openxmlformats.org/officeDocument/2006/relationships/image" Target="../media/image26.png"/><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3.xml"/><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4.xml"/><Relationship Id="rId6" Type="http://schemas.openxmlformats.org/officeDocument/2006/relationships/slide" Target="slide24.xml"/><Relationship Id="rId5" Type="http://schemas.openxmlformats.org/officeDocument/2006/relationships/slide" Target="slide26.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27.png"/><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7.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8.xml"/><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9.xml"/><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00.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916832"/>
            <a:ext cx="7704657" cy="2952328"/>
          </a:xfrm>
        </p:spPr>
        <p:txBody>
          <a:bodyPr/>
          <a:lstStyle/>
          <a:p>
            <a:r>
              <a:rPr lang="fr-FR" sz="2800" dirty="0" smtClean="0"/>
              <a:t/>
            </a:r>
            <a:br>
              <a:rPr lang="fr-FR" sz="2800" dirty="0" smtClean="0"/>
            </a:br>
            <a:r>
              <a:rPr lang="fr-FR" sz="2800" dirty="0"/>
              <a:t/>
            </a:r>
            <a:br>
              <a:rPr lang="fr-FR" sz="2800" dirty="0"/>
            </a:br>
            <a:r>
              <a:rPr lang="fr-FR" sz="2800" u="none" dirty="0" smtClean="0"/>
              <a:t>ENP 2024</a:t>
            </a:r>
            <a:br>
              <a:rPr lang="fr-FR" sz="2800" u="none" dirty="0" smtClean="0"/>
            </a:br>
            <a:r>
              <a:rPr lang="fr-FR" sz="2800" u="none" dirty="0"/>
              <a:t/>
            </a:r>
            <a:br>
              <a:rPr lang="fr-FR" sz="2800" u="none" dirty="0"/>
            </a:br>
            <a:r>
              <a:rPr lang="fr-FR" sz="2800" u="none" cap="none" dirty="0" smtClean="0"/>
              <a:t>Enquête </a:t>
            </a:r>
            <a:r>
              <a:rPr lang="fr-FR" sz="2800" u="none" cap="none" dirty="0"/>
              <a:t>nationale de prévalence</a:t>
            </a:r>
            <a:br>
              <a:rPr lang="fr-FR" sz="2800" u="none" cap="none" dirty="0"/>
            </a:br>
            <a:r>
              <a:rPr lang="fr-FR" sz="2800" u="none" cap="none" dirty="0"/>
              <a:t>des infections </a:t>
            </a:r>
            <a:r>
              <a:rPr lang="fr-FR" sz="2800" u="none" cap="none" dirty="0" smtClean="0"/>
              <a:t>associées aux soins et des traitements anti-infectieux</a:t>
            </a:r>
            <a:br>
              <a:rPr lang="fr-FR" sz="2800" u="none" cap="none" dirty="0" smtClean="0"/>
            </a:br>
            <a:r>
              <a:rPr lang="fr-FR" sz="2800" u="none" cap="none" dirty="0" smtClean="0"/>
              <a:t>en établissements d’hébergement pour personnes âgées dépendantes</a:t>
            </a:r>
            <a:endParaRPr lang="fr-FR" sz="2800" u="none" cap="none" dirty="0"/>
          </a:p>
        </p:txBody>
      </p:sp>
      <p:sp>
        <p:nvSpPr>
          <p:cNvPr id="3" name="Sous-titre 2"/>
          <p:cNvSpPr>
            <a:spLocks noGrp="1"/>
          </p:cNvSpPr>
          <p:nvPr>
            <p:ph type="subTitle" idx="1"/>
          </p:nvPr>
        </p:nvSpPr>
        <p:spPr>
          <a:xfrm>
            <a:off x="1331141" y="5157192"/>
            <a:ext cx="7247336" cy="936104"/>
          </a:xfrm>
        </p:spPr>
        <p:txBody>
          <a:bodyPr/>
          <a:lstStyle/>
          <a:p>
            <a:r>
              <a:rPr lang="fr-FR" sz="2400" b="1" u="sng" dirty="0" smtClean="0">
                <a:latin typeface="Arial" charset="0"/>
                <a:cs typeface="Arial" charset="0"/>
              </a:rPr>
              <a:t>Présentation sur la méthode d’enquête</a:t>
            </a:r>
            <a:endParaRPr lang="fr-FR" sz="2400" b="1" u="sng" dirty="0">
              <a:latin typeface="Arial" charset="0"/>
              <a:cs typeface="Arial" charset="0"/>
            </a:endParaRPr>
          </a:p>
          <a:p>
            <a:r>
              <a:rPr lang="fr-FR" sz="2400" b="1" u="sng" dirty="0">
                <a:latin typeface="Arial" charset="0"/>
                <a:cs typeface="Arial" charset="0"/>
              </a:rPr>
              <a:t>Formation des enquêteurs</a:t>
            </a:r>
            <a:endParaRPr lang="fr-FR" sz="2400" b="1" u="sng" dirty="0"/>
          </a:p>
        </p:txBody>
      </p:sp>
      <p:pic>
        <p:nvPicPr>
          <p:cNvPr id="5"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76672"/>
            <a:ext cx="207923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entre for Disease Prevention and Con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18582"/>
            <a:ext cx="1311978" cy="11662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555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Indicateurs de prévalence</a:t>
            </a:r>
            <a:endParaRPr lang="fr-FR" dirty="0"/>
          </a:p>
        </p:txBody>
      </p:sp>
      <p:sp>
        <p:nvSpPr>
          <p:cNvPr id="4" name="Espace réservé du texte 3"/>
          <p:cNvSpPr>
            <a:spLocks noGrp="1"/>
          </p:cNvSpPr>
          <p:nvPr>
            <p:ph type="body" sz="quarter" idx="12"/>
          </p:nvPr>
        </p:nvSpPr>
        <p:spPr>
          <a:xfrm>
            <a:off x="467544" y="1294143"/>
            <a:ext cx="8352928" cy="5159193"/>
          </a:xfrm>
        </p:spPr>
        <p:txBody>
          <a:bodyPr/>
          <a:lstStyle/>
          <a:p>
            <a:pPr marL="0" lvl="2" indent="0">
              <a:spcBef>
                <a:spcPts val="1200"/>
              </a:spcBef>
              <a:buNone/>
            </a:pPr>
            <a:r>
              <a:rPr lang="fr-FR" sz="1800" dirty="0">
                <a:solidFill>
                  <a:schemeClr val="accent4"/>
                </a:solidFill>
                <a:latin typeface="Arial" charset="0"/>
                <a:cs typeface="Arial" charset="0"/>
              </a:rPr>
              <a:t>Type de d’étude</a:t>
            </a:r>
          </a:p>
          <a:p>
            <a:pPr lvl="2">
              <a:spcBef>
                <a:spcPts val="300"/>
              </a:spcBef>
            </a:pPr>
            <a:r>
              <a:rPr lang="fr-FR" sz="1400" dirty="0">
                <a:solidFill>
                  <a:schemeClr val="tx2"/>
                </a:solidFill>
                <a:cs typeface="Arial" charset="0"/>
              </a:rPr>
              <a:t>Enquête transversale </a:t>
            </a:r>
            <a:r>
              <a:rPr lang="fr-FR" sz="1400" dirty="0"/>
              <a:t>à visée </a:t>
            </a:r>
            <a:r>
              <a:rPr lang="fr-FR" sz="1400" dirty="0" smtClean="0"/>
              <a:t>descriptive sur </a:t>
            </a:r>
            <a:r>
              <a:rPr lang="fr-FR" sz="1400" dirty="0">
                <a:solidFill>
                  <a:schemeClr val="accent1"/>
                </a:solidFill>
                <a:latin typeface="Arial" charset="0"/>
                <a:cs typeface="Arial" charset="0"/>
              </a:rPr>
              <a:t>un jour donné exprimée pour 100 résidents</a:t>
            </a:r>
            <a:endParaRPr lang="fr-FR" sz="1400" dirty="0">
              <a:solidFill>
                <a:schemeClr val="accent1"/>
              </a:solidFill>
            </a:endParaRPr>
          </a:p>
          <a:p>
            <a:pPr marL="0" lvl="2" indent="0">
              <a:spcBef>
                <a:spcPts val="600"/>
              </a:spcBef>
              <a:buNone/>
            </a:pPr>
            <a:r>
              <a:rPr lang="fr-FR" sz="1800" dirty="0" smtClean="0">
                <a:solidFill>
                  <a:schemeClr val="accent4"/>
                </a:solidFill>
                <a:latin typeface="Arial" charset="0"/>
                <a:cs typeface="Arial" charset="0"/>
              </a:rPr>
              <a:t>Prévalence </a:t>
            </a:r>
            <a:r>
              <a:rPr lang="fr-FR" sz="1800" dirty="0">
                <a:solidFill>
                  <a:schemeClr val="accent4"/>
                </a:solidFill>
                <a:latin typeface="Arial" charset="0"/>
                <a:cs typeface="Arial" charset="0"/>
              </a:rPr>
              <a:t>des résidents infectés (</a:t>
            </a:r>
            <a:r>
              <a:rPr lang="fr-FR" sz="1800" dirty="0" smtClean="0">
                <a:solidFill>
                  <a:schemeClr val="accent4"/>
                </a:solidFill>
                <a:latin typeface="Arial" charset="0"/>
                <a:cs typeface="Arial" charset="0"/>
              </a:rPr>
              <a:t>IAS) </a:t>
            </a:r>
            <a:r>
              <a:rPr lang="fr-FR" sz="1800" dirty="0">
                <a:solidFill>
                  <a:schemeClr val="accent4"/>
                </a:solidFill>
                <a:latin typeface="Arial" charset="0"/>
                <a:cs typeface="Arial" charset="0"/>
              </a:rPr>
              <a:t>/ traités par </a:t>
            </a:r>
            <a:r>
              <a:rPr lang="fr-FR" sz="1800" dirty="0" smtClean="0">
                <a:solidFill>
                  <a:schemeClr val="accent4"/>
                </a:solidFill>
                <a:latin typeface="Arial" charset="0"/>
                <a:cs typeface="Arial" charset="0"/>
              </a:rPr>
              <a:t>antibiotique</a:t>
            </a:r>
          </a:p>
          <a:p>
            <a:pPr lvl="2">
              <a:spcBef>
                <a:spcPts val="300"/>
              </a:spcBef>
            </a:pPr>
            <a:r>
              <a:rPr lang="fr-FR" sz="1400" b="0" dirty="0" smtClean="0">
                <a:latin typeface="Arial" charset="0"/>
                <a:cs typeface="Arial" charset="0"/>
              </a:rPr>
              <a:t>Proportion de résidents présentant au moins une IAS jusqu’à 3 IAS par résident</a:t>
            </a:r>
          </a:p>
          <a:p>
            <a:pPr lvl="2">
              <a:spcBef>
                <a:spcPts val="300"/>
              </a:spcBef>
            </a:pPr>
            <a:r>
              <a:rPr lang="fr-FR" sz="1400" b="0" dirty="0" smtClean="0">
                <a:latin typeface="Arial" charset="0"/>
                <a:cs typeface="Arial" charset="0"/>
              </a:rPr>
              <a:t>Proportion </a:t>
            </a:r>
            <a:r>
              <a:rPr lang="fr-FR" sz="1400" b="0" dirty="0">
                <a:latin typeface="Arial" charset="0"/>
                <a:cs typeface="Arial" charset="0"/>
              </a:rPr>
              <a:t>de résidents traités par au moins un </a:t>
            </a:r>
            <a:r>
              <a:rPr lang="fr-FR" sz="1400" b="0" dirty="0" smtClean="0">
                <a:latin typeface="Arial" charset="0"/>
                <a:cs typeface="Arial" charset="0"/>
              </a:rPr>
              <a:t>ATB jusqu’à </a:t>
            </a:r>
            <a:r>
              <a:rPr lang="fr-FR" sz="1400" b="0" dirty="0">
                <a:latin typeface="Arial" charset="0"/>
                <a:cs typeface="Arial" charset="0"/>
              </a:rPr>
              <a:t>4 AI par </a:t>
            </a:r>
            <a:r>
              <a:rPr lang="fr-FR" sz="1400" b="0" dirty="0" smtClean="0">
                <a:latin typeface="Arial" charset="0"/>
                <a:cs typeface="Arial" charset="0"/>
              </a:rPr>
              <a:t>résident</a:t>
            </a:r>
          </a:p>
          <a:p>
            <a:pPr marL="0" lvl="2" indent="0">
              <a:spcBef>
                <a:spcPts val="300"/>
              </a:spcBef>
              <a:buNone/>
            </a:pPr>
            <a:endParaRPr lang="fr-FR" sz="1400" b="0" dirty="0" smtClean="0">
              <a:latin typeface="Arial" charset="0"/>
              <a:cs typeface="Arial" charset="0"/>
              <a:sym typeface="Wingdings" panose="05000000000000000000" pitchFamily="2" charset="2"/>
            </a:endParaRPr>
          </a:p>
          <a:p>
            <a:pPr marL="0" lvl="2" indent="0">
              <a:spcBef>
                <a:spcPts val="600"/>
              </a:spcBef>
              <a:buNone/>
            </a:pPr>
            <a:r>
              <a:rPr lang="fr-FR" sz="1800" dirty="0" smtClean="0">
                <a:solidFill>
                  <a:schemeClr val="accent4"/>
                </a:solidFill>
                <a:latin typeface="Arial" charset="0"/>
                <a:cs typeface="Arial" charset="0"/>
              </a:rPr>
              <a:t>Notion de cas prévalent</a:t>
            </a:r>
          </a:p>
          <a:p>
            <a:pPr lvl="2">
              <a:spcBef>
                <a:spcPts val="300"/>
              </a:spcBef>
            </a:pPr>
            <a:r>
              <a:rPr lang="fr-FR" sz="1400" dirty="0" smtClean="0">
                <a:latin typeface="Arial" charset="0"/>
                <a:cs typeface="Arial" charset="0"/>
              </a:rPr>
              <a:t>Nouveau cas</a:t>
            </a:r>
          </a:p>
          <a:p>
            <a:pPr lvl="4">
              <a:buFont typeface="Wingdings" panose="05000000000000000000" pitchFamily="2" charset="2"/>
              <a:buChar char="Ø"/>
            </a:pPr>
            <a:r>
              <a:rPr lang="fr-FR" b="0" dirty="0" smtClean="0">
                <a:latin typeface="Arial" charset="0"/>
                <a:cs typeface="Arial" charset="0"/>
              </a:rPr>
              <a:t> Résident </a:t>
            </a:r>
            <a:r>
              <a:rPr lang="fr-FR" b="1" dirty="0">
                <a:latin typeface="Arial" charset="0"/>
                <a:cs typeface="Arial" charset="0"/>
              </a:rPr>
              <a:t>déclarant </a:t>
            </a:r>
            <a:r>
              <a:rPr lang="fr-FR" b="1" dirty="0" smtClean="0">
                <a:latin typeface="Arial" charset="0"/>
                <a:cs typeface="Arial" charset="0"/>
              </a:rPr>
              <a:t>une IAS le </a:t>
            </a:r>
            <a:r>
              <a:rPr lang="fr-FR" b="1" dirty="0">
                <a:latin typeface="Arial" charset="0"/>
                <a:cs typeface="Arial" charset="0"/>
              </a:rPr>
              <a:t>jour de </a:t>
            </a:r>
            <a:r>
              <a:rPr lang="fr-FR" b="1" dirty="0" smtClean="0">
                <a:latin typeface="Arial" charset="0"/>
                <a:cs typeface="Arial" charset="0"/>
              </a:rPr>
              <a:t>l’enquête</a:t>
            </a:r>
          </a:p>
          <a:p>
            <a:pPr marL="144000" lvl="4" indent="0">
              <a:buNone/>
            </a:pPr>
            <a:r>
              <a:rPr lang="fr-FR" b="0" dirty="0" smtClean="0">
                <a:latin typeface="Arial" charset="0"/>
                <a:cs typeface="Arial" charset="0"/>
                <a:sym typeface="Wingdings" panose="05000000000000000000" pitchFamily="2" charset="2"/>
              </a:rPr>
              <a:t> </a:t>
            </a:r>
            <a:r>
              <a:rPr lang="fr-FR" b="0" dirty="0" smtClean="0">
                <a:latin typeface="Arial" charset="0"/>
                <a:cs typeface="Arial" charset="0"/>
              </a:rPr>
              <a:t>le </a:t>
            </a:r>
            <a:r>
              <a:rPr lang="fr-FR" b="1" dirty="0" smtClean="0">
                <a:latin typeface="Arial" charset="0"/>
                <a:cs typeface="Arial" charset="0"/>
              </a:rPr>
              <a:t>traitement AI est </a:t>
            </a:r>
            <a:r>
              <a:rPr lang="fr-FR" b="1" dirty="0">
                <a:latin typeface="Arial" charset="0"/>
                <a:cs typeface="Arial" charset="0"/>
              </a:rPr>
              <a:t>prescrit le jour de </a:t>
            </a:r>
            <a:r>
              <a:rPr lang="fr-FR" b="1" dirty="0" smtClean="0">
                <a:latin typeface="Arial" charset="0"/>
                <a:cs typeface="Arial" charset="0"/>
              </a:rPr>
              <a:t>l’enquête</a:t>
            </a:r>
          </a:p>
          <a:p>
            <a:pPr marL="144000" lvl="4" indent="0">
              <a:buNone/>
            </a:pPr>
            <a:endParaRPr lang="fr-FR" b="1" dirty="0" smtClean="0">
              <a:latin typeface="Arial" charset="0"/>
              <a:cs typeface="Arial" charset="0"/>
            </a:endParaRPr>
          </a:p>
          <a:p>
            <a:pPr lvl="2">
              <a:spcBef>
                <a:spcPts val="300"/>
              </a:spcBef>
            </a:pPr>
            <a:r>
              <a:rPr lang="fr-FR" sz="1400" dirty="0" smtClean="0">
                <a:latin typeface="Arial" charset="0"/>
                <a:cs typeface="Arial" charset="0"/>
              </a:rPr>
              <a:t>Ancien cas</a:t>
            </a:r>
          </a:p>
          <a:p>
            <a:pPr lvl="4">
              <a:buFont typeface="Wingdings" panose="05000000000000000000" pitchFamily="2" charset="2"/>
              <a:buChar char="Ø"/>
            </a:pPr>
            <a:r>
              <a:rPr lang="fr-FR" dirty="0">
                <a:latin typeface="Arial" charset="0"/>
                <a:cs typeface="Arial" charset="0"/>
              </a:rPr>
              <a:t> </a:t>
            </a:r>
            <a:r>
              <a:rPr lang="fr-FR" dirty="0" smtClean="0">
                <a:latin typeface="Arial" charset="0"/>
                <a:cs typeface="Arial" charset="0"/>
              </a:rPr>
              <a:t>Résident </a:t>
            </a:r>
            <a:r>
              <a:rPr lang="fr-FR" b="1" dirty="0">
                <a:latin typeface="Arial" charset="0"/>
                <a:cs typeface="Arial" charset="0"/>
              </a:rPr>
              <a:t>encore infecté le jour de </a:t>
            </a:r>
            <a:r>
              <a:rPr lang="fr-FR" b="1" dirty="0" smtClean="0">
                <a:latin typeface="Arial" charset="0"/>
                <a:cs typeface="Arial" charset="0"/>
              </a:rPr>
              <a:t>l’enquête </a:t>
            </a:r>
            <a:r>
              <a:rPr lang="fr-FR" dirty="0" smtClean="0">
                <a:latin typeface="Arial" charset="0"/>
                <a:cs typeface="Arial" charset="0"/>
              </a:rPr>
              <a:t>(infection toujours active ; le résident n’est pas guéri)</a:t>
            </a:r>
          </a:p>
          <a:p>
            <a:pPr marL="144000" lvl="4" indent="0">
              <a:buNone/>
            </a:pPr>
            <a:r>
              <a:rPr lang="fr-FR" dirty="0" smtClean="0">
                <a:latin typeface="Arial" charset="0"/>
                <a:cs typeface="Arial" charset="0"/>
                <a:sym typeface="Wingdings" panose="05000000000000000000" pitchFamily="2" charset="2"/>
              </a:rPr>
              <a:t> </a:t>
            </a:r>
            <a:r>
              <a:rPr lang="fr-FR" dirty="0" smtClean="0">
                <a:latin typeface="Arial" charset="0"/>
                <a:cs typeface="Arial" charset="0"/>
              </a:rPr>
              <a:t>le </a:t>
            </a:r>
            <a:r>
              <a:rPr lang="fr-FR" b="1" dirty="0">
                <a:latin typeface="Arial" charset="0"/>
                <a:cs typeface="Arial" charset="0"/>
              </a:rPr>
              <a:t>traitement AI est toujours en cours le jour de </a:t>
            </a:r>
            <a:r>
              <a:rPr lang="fr-FR" b="1" dirty="0" smtClean="0">
                <a:latin typeface="Arial" charset="0"/>
                <a:cs typeface="Arial" charset="0"/>
              </a:rPr>
              <a:t>l’enquête</a:t>
            </a:r>
            <a:endParaRPr lang="fr-FR" sz="1800" dirty="0" smtClean="0">
              <a:solidFill>
                <a:schemeClr val="accent4"/>
              </a:solidFill>
              <a:latin typeface="Arial" charset="0"/>
              <a:cs typeface="Arial" charset="0"/>
            </a:endParaRPr>
          </a:p>
          <a:p>
            <a:pPr marL="0" lvl="2" indent="0">
              <a:buNone/>
            </a:pPr>
            <a:endParaRPr lang="fr-FR" sz="1000" dirty="0" smtClean="0">
              <a:solidFill>
                <a:schemeClr val="accent4"/>
              </a:solidFill>
              <a:latin typeface="Arial" charset="0"/>
              <a:cs typeface="Arial" charset="0"/>
            </a:endParaRPr>
          </a:p>
          <a:p>
            <a:pPr marL="0" lvl="2" indent="0">
              <a:spcBef>
                <a:spcPts val="600"/>
              </a:spcBef>
              <a:buNone/>
            </a:pPr>
            <a:r>
              <a:rPr lang="fr-FR" sz="1800" dirty="0" smtClean="0">
                <a:solidFill>
                  <a:schemeClr val="accent4"/>
                </a:solidFill>
                <a:latin typeface="Arial" charset="0"/>
                <a:cs typeface="Arial" charset="0"/>
              </a:rPr>
              <a:t>Le </a:t>
            </a:r>
            <a:r>
              <a:rPr lang="fr-FR" sz="1800" dirty="0">
                <a:solidFill>
                  <a:schemeClr val="accent4"/>
                </a:solidFill>
                <a:latin typeface="Arial" charset="0"/>
                <a:cs typeface="Arial" charset="0"/>
              </a:rPr>
              <a:t>taux de prévalence dépend </a:t>
            </a:r>
            <a:r>
              <a:rPr lang="fr-FR" sz="1800" dirty="0" smtClean="0">
                <a:solidFill>
                  <a:schemeClr val="accent4"/>
                </a:solidFill>
                <a:latin typeface="Arial" charset="0"/>
                <a:cs typeface="Arial" charset="0"/>
              </a:rPr>
              <a:t>de :</a:t>
            </a:r>
            <a:endParaRPr lang="fr-FR" sz="1800" dirty="0">
              <a:solidFill>
                <a:schemeClr val="accent4"/>
              </a:solidFill>
              <a:latin typeface="Arial" charset="0"/>
              <a:cs typeface="Arial" charset="0"/>
            </a:endParaRPr>
          </a:p>
          <a:p>
            <a:pPr lvl="2">
              <a:spcBef>
                <a:spcPts val="200"/>
              </a:spcBef>
            </a:pPr>
            <a:r>
              <a:rPr lang="fr-FR" sz="1400" b="0" dirty="0">
                <a:latin typeface="Arial" charset="0"/>
                <a:cs typeface="Arial" charset="0"/>
              </a:rPr>
              <a:t>La </a:t>
            </a:r>
            <a:r>
              <a:rPr lang="fr-FR" sz="1400" dirty="0">
                <a:latin typeface="Arial" charset="0"/>
                <a:cs typeface="Arial" charset="0"/>
              </a:rPr>
              <a:t>durée</a:t>
            </a:r>
            <a:r>
              <a:rPr lang="fr-FR" sz="1400" b="0" dirty="0">
                <a:latin typeface="Arial" charset="0"/>
                <a:cs typeface="Arial" charset="0"/>
              </a:rPr>
              <a:t> de </a:t>
            </a:r>
            <a:r>
              <a:rPr lang="fr-FR" sz="1400" b="0" dirty="0" smtClean="0">
                <a:latin typeface="Arial" charset="0"/>
                <a:cs typeface="Arial" charset="0"/>
              </a:rPr>
              <a:t>l’infection / </a:t>
            </a:r>
            <a:r>
              <a:rPr lang="fr-FR" sz="1400" b="0" dirty="0">
                <a:latin typeface="Arial" charset="0"/>
                <a:cs typeface="Arial" charset="0"/>
              </a:rPr>
              <a:t>du </a:t>
            </a:r>
            <a:r>
              <a:rPr lang="fr-FR" sz="1400" b="0" dirty="0" smtClean="0">
                <a:latin typeface="Arial" charset="0"/>
                <a:cs typeface="Arial" charset="0"/>
              </a:rPr>
              <a:t>traitement     </a:t>
            </a:r>
          </a:p>
          <a:p>
            <a:pPr lvl="2">
              <a:spcBef>
                <a:spcPts val="200"/>
              </a:spcBef>
            </a:pPr>
            <a:r>
              <a:rPr lang="fr-FR" sz="1400" b="0" dirty="0" smtClean="0">
                <a:latin typeface="Arial" charset="0"/>
                <a:cs typeface="Arial" charset="0"/>
              </a:rPr>
              <a:t>La </a:t>
            </a:r>
            <a:r>
              <a:rPr lang="fr-FR" sz="1400" dirty="0">
                <a:latin typeface="Arial" charset="0"/>
                <a:cs typeface="Arial" charset="0"/>
              </a:rPr>
              <a:t>vitesse</a:t>
            </a:r>
            <a:r>
              <a:rPr lang="fr-FR" sz="1400" b="0" dirty="0">
                <a:latin typeface="Arial" charset="0"/>
                <a:cs typeface="Arial" charset="0"/>
              </a:rPr>
              <a:t> d’apparition des nouveaux cas</a:t>
            </a: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5508104" y="3582219"/>
            <a:ext cx="2353933" cy="821622"/>
            <a:chOff x="5818467" y="3722244"/>
            <a:chExt cx="2353933" cy="821622"/>
          </a:xfrm>
        </p:grpSpPr>
        <p:cxnSp>
          <p:nvCxnSpPr>
            <p:cNvPr id="5" name="Connecteur droit avec flèche 4"/>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6372200" y="4215184"/>
              <a:ext cx="936104" cy="144016"/>
              <a:chOff x="6372200" y="4215184"/>
              <a:chExt cx="936104" cy="144016"/>
            </a:xfrm>
          </p:grpSpPr>
          <p:cxnSp>
            <p:nvCxnSpPr>
              <p:cNvPr id="8" name="Connecteur droit 7"/>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6444208" y="4359200"/>
              <a:ext cx="792088" cy="184666"/>
            </a:xfrm>
            <a:prstGeom prst="rect">
              <a:avLst/>
            </a:prstGeom>
            <a:noFill/>
          </p:spPr>
          <p:txBody>
            <a:bodyPr wrap="square" lIns="36000" tIns="0" rIns="36000" bIns="0" rtlCol="0">
              <a:spAutoFit/>
            </a:bodyPr>
            <a:lstStyle/>
            <a:p>
              <a:r>
                <a:rPr lang="fr-FR" sz="1200" i="1" dirty="0" smtClean="0">
                  <a:solidFill>
                    <a:srgbClr val="373739"/>
                  </a:solidFill>
                </a:rPr>
                <a:t>IAS active</a:t>
              </a:r>
            </a:p>
          </p:txBody>
        </p:sp>
        <p:cxnSp>
          <p:nvCxnSpPr>
            <p:cNvPr id="17" name="Connecteur droit avec flèche 16"/>
            <p:cNvCxnSpPr/>
            <p:nvPr/>
          </p:nvCxnSpPr>
          <p:spPr>
            <a:xfrm>
              <a:off x="6372200" y="3906039"/>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818467" y="3722244"/>
              <a:ext cx="1296144" cy="184666"/>
            </a:xfrm>
            <a:prstGeom prst="rect">
              <a:avLst/>
            </a:prstGeom>
            <a:noFill/>
          </p:spPr>
          <p:txBody>
            <a:bodyPr wrap="square" lIns="36000" tIns="0" rIns="36000" bIns="0" rtlCol="0">
              <a:spAutoFit/>
            </a:bodyPr>
            <a:lstStyle/>
            <a:p>
              <a:r>
                <a:rPr lang="fr-FR" sz="1200" i="1" dirty="0" smtClean="0">
                  <a:solidFill>
                    <a:srgbClr val="373739"/>
                  </a:solidFill>
                </a:rPr>
                <a:t>Jour de l’enquête</a:t>
              </a:r>
            </a:p>
          </p:txBody>
        </p:sp>
      </p:grpSp>
      <p:grpSp>
        <p:nvGrpSpPr>
          <p:cNvPr id="20" name="Groupe 19"/>
          <p:cNvGrpSpPr/>
          <p:nvPr/>
        </p:nvGrpSpPr>
        <p:grpSpPr>
          <a:xfrm>
            <a:off x="6228184" y="5117254"/>
            <a:ext cx="2304256" cy="796754"/>
            <a:chOff x="5868144" y="3747112"/>
            <a:chExt cx="2304256" cy="796754"/>
          </a:xfrm>
        </p:grpSpPr>
        <p:cxnSp>
          <p:nvCxnSpPr>
            <p:cNvPr id="21" name="Connecteur droit avec flèche 20"/>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6372200" y="4215184"/>
              <a:ext cx="936104" cy="144016"/>
              <a:chOff x="6372200" y="4215184"/>
              <a:chExt cx="936104" cy="144016"/>
            </a:xfrm>
          </p:grpSpPr>
          <p:cxnSp>
            <p:nvCxnSpPr>
              <p:cNvPr id="26" name="Connecteur droit 25"/>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3" name="ZoneTexte 22"/>
            <p:cNvSpPr txBox="1"/>
            <p:nvPr/>
          </p:nvSpPr>
          <p:spPr>
            <a:xfrm>
              <a:off x="6444208" y="4359200"/>
              <a:ext cx="792088" cy="184666"/>
            </a:xfrm>
            <a:prstGeom prst="rect">
              <a:avLst/>
            </a:prstGeom>
            <a:noFill/>
          </p:spPr>
          <p:txBody>
            <a:bodyPr wrap="square" lIns="36000" tIns="0" rIns="36000" bIns="0" rtlCol="0">
              <a:spAutoFit/>
            </a:bodyPr>
            <a:lstStyle/>
            <a:p>
              <a:r>
                <a:rPr lang="fr-FR" sz="1200" i="1" dirty="0" smtClean="0">
                  <a:solidFill>
                    <a:srgbClr val="373739"/>
                  </a:solidFill>
                </a:rPr>
                <a:t>IAS active</a:t>
              </a:r>
            </a:p>
          </p:txBody>
        </p:sp>
        <p:cxnSp>
          <p:nvCxnSpPr>
            <p:cNvPr id="24" name="Connecteur droit avec flèche 23"/>
            <p:cNvCxnSpPr/>
            <p:nvPr/>
          </p:nvCxnSpPr>
          <p:spPr>
            <a:xfrm>
              <a:off x="6992984" y="3927092"/>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47217" y="3747112"/>
              <a:ext cx="1296144" cy="184666"/>
            </a:xfrm>
            <a:prstGeom prst="rect">
              <a:avLst/>
            </a:prstGeom>
            <a:noFill/>
          </p:spPr>
          <p:txBody>
            <a:bodyPr wrap="square" lIns="36000" tIns="0" rIns="36000" bIns="0" rtlCol="0">
              <a:spAutoFit/>
            </a:bodyPr>
            <a:lstStyle/>
            <a:p>
              <a:r>
                <a:rPr lang="fr-FR" sz="1200" i="1" dirty="0" smtClean="0">
                  <a:solidFill>
                    <a:srgbClr val="373739"/>
                  </a:solidFill>
                </a:rPr>
                <a:t>Jour de l’enquête</a:t>
              </a:r>
            </a:p>
          </p:txBody>
        </p:sp>
      </p:grpSp>
    </p:spTree>
    <p:custDataLst>
      <p:tags r:id="rId1"/>
    </p:custDataLst>
    <p:extLst>
      <p:ext uri="{BB962C8B-B14F-4D97-AF65-F5344CB8AC3E}">
        <p14:creationId xmlns:p14="http://schemas.microsoft.com/office/powerpoint/2010/main" val="38455609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6568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816565" y="4245039"/>
            <a:ext cx="7355835" cy="220829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le </a:t>
            </a:r>
            <a:r>
              <a:rPr lang="fr-FR" sz="1600" b="1" dirty="0" smtClean="0">
                <a:solidFill>
                  <a:schemeClr val="accent1"/>
                </a:solidFill>
              </a:rPr>
              <a:t>contexte ou motif de prescription de l’AI administré au résident le jour de l’enquête</a:t>
            </a:r>
            <a:endParaRPr lang="fr-FR" sz="1600" b="1" u="sng" dirty="0">
              <a:solidFill>
                <a:schemeClr val="accent1"/>
              </a:solidFill>
            </a:endParaRP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Noter si le traitement est : « </a:t>
            </a:r>
            <a:r>
              <a:rPr lang="fr-FR" sz="1400" b="1" dirty="0" smtClean="0">
                <a:solidFill>
                  <a:srgbClr val="373739"/>
                </a:solidFill>
                <a:sym typeface="Wingdings" panose="05000000000000000000" pitchFamily="2" charset="2"/>
              </a:rPr>
              <a:t>curatif </a:t>
            </a:r>
            <a:r>
              <a:rPr lang="fr-FR" sz="1400" dirty="0" smtClean="0">
                <a:solidFill>
                  <a:srgbClr val="373739"/>
                </a:solidFill>
                <a:sym typeface="Wingdings" panose="05000000000000000000" pitchFamily="2" charset="2"/>
              </a:rPr>
              <a:t>» (</a:t>
            </a:r>
            <a:r>
              <a:rPr lang="fr-FR" sz="1400" i="1" dirty="0" smtClean="0">
                <a:solidFill>
                  <a:srgbClr val="373739"/>
                </a:solidFill>
                <a:sym typeface="Wingdings" panose="05000000000000000000" pitchFamily="2" charset="2"/>
              </a:rPr>
              <a:t>i.e. </a:t>
            </a:r>
            <a:r>
              <a:rPr lang="fr-FR" sz="1400" dirty="0" smtClean="0">
                <a:solidFill>
                  <a:srgbClr val="373739"/>
                </a:solidFill>
                <a:sym typeface="Wingdings" panose="05000000000000000000" pitchFamily="2" charset="2"/>
              </a:rPr>
              <a:t>pour traiter une infection : présence de signes/symptômes ; traitements documentés microbiologiquement et traitements empiriques ou probabilistes)</a:t>
            </a:r>
            <a:br>
              <a:rPr lang="fr-FR" sz="1400" dirty="0" smtClean="0">
                <a:solidFill>
                  <a:srgbClr val="373739"/>
                </a:solidFill>
                <a:sym typeface="Wingdings" panose="05000000000000000000" pitchFamily="2" charset="2"/>
              </a:rPr>
            </a:br>
            <a:r>
              <a:rPr lang="fr-FR" sz="1400" dirty="0" smtClean="0">
                <a:solidFill>
                  <a:srgbClr val="373739"/>
                </a:solidFill>
                <a:sym typeface="Wingdings" panose="05000000000000000000" pitchFamily="2" charset="2"/>
              </a:rPr>
              <a:t>		     ou « </a:t>
            </a:r>
            <a:r>
              <a:rPr lang="fr-FR" sz="1400" b="1" dirty="0" smtClean="0">
                <a:solidFill>
                  <a:srgbClr val="373739"/>
                </a:solidFill>
                <a:sym typeface="Wingdings" panose="05000000000000000000" pitchFamily="2" charset="2"/>
              </a:rPr>
              <a:t>prophylactique </a:t>
            </a:r>
            <a:r>
              <a:rPr lang="fr-FR" sz="1400" dirty="0" smtClean="0">
                <a:solidFill>
                  <a:srgbClr val="373739"/>
                </a:solidFill>
                <a:sym typeface="Wingdings" panose="05000000000000000000" pitchFamily="2" charset="2"/>
              </a:rPr>
              <a:t>»</a:t>
            </a: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i.e. </a:t>
            </a:r>
            <a:r>
              <a:rPr lang="fr-FR" sz="1400" dirty="0" smtClean="0">
                <a:solidFill>
                  <a:srgbClr val="373739"/>
                </a:solidFill>
                <a:sym typeface="Wingdings" panose="05000000000000000000" pitchFamily="2" charset="2"/>
              </a:rPr>
              <a:t>pour prévenir une infection : aucun symptôme/signe clinique au moment de la prescription)</a:t>
            </a:r>
            <a:endParaRPr lang="fr-FR" sz="1400" dirty="0" smtClean="0">
              <a:solidFill>
                <a:srgbClr val="373739"/>
              </a:solidFill>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Sélectionner la proposition «</a:t>
            </a:r>
            <a:r>
              <a:rPr lang="fr-FR" sz="1400" dirty="0">
                <a:solidFill>
                  <a:srgbClr val="373739"/>
                </a:solidFill>
              </a:rPr>
              <a:t> </a:t>
            </a:r>
            <a:r>
              <a:rPr lang="fr-FR" sz="1400" dirty="0" smtClean="0">
                <a:solidFill>
                  <a:srgbClr val="373739"/>
                </a:solidFill>
              </a:rPr>
              <a:t>Indication inconnue</a:t>
            </a:r>
            <a:r>
              <a:rPr lang="fr-FR" sz="1400" dirty="0">
                <a:solidFill>
                  <a:srgbClr val="373739"/>
                </a:solidFill>
              </a:rPr>
              <a:t> » </a:t>
            </a:r>
            <a:r>
              <a:rPr lang="fr-FR" sz="1400" dirty="0" smtClean="0">
                <a:solidFill>
                  <a:srgbClr val="373739"/>
                </a:solidFill>
              </a:rPr>
              <a:t>dans la liste déroulante si </a:t>
            </a:r>
            <a:r>
              <a:rPr lang="fr-FR" sz="1400" dirty="0">
                <a:solidFill>
                  <a:srgbClr val="373739"/>
                </a:solidFill>
              </a:rPr>
              <a:t>l’information n’est pas </a:t>
            </a:r>
            <a:r>
              <a:rPr lang="fr-FR" sz="1400" dirty="0" smtClean="0">
                <a:solidFill>
                  <a:srgbClr val="373739"/>
                </a:solidFill>
              </a:rPr>
              <a:t>disponible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4226130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539552" y="3963242"/>
            <a:ext cx="7848872" cy="275460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smtClean="0">
                <a:solidFill>
                  <a:srgbClr val="373739"/>
                </a:solidFill>
              </a:rPr>
              <a:t>Uniquement pour traitements </a:t>
            </a:r>
            <a:r>
              <a:rPr lang="fr-FR" sz="1400" i="1" dirty="0">
                <a:solidFill>
                  <a:srgbClr val="373739"/>
                </a:solidFill>
              </a:rPr>
              <a:t>anti-infectieux </a:t>
            </a:r>
            <a:r>
              <a:rPr lang="fr-FR" sz="1400" b="1" i="1" dirty="0" smtClean="0">
                <a:solidFill>
                  <a:srgbClr val="373739"/>
                </a:solidFill>
              </a:rPr>
              <a:t>curatifs</a:t>
            </a:r>
            <a:r>
              <a:rPr lang="fr-FR" sz="1400" i="1" dirty="0" smtClean="0">
                <a:solidFill>
                  <a:srgbClr val="373739"/>
                </a:solidFill>
              </a:rPr>
              <a:t> d’infection </a:t>
            </a:r>
            <a:r>
              <a:rPr lang="fr-FR" sz="1400" i="1" dirty="0">
                <a:solidFill>
                  <a:srgbClr val="373739"/>
                </a:solidFill>
              </a:rPr>
              <a:t>:</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le </a:t>
            </a:r>
            <a:r>
              <a:rPr lang="fr-FR" sz="1600" b="1" dirty="0" smtClean="0">
                <a:solidFill>
                  <a:schemeClr val="accent1"/>
                </a:solidFill>
              </a:rPr>
              <a:t>diagnostic, la cible ou l’indication du traitement administré au résident le jour de l’enquête</a:t>
            </a:r>
            <a:endParaRPr lang="fr-FR" sz="1600" b="1" u="sng" dirty="0">
              <a:solidFill>
                <a:schemeClr val="accent1"/>
              </a:solidFill>
            </a:endParaRP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Noter le diagnostic associé au traitement </a:t>
            </a:r>
            <a:r>
              <a:rPr lang="fr-FR" sz="1400" b="1" dirty="0" smtClean="0">
                <a:solidFill>
                  <a:srgbClr val="373739"/>
                </a:solidFill>
                <a:sym typeface="Wingdings" panose="05000000000000000000" pitchFamily="2" charset="2"/>
              </a:rPr>
              <a:t>parmi 15 sites infectieux</a:t>
            </a:r>
            <a:endParaRPr lang="fr-FR" sz="1400" dirty="0" smtClean="0">
              <a:solidFill>
                <a:srgbClr val="373739"/>
              </a:solidFill>
              <a:sym typeface="Wingdings" panose="05000000000000000000" pitchFamily="2" charset="2"/>
            </a:endParaRPr>
          </a:p>
          <a:p>
            <a:pPr marL="0" lvl="4">
              <a:spcBef>
                <a:spcPts val="300"/>
              </a:spcBef>
            </a:pPr>
            <a:r>
              <a:rPr lang="fr-FR" sz="1400" dirty="0" smtClean="0">
                <a:solidFill>
                  <a:srgbClr val="373739"/>
                </a:solidFill>
                <a:sym typeface="Wingdings" panose="05000000000000000000" pitchFamily="2" charset="2"/>
              </a:rPr>
              <a:t> Le diagnostic est celui qui </a:t>
            </a:r>
            <a:r>
              <a:rPr lang="fr-FR" sz="1400" b="1" dirty="0" smtClean="0">
                <a:solidFill>
                  <a:srgbClr val="373739"/>
                </a:solidFill>
                <a:sym typeface="Wingdings" panose="05000000000000000000" pitchFamily="2" charset="2"/>
              </a:rPr>
              <a:t>figure dans le dossier du résident ou celui qui est rapporté par l’équipe soignante</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rPr>
              <a:t>Le diagnostic est </a:t>
            </a:r>
            <a:r>
              <a:rPr lang="fr-FR" sz="1400" b="1" dirty="0" smtClean="0">
                <a:solidFill>
                  <a:srgbClr val="373739"/>
                </a:solidFill>
              </a:rPr>
              <a:t>confirmé par le correspondant médical</a:t>
            </a: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a:solidFill>
                  <a:srgbClr val="373739"/>
                </a:solidFill>
              </a:rPr>
              <a:t>: la recherche </a:t>
            </a:r>
            <a:r>
              <a:rPr lang="fr-FR" sz="1400" dirty="0" smtClean="0">
                <a:solidFill>
                  <a:srgbClr val="373739"/>
                </a:solidFill>
              </a:rPr>
              <a:t>du diagnostic à </a:t>
            </a:r>
            <a:r>
              <a:rPr lang="fr-FR" sz="1400" dirty="0">
                <a:solidFill>
                  <a:srgbClr val="373739"/>
                </a:solidFill>
              </a:rPr>
              <a:t>sélectionner peut être effectuée à partir du code ou du libellé </a:t>
            </a:r>
            <a:r>
              <a:rPr lang="fr-FR" sz="1400" dirty="0" smtClean="0">
                <a:solidFill>
                  <a:srgbClr val="373739"/>
                </a:solidFill>
              </a:rPr>
              <a:t>complet</a:t>
            </a:r>
          </a:p>
          <a:p>
            <a:pPr marL="0" lvl="4"/>
            <a:r>
              <a:rPr lang="fr-FR" sz="1400" dirty="0" smtClean="0">
                <a:solidFill>
                  <a:srgbClr val="373739"/>
                </a:solidFill>
              </a:rPr>
              <a:t>Coder </a:t>
            </a:r>
            <a:r>
              <a:rPr lang="fr-FR" sz="1400" dirty="0">
                <a:solidFill>
                  <a:srgbClr val="373739"/>
                </a:solidFill>
              </a:rPr>
              <a:t>« INC </a:t>
            </a:r>
            <a:r>
              <a:rPr lang="fr-FR" sz="1400" dirty="0" smtClean="0">
                <a:solidFill>
                  <a:srgbClr val="373739"/>
                </a:solidFill>
              </a:rPr>
              <a:t>» si le diagnostic </a:t>
            </a:r>
            <a:r>
              <a:rPr lang="fr-FR" sz="1400" dirty="0">
                <a:solidFill>
                  <a:srgbClr val="373739"/>
                </a:solidFill>
              </a:rPr>
              <a:t>de l’infection ne figure pas dans le dossier du résident et n’est pas connu de l’équipe </a:t>
            </a:r>
            <a:r>
              <a:rPr lang="fr-FR" sz="1400" dirty="0" smtClean="0">
                <a:solidFill>
                  <a:srgbClr val="373739"/>
                </a:solidFill>
              </a:rPr>
              <a:t>soignante</a:t>
            </a:r>
            <a:endParaRPr lang="fr-FR" sz="1400" dirty="0">
              <a:solidFill>
                <a:schemeClr val="accent1"/>
              </a:solidFill>
            </a:endParaRPr>
          </a:p>
        </p:txBody>
      </p:sp>
    </p:spTree>
    <p:custDataLst>
      <p:tags r:id="rId1"/>
    </p:custDataLst>
    <p:extLst>
      <p:ext uri="{BB962C8B-B14F-4D97-AF65-F5344CB8AC3E}">
        <p14:creationId xmlns:p14="http://schemas.microsoft.com/office/powerpoint/2010/main" val="40292321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77"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grpSp>
        <p:nvGrpSpPr>
          <p:cNvPr id="4" name="Groupe 3"/>
          <p:cNvGrpSpPr/>
          <p:nvPr/>
        </p:nvGrpSpPr>
        <p:grpSpPr>
          <a:xfrm>
            <a:off x="2529590" y="1484785"/>
            <a:ext cx="6506904" cy="5256584"/>
            <a:chOff x="2529590" y="1484785"/>
            <a:chExt cx="6506904" cy="5256584"/>
          </a:xfrm>
        </p:grpSpPr>
        <p:pic>
          <p:nvPicPr>
            <p:cNvPr id="2" name="Image 1"/>
            <p:cNvPicPr>
              <a:picLocks noChangeAspect="1"/>
            </p:cNvPicPr>
            <p:nvPr/>
          </p:nvPicPr>
          <p:blipFill>
            <a:blip r:embed="rId6"/>
            <a:stretch>
              <a:fillRect/>
            </a:stretch>
          </p:blipFill>
          <p:spPr>
            <a:xfrm>
              <a:off x="2529590" y="1484785"/>
              <a:ext cx="6506904" cy="5256584"/>
            </a:xfrm>
            <a:prstGeom prst="rect">
              <a:avLst/>
            </a:prstGeom>
          </p:spPr>
        </p:pic>
        <p:sp>
          <p:nvSpPr>
            <p:cNvPr id="17" name="Rectangle 16"/>
            <p:cNvSpPr/>
            <p:nvPr/>
          </p:nvSpPr>
          <p:spPr>
            <a:xfrm>
              <a:off x="2627784" y="1843200"/>
              <a:ext cx="864096"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8" name="Rectangle 17"/>
            <p:cNvSpPr/>
            <p:nvPr/>
          </p:nvSpPr>
          <p:spPr>
            <a:xfrm>
              <a:off x="2633326" y="2580230"/>
              <a:ext cx="858554"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27784" y="2340830"/>
              <a:ext cx="864096" cy="239400"/>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Rectangle 15"/>
            <p:cNvSpPr/>
            <p:nvPr/>
          </p:nvSpPr>
          <p:spPr>
            <a:xfrm>
              <a:off x="2627784" y="3058266"/>
              <a:ext cx="864096" cy="3611093"/>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Tree>
    <p:custDataLst>
      <p:tags r:id="rId1"/>
    </p:custDataLst>
    <p:extLst>
      <p:ext uri="{BB962C8B-B14F-4D97-AF65-F5344CB8AC3E}">
        <p14:creationId xmlns:p14="http://schemas.microsoft.com/office/powerpoint/2010/main" val="407071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sp>
        <p:nvSpPr>
          <p:cNvPr id="5" name="Rectangle 4"/>
          <p:cNvSpPr/>
          <p:nvPr/>
        </p:nvSpPr>
        <p:spPr>
          <a:xfrm>
            <a:off x="592211" y="32849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447295" y="3998465"/>
            <a:ext cx="7721920" cy="27084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Uniquement pour traitements </a:t>
            </a:r>
            <a:r>
              <a:rPr lang="fr-FR" sz="1400" i="1" dirty="0">
                <a:solidFill>
                  <a:srgbClr val="373739"/>
                </a:solidFill>
              </a:rPr>
              <a:t>anti-infectieux </a:t>
            </a:r>
            <a:r>
              <a:rPr lang="fr-FR" sz="1400" i="1" dirty="0" smtClean="0">
                <a:solidFill>
                  <a:srgbClr val="373739"/>
                </a:solidFill>
              </a:rPr>
              <a:t>curatifs de plus de 3 jours (72 heures)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l’antibiothérapie a fait l’objet d’une réévaluation par un médecin</a:t>
            </a:r>
            <a:br>
              <a:rPr lang="fr-FR" sz="1600" b="1" dirty="0" smtClean="0">
                <a:solidFill>
                  <a:schemeClr val="accent1"/>
                </a:solidFill>
              </a:rPr>
            </a:br>
            <a:r>
              <a:rPr lang="fr-FR" sz="1600" b="1" dirty="0" smtClean="0">
                <a:solidFill>
                  <a:schemeClr val="accent1"/>
                </a:solidFill>
              </a:rPr>
              <a:t>ET tracée dans le dossier du résident</a:t>
            </a:r>
            <a:endParaRPr lang="fr-FR" sz="1600" b="1" u="sng" dirty="0">
              <a:solidFill>
                <a:schemeClr val="accent1"/>
              </a:solidFill>
            </a:endParaRPr>
          </a:p>
          <a:p>
            <a:pPr>
              <a:spcBef>
                <a:spcPts val="300"/>
              </a:spcBef>
            </a:pPr>
            <a:r>
              <a:rPr lang="fr-FR" sz="1400"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Sélectionner l’une des </a:t>
            </a:r>
            <a:r>
              <a:rPr lang="fr-FR" sz="1400" b="1" dirty="0" smtClean="0">
                <a:solidFill>
                  <a:srgbClr val="373739"/>
                </a:solidFill>
                <a:sym typeface="Wingdings" panose="05000000000000000000" pitchFamily="2" charset="2"/>
              </a:rPr>
              <a:t>3 réponses </a:t>
            </a:r>
            <a:r>
              <a:rPr lang="fr-FR" sz="1400" dirty="0" smtClean="0">
                <a:solidFill>
                  <a:srgbClr val="373739"/>
                </a:solidFill>
                <a:sym typeface="Wingdings" panose="05000000000000000000" pitchFamily="2" charset="2"/>
              </a:rPr>
              <a:t>: « </a:t>
            </a:r>
            <a:r>
              <a:rPr lang="fr-FR" sz="1400" dirty="0" smtClean="0">
                <a:solidFill>
                  <a:srgbClr val="373739"/>
                </a:solidFill>
              </a:rPr>
              <a:t>Oui </a:t>
            </a:r>
            <a:r>
              <a:rPr lang="fr-FR" sz="1400" dirty="0">
                <a:solidFill>
                  <a:srgbClr val="373739"/>
                </a:solidFill>
              </a:rPr>
              <a:t>- dans les 72 </a:t>
            </a:r>
            <a:r>
              <a:rPr lang="fr-FR" sz="1400" dirty="0" smtClean="0">
                <a:solidFill>
                  <a:srgbClr val="373739"/>
                </a:solidFill>
              </a:rPr>
              <a:t>heures »</a:t>
            </a:r>
            <a:r>
              <a:rPr lang="fr-FR" sz="1400" dirty="0">
                <a:solidFill>
                  <a:srgbClr val="373739"/>
                </a:solidFill>
              </a:rPr>
              <a:t> </a:t>
            </a:r>
            <a:r>
              <a:rPr lang="fr-FR" sz="1400" dirty="0" smtClean="0">
                <a:solidFill>
                  <a:srgbClr val="373739"/>
                </a:solidFill>
              </a:rPr>
              <a:t>; « Oui </a:t>
            </a:r>
            <a:r>
              <a:rPr lang="fr-FR" sz="1400" dirty="0">
                <a:solidFill>
                  <a:srgbClr val="373739"/>
                </a:solidFill>
              </a:rPr>
              <a:t>- au-delà de 72 </a:t>
            </a:r>
            <a:r>
              <a:rPr lang="fr-FR" sz="1400" dirty="0" smtClean="0">
                <a:solidFill>
                  <a:srgbClr val="373739"/>
                </a:solidFill>
              </a:rPr>
              <a:t>heures » ; « Non » (si aucune </a:t>
            </a:r>
            <a:r>
              <a:rPr lang="fr-FR" sz="1400" dirty="0">
                <a:solidFill>
                  <a:srgbClr val="373739"/>
                </a:solidFill>
              </a:rPr>
              <a:t>réévaluation par un médecin </a:t>
            </a:r>
            <a:r>
              <a:rPr lang="fr-FR" sz="1400" dirty="0" smtClean="0">
                <a:solidFill>
                  <a:srgbClr val="373739"/>
                </a:solidFill>
              </a:rPr>
              <a:t>réalisée ou si non </a:t>
            </a:r>
            <a:r>
              <a:rPr lang="fr-FR" sz="1400" dirty="0">
                <a:solidFill>
                  <a:srgbClr val="373739"/>
                </a:solidFill>
              </a:rPr>
              <a:t>tracée dans le dossier du </a:t>
            </a:r>
            <a:r>
              <a:rPr lang="fr-FR" sz="1400" dirty="0" smtClean="0">
                <a:solidFill>
                  <a:srgbClr val="373739"/>
                </a:solidFill>
              </a:rPr>
              <a:t>résident)</a:t>
            </a:r>
          </a:p>
          <a:p>
            <a:pPr marL="0" lvl="4">
              <a:spcBef>
                <a:spcPts val="300"/>
              </a:spcBef>
            </a:pPr>
            <a:r>
              <a:rPr lang="fr-FR" sz="1400" dirty="0" smtClean="0">
                <a:solidFill>
                  <a:srgbClr val="373739"/>
                </a:solidFill>
                <a:sym typeface="Wingdings" panose="05000000000000000000" pitchFamily="2" charset="2"/>
              </a:rPr>
              <a:t></a:t>
            </a:r>
            <a:r>
              <a:rPr lang="fr-FR" sz="1400" b="1" dirty="0" smtClean="0">
                <a:solidFill>
                  <a:srgbClr val="373739"/>
                </a:solidFill>
                <a:sym typeface="Wingdings" panose="05000000000000000000" pitchFamily="2" charset="2"/>
              </a:rPr>
              <a:t> </a:t>
            </a:r>
            <a:r>
              <a:rPr lang="fr-FR" sz="1400" dirty="0" smtClean="0">
                <a:solidFill>
                  <a:srgbClr val="373739"/>
                </a:solidFill>
              </a:rPr>
              <a:t>Compléter </a:t>
            </a:r>
            <a:r>
              <a:rPr lang="fr-FR" sz="1400" dirty="0">
                <a:solidFill>
                  <a:srgbClr val="373739"/>
                </a:solidFill>
              </a:rPr>
              <a:t>la réévaluation de l’antibiothérapie au 3</a:t>
            </a:r>
            <a:r>
              <a:rPr lang="fr-FR" sz="1400" baseline="30000" dirty="0">
                <a:solidFill>
                  <a:srgbClr val="373739"/>
                </a:solidFill>
              </a:rPr>
              <a:t>e</a:t>
            </a:r>
            <a:r>
              <a:rPr lang="fr-FR" sz="1400" dirty="0">
                <a:solidFill>
                  <a:srgbClr val="373739"/>
                </a:solidFill>
              </a:rPr>
              <a:t> jours </a:t>
            </a:r>
            <a:r>
              <a:rPr lang="fr-FR" sz="1400" b="1" dirty="0" smtClean="0">
                <a:solidFill>
                  <a:srgbClr val="373739"/>
                </a:solidFill>
              </a:rPr>
              <a:t>après </a:t>
            </a:r>
            <a:r>
              <a:rPr lang="fr-FR" sz="1400" b="1" dirty="0">
                <a:solidFill>
                  <a:srgbClr val="373739"/>
                </a:solidFill>
              </a:rPr>
              <a:t>la date de l’enquête </a:t>
            </a:r>
            <a:r>
              <a:rPr lang="fr-FR" sz="1400" dirty="0" smtClean="0">
                <a:solidFill>
                  <a:srgbClr val="373739"/>
                </a:solidFill>
              </a:rPr>
              <a:t>pour les </a:t>
            </a:r>
            <a:r>
              <a:rPr lang="fr-FR" sz="1400" dirty="0">
                <a:solidFill>
                  <a:srgbClr val="373739"/>
                </a:solidFill>
              </a:rPr>
              <a:t>traitements </a:t>
            </a:r>
            <a:r>
              <a:rPr lang="fr-FR" sz="1400" dirty="0" smtClean="0">
                <a:solidFill>
                  <a:srgbClr val="373739"/>
                </a:solidFill>
              </a:rPr>
              <a:t>AI de plus de 3j qui </a:t>
            </a:r>
            <a:r>
              <a:rPr lang="fr-FR" sz="1400" dirty="0">
                <a:solidFill>
                  <a:srgbClr val="373739"/>
                </a:solidFill>
              </a:rPr>
              <a:t>sont administrés </a:t>
            </a:r>
            <a:r>
              <a:rPr lang="fr-FR" sz="1400" dirty="0" smtClean="0">
                <a:solidFill>
                  <a:srgbClr val="373739"/>
                </a:solidFill>
              </a:rPr>
              <a:t>le </a:t>
            </a:r>
            <a:r>
              <a:rPr lang="fr-FR" sz="1400" dirty="0">
                <a:solidFill>
                  <a:srgbClr val="373739"/>
                </a:solidFill>
              </a:rPr>
              <a:t>jour de l’enquête depuis moins de </a:t>
            </a:r>
            <a:r>
              <a:rPr lang="fr-FR" sz="1400" dirty="0" smtClean="0">
                <a:solidFill>
                  <a:srgbClr val="373739"/>
                </a:solidFill>
              </a:rPr>
              <a:t>3j</a:t>
            </a:r>
            <a:endParaRPr lang="fr-FR" sz="1400" dirty="0">
              <a:solidFill>
                <a:srgbClr val="373739"/>
              </a:solidFill>
            </a:endParaRPr>
          </a:p>
          <a:p>
            <a:pPr marL="0" lvl="4">
              <a:spcBef>
                <a:spcPts val="300"/>
              </a:spcBef>
            </a:pPr>
            <a:r>
              <a:rPr lang="fr-FR" sz="1400" dirty="0" smtClean="0">
                <a:solidFill>
                  <a:srgbClr val="373739"/>
                </a:solidFill>
                <a:sym typeface="Wingdings" panose="05000000000000000000" pitchFamily="2" charset="2"/>
              </a:rPr>
              <a:t> La réévaluation de l’antibiothérapie est </a:t>
            </a:r>
            <a:r>
              <a:rPr lang="fr-FR" sz="1400" b="1" dirty="0" smtClean="0">
                <a:solidFill>
                  <a:srgbClr val="373739"/>
                </a:solidFill>
                <a:sym typeface="Wingdings" panose="05000000000000000000" pitchFamily="2" charset="2"/>
              </a:rPr>
              <a:t>confirmée </a:t>
            </a:r>
            <a:r>
              <a:rPr lang="fr-FR" sz="1400" b="1" dirty="0">
                <a:solidFill>
                  <a:srgbClr val="373739"/>
                </a:solidFill>
              </a:rPr>
              <a:t>par le correspondant médical</a:t>
            </a:r>
            <a:endParaRPr lang="fr-FR" sz="1400" b="1" dirty="0" smtClean="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a:solidFill>
                  <a:srgbClr val="373739"/>
                </a:solidFill>
              </a:rPr>
              <a:t>: </a:t>
            </a:r>
            <a:r>
              <a:rPr lang="fr-FR" sz="1400" dirty="0" smtClean="0">
                <a:solidFill>
                  <a:srgbClr val="373739"/>
                </a:solidFill>
              </a:rPr>
              <a:t>la réponse inconnue n’est pas admise pour les AI curatifs de plus de</a:t>
            </a:r>
            <a:br>
              <a:rPr lang="fr-FR" sz="1400" dirty="0" smtClean="0">
                <a:solidFill>
                  <a:srgbClr val="373739"/>
                </a:solidFill>
              </a:rPr>
            </a:br>
            <a:r>
              <a:rPr lang="fr-FR" sz="1400" dirty="0" smtClean="0">
                <a:solidFill>
                  <a:srgbClr val="373739"/>
                </a:solidFill>
              </a:rPr>
              <a:t>3 jours en intention de traiter</a:t>
            </a:r>
            <a:endParaRPr lang="fr-FR" sz="1400" dirty="0">
              <a:solidFill>
                <a:schemeClr val="accent1"/>
              </a:solidFill>
            </a:endParaRPr>
          </a:p>
        </p:txBody>
      </p:sp>
    </p:spTree>
    <p:custDataLst>
      <p:tags r:id="rId1"/>
    </p:custDataLst>
    <p:extLst>
      <p:ext uri="{BB962C8B-B14F-4D97-AF65-F5344CB8AC3E}">
        <p14:creationId xmlns:p14="http://schemas.microsoft.com/office/powerpoint/2010/main" val="27414273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612384" y="3603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434799" y="4033537"/>
            <a:ext cx="7691022" cy="213135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Renseigner le </a:t>
            </a:r>
            <a:r>
              <a:rPr lang="fr-FR" sz="1600" b="1" dirty="0" smtClean="0">
                <a:solidFill>
                  <a:schemeClr val="accent1"/>
                </a:solidFill>
                <a:sym typeface="Wingdings" panose="05000000000000000000" pitchFamily="2" charset="2"/>
              </a:rPr>
              <a:t>lieu où le prescripteur a initialement prescrit l’anti-infectieux</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Renseigner l’une des </a:t>
            </a:r>
            <a:r>
              <a:rPr lang="fr-FR" sz="1400" b="1" dirty="0" smtClean="0">
                <a:solidFill>
                  <a:srgbClr val="373739"/>
                </a:solidFill>
                <a:sym typeface="Wingdings" panose="05000000000000000000" pitchFamily="2" charset="2"/>
              </a:rPr>
              <a:t>3 situations </a:t>
            </a:r>
            <a:r>
              <a:rPr lang="fr-FR" sz="1400" dirty="0" smtClean="0">
                <a:solidFill>
                  <a:srgbClr val="373739"/>
                </a:solidFill>
                <a:sym typeface="Wingdings" panose="05000000000000000000" pitchFamily="2" charset="2"/>
              </a:rPr>
              <a:t>suivantes :</a:t>
            </a:r>
            <a:endParaRPr lang="fr-FR" sz="1400" dirty="0">
              <a:solidFill>
                <a:srgbClr val="373739"/>
              </a:solidFill>
            </a:endParaRPr>
          </a:p>
          <a:p>
            <a:pPr marL="0" lvl="4">
              <a:spcBef>
                <a:spcPts val="300"/>
              </a:spcBef>
            </a:pPr>
            <a:r>
              <a:rPr lang="fr-FR" sz="1200" b="1" u="sng" dirty="0" smtClean="0">
                <a:solidFill>
                  <a:srgbClr val="373739"/>
                </a:solidFill>
                <a:sym typeface="Wingdings" panose="05000000000000000000" pitchFamily="2" charset="2"/>
              </a:rPr>
              <a:t>EMS</a:t>
            </a:r>
            <a:r>
              <a:rPr lang="fr-FR" sz="1200" b="1" dirty="0" smtClean="0">
                <a:solidFill>
                  <a:srgbClr val="373739"/>
                </a:solidFill>
                <a:sym typeface="Wingdings" panose="05000000000000000000" pitchFamily="2" charset="2"/>
              </a:rPr>
              <a:t> : </a:t>
            </a:r>
            <a:r>
              <a:rPr lang="fr-FR" sz="1200" dirty="0" smtClean="0">
                <a:solidFill>
                  <a:srgbClr val="373739"/>
                </a:solidFill>
              </a:rPr>
              <a:t>AI a été </a:t>
            </a:r>
            <a:r>
              <a:rPr lang="fr-FR" sz="1200" dirty="0">
                <a:solidFill>
                  <a:srgbClr val="373739"/>
                </a:solidFill>
              </a:rPr>
              <a:t>prescrit dans l’établissement </a:t>
            </a:r>
            <a:r>
              <a:rPr lang="fr-FR" sz="1200" dirty="0" smtClean="0">
                <a:solidFill>
                  <a:srgbClr val="373739"/>
                </a:solidFill>
              </a:rPr>
              <a:t>médico-social enquêté par le </a:t>
            </a:r>
            <a:r>
              <a:rPr lang="fr-FR" sz="1200" dirty="0">
                <a:solidFill>
                  <a:srgbClr val="373739"/>
                </a:solidFill>
              </a:rPr>
              <a:t>médecin coordonnateur de l’établissement ou un médecin intervenant dans l’établissement</a:t>
            </a:r>
            <a:endParaRPr lang="fr-FR" sz="1200" b="1" dirty="0" smtClean="0">
              <a:solidFill>
                <a:srgbClr val="373739"/>
              </a:solidFill>
              <a:sym typeface="Wingdings" panose="05000000000000000000" pitchFamily="2" charset="2"/>
            </a:endParaRPr>
          </a:p>
          <a:p>
            <a:pPr marL="0" lvl="4">
              <a:spcBef>
                <a:spcPts val="300"/>
              </a:spcBef>
            </a:pPr>
            <a:r>
              <a:rPr lang="fr-FR" sz="1200" b="1" u="sng" dirty="0" smtClean="0">
                <a:solidFill>
                  <a:srgbClr val="373739"/>
                </a:solidFill>
                <a:sym typeface="Wingdings" panose="05000000000000000000" pitchFamily="2" charset="2"/>
              </a:rPr>
              <a:t>ES</a:t>
            </a:r>
            <a:r>
              <a:rPr lang="fr-FR" sz="1200" b="1" dirty="0" smtClean="0">
                <a:solidFill>
                  <a:srgbClr val="373739"/>
                </a:solidFill>
                <a:sym typeface="Wingdings" panose="05000000000000000000" pitchFamily="2" charset="2"/>
              </a:rPr>
              <a:t> : </a:t>
            </a:r>
            <a:r>
              <a:rPr lang="fr-FR" sz="1200" dirty="0" smtClean="0">
                <a:solidFill>
                  <a:srgbClr val="373739"/>
                </a:solidFill>
              </a:rPr>
              <a:t>AI </a:t>
            </a:r>
            <a:r>
              <a:rPr lang="fr-FR" sz="1200" dirty="0">
                <a:solidFill>
                  <a:srgbClr val="373739"/>
                </a:solidFill>
              </a:rPr>
              <a:t>a été prescrit dans un établissement de santé dans lequel le résident a été préalablement hospitalisé</a:t>
            </a:r>
            <a:endParaRPr lang="fr-FR" sz="1200" b="1" dirty="0" smtClean="0">
              <a:solidFill>
                <a:srgbClr val="373739"/>
              </a:solidFill>
              <a:sym typeface="Wingdings" panose="05000000000000000000" pitchFamily="2" charset="2"/>
            </a:endParaRPr>
          </a:p>
          <a:p>
            <a:pPr marL="0" lvl="4">
              <a:spcBef>
                <a:spcPts val="300"/>
              </a:spcBef>
            </a:pPr>
            <a:r>
              <a:rPr lang="fr-FR" sz="1200" b="1" u="sng" dirty="0" smtClean="0">
                <a:solidFill>
                  <a:srgbClr val="373739"/>
                </a:solidFill>
                <a:sym typeface="Wingdings" panose="05000000000000000000" pitchFamily="2" charset="2"/>
              </a:rPr>
              <a:t>Autre lie</a:t>
            </a:r>
            <a:r>
              <a:rPr lang="fr-FR" sz="1200" b="1" dirty="0" smtClean="0">
                <a:solidFill>
                  <a:srgbClr val="373739"/>
                </a:solidFill>
                <a:sym typeface="Wingdings" panose="05000000000000000000" pitchFamily="2" charset="2"/>
              </a:rPr>
              <a:t>u :</a:t>
            </a:r>
            <a:r>
              <a:rPr lang="fr-FR" sz="1200" dirty="0">
                <a:solidFill>
                  <a:srgbClr val="373739"/>
                </a:solidFill>
              </a:rPr>
              <a:t> </a:t>
            </a:r>
            <a:r>
              <a:rPr lang="fr-FR" sz="1200" dirty="0" smtClean="0">
                <a:solidFill>
                  <a:srgbClr val="373739"/>
                </a:solidFill>
              </a:rPr>
              <a:t>AI a </a:t>
            </a:r>
            <a:r>
              <a:rPr lang="fr-FR" sz="1200" dirty="0">
                <a:solidFill>
                  <a:srgbClr val="373739"/>
                </a:solidFill>
              </a:rPr>
              <a:t>été prescrit dans un autre lieu que </a:t>
            </a:r>
            <a:r>
              <a:rPr lang="fr-FR" sz="1200" dirty="0" smtClean="0">
                <a:solidFill>
                  <a:srgbClr val="373739"/>
                </a:solidFill>
              </a:rPr>
              <a:t>l’EMS </a:t>
            </a:r>
            <a:r>
              <a:rPr lang="fr-FR" sz="1200" dirty="0">
                <a:solidFill>
                  <a:srgbClr val="373739"/>
                </a:solidFill>
              </a:rPr>
              <a:t>enquêté ou un </a:t>
            </a:r>
            <a:r>
              <a:rPr lang="fr-FR" sz="1200" dirty="0" smtClean="0">
                <a:solidFill>
                  <a:srgbClr val="373739"/>
                </a:solidFill>
              </a:rPr>
              <a:t>ES (</a:t>
            </a:r>
            <a:r>
              <a:rPr lang="fr-FR" sz="1200" i="1" dirty="0" err="1" smtClean="0">
                <a:solidFill>
                  <a:srgbClr val="373739"/>
                </a:solidFill>
              </a:rPr>
              <a:t>e.g</a:t>
            </a:r>
            <a:r>
              <a:rPr lang="fr-FR" sz="1200" i="1" dirty="0">
                <a:solidFill>
                  <a:srgbClr val="373739"/>
                </a:solidFill>
              </a:rPr>
              <a:t>.</a:t>
            </a:r>
            <a:r>
              <a:rPr lang="fr-FR" sz="1200" dirty="0">
                <a:solidFill>
                  <a:srgbClr val="373739"/>
                </a:solidFill>
              </a:rPr>
              <a:t> SOS médecin</a:t>
            </a:r>
            <a:r>
              <a:rPr lang="fr-FR" sz="1200" dirty="0" smtClean="0">
                <a:solidFill>
                  <a:srgbClr val="373739"/>
                </a:solidFill>
              </a:rPr>
              <a:t>)</a:t>
            </a:r>
          </a:p>
          <a:p>
            <a:pPr marL="0" lvl="4">
              <a:spcBef>
                <a:spcPts val="3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Si le lieu de prescription n’est pas connu, coder « INC » sur le questionnaire au format papier et sélectionner « Lieu inconnu » dans la liste déroulante sur le questionnaire numérique</a:t>
            </a:r>
            <a:endParaRPr lang="fr-FR" sz="1400" b="1" dirty="0">
              <a:solidFill>
                <a:srgbClr val="373739"/>
              </a:solidFill>
              <a:sym typeface="Wingdings" panose="05000000000000000000" pitchFamily="2" charset="2"/>
            </a:endParaRPr>
          </a:p>
        </p:txBody>
      </p:sp>
      <p:sp>
        <p:nvSpPr>
          <p:cNvPr id="12" name="ZoneTexte 11"/>
          <p:cNvSpPr txBox="1"/>
          <p:nvPr/>
        </p:nvSpPr>
        <p:spPr>
          <a:xfrm>
            <a:off x="5364088" y="6053154"/>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6" action="ppaction://hlinksldjump"/>
              </a:rPr>
              <a:t>Partie 3 : organisation de l’enquête – le jour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40209700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                           Questionnaire résident</a:t>
            </a:r>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3046"/>
            <a:ext cx="2293178" cy="3312368"/>
          </a:xfrm>
          <a:prstGeom prst="rect">
            <a:avLst/>
          </a:prstGeom>
          <a:ln>
            <a:solidFill>
              <a:schemeClr val="accent6"/>
            </a:solidFill>
          </a:ln>
        </p:spPr>
      </p:pic>
      <p:sp>
        <p:nvSpPr>
          <p:cNvPr id="6" name="Rectangle 5"/>
          <p:cNvSpPr/>
          <p:nvPr/>
        </p:nvSpPr>
        <p:spPr>
          <a:xfrm>
            <a:off x="197527" y="2549310"/>
            <a:ext cx="2293178" cy="9361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noChangeShapeType="1"/>
          </p:cNvCxnSpPr>
          <p:nvPr/>
        </p:nvCxnSpPr>
        <p:spPr bwMode="auto">
          <a:xfrm>
            <a:off x="1344116" y="3501008"/>
            <a:ext cx="923628" cy="28803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510358" y="1466429"/>
            <a:ext cx="6467322" cy="17512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infection(s) associée(s) aux soins »</a:t>
            </a:r>
            <a:endParaRPr lang="fr-FR" b="1" cap="all" dirty="0">
              <a:solidFill>
                <a:schemeClr val="tx2"/>
              </a:solidFill>
            </a:endParaRP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a:t>
            </a:r>
            <a:r>
              <a:rPr lang="fr-FR" sz="1600" b="1" u="sng" dirty="0" smtClean="0">
                <a:solidFill>
                  <a:srgbClr val="373739"/>
                </a:solidFill>
              </a:rPr>
              <a:t>infections associées aux soins actives chez le résident </a:t>
            </a:r>
            <a:r>
              <a:rPr lang="fr-FR" sz="1600" b="1" u="sng" dirty="0">
                <a:solidFill>
                  <a:srgbClr val="373739"/>
                </a:solidFill>
              </a:rPr>
              <a:t>le jour de l’enquête</a:t>
            </a:r>
          </a:p>
          <a:p>
            <a:pPr marL="144000" lvl="2" indent="-144000">
              <a:lnSpc>
                <a:spcPct val="110000"/>
              </a:lnSpc>
              <a:buClr>
                <a:schemeClr val="tx2"/>
              </a:buClr>
              <a:buFont typeface="Symbol" panose="05050102010706020507" pitchFamily="18" charset="2"/>
              <a:buChar char="·"/>
            </a:pPr>
            <a:r>
              <a:rPr lang="fr-FR" sz="1600" dirty="0" smtClean="0">
                <a:solidFill>
                  <a:srgbClr val="373739"/>
                </a:solidFill>
              </a:rPr>
              <a:t>Renseigné </a:t>
            </a:r>
            <a:r>
              <a:rPr lang="fr-FR" sz="1600" dirty="0">
                <a:solidFill>
                  <a:srgbClr val="373739"/>
                </a:solidFill>
              </a:rPr>
              <a:t>par l’enquêteur </a:t>
            </a:r>
            <a:r>
              <a:rPr lang="fr-FR" sz="1600" dirty="0" smtClean="0">
                <a:solidFill>
                  <a:srgbClr val="373739"/>
                </a:solidFill>
              </a:rPr>
              <a:t>à </a:t>
            </a:r>
            <a:r>
              <a:rPr lang="fr-FR" sz="1600" dirty="0">
                <a:solidFill>
                  <a:srgbClr val="373739"/>
                </a:solidFill>
              </a:rPr>
              <a:t>partir du dossier du résident avec </a:t>
            </a:r>
            <a:r>
              <a:rPr lang="fr-FR" sz="1600" dirty="0" smtClean="0">
                <a:solidFill>
                  <a:srgbClr val="373739"/>
                </a:solidFill>
              </a:rPr>
              <a:t>l’appui du </a:t>
            </a:r>
            <a:r>
              <a:rPr lang="fr-FR" sz="1600" dirty="0">
                <a:solidFill>
                  <a:srgbClr val="373739"/>
                </a:solidFill>
              </a:rPr>
              <a:t>personnel de santé du secteur ou unité de </a:t>
            </a:r>
            <a:r>
              <a:rPr lang="fr-FR" sz="1600" dirty="0" smtClean="0">
                <a:solidFill>
                  <a:srgbClr val="373739"/>
                </a:solidFill>
              </a:rPr>
              <a:t>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a:t>
            </a:r>
            <a:r>
              <a:rPr lang="fr-FR" sz="1600" b="1" dirty="0" smtClean="0">
                <a:solidFill>
                  <a:srgbClr val="373739"/>
                </a:solidFill>
              </a:rPr>
              <a:t>confirme </a:t>
            </a:r>
            <a:r>
              <a:rPr lang="fr-FR" sz="1600" dirty="0">
                <a:solidFill>
                  <a:srgbClr val="373739"/>
                </a:solidFill>
              </a:rPr>
              <a:t>le </a:t>
            </a:r>
            <a:r>
              <a:rPr lang="fr-FR" sz="1600" b="1" dirty="0" smtClean="0">
                <a:solidFill>
                  <a:srgbClr val="373739"/>
                </a:solidFill>
              </a:rPr>
              <a:t>diagnostic de l’infection</a:t>
            </a:r>
            <a:endParaRPr lang="fr-FR" sz="1600" b="1" dirty="0">
              <a:solidFill>
                <a:srgbClr val="373739"/>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3834000"/>
            <a:ext cx="7056784" cy="2959515"/>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41424609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 name="Rectangle 1"/>
          <p:cNvSpPr/>
          <p:nvPr/>
        </p:nvSpPr>
        <p:spPr>
          <a:xfrm>
            <a:off x="323528" y="1340768"/>
            <a:ext cx="8496944" cy="5375318"/>
          </a:xfrm>
          <a:prstGeom prst="rect">
            <a:avLst/>
          </a:prstGeom>
        </p:spPr>
        <p:txBody>
          <a:bodyPr wrap="square">
            <a:spAutoFit/>
          </a:bodyPr>
          <a:lstStyle/>
          <a:p>
            <a:pPr marL="144000" lvl="2" indent="-144000">
              <a:lnSpc>
                <a:spcPct val="110000"/>
              </a:lnSpc>
              <a:buClr>
                <a:schemeClr val="tx2"/>
              </a:buClr>
              <a:buFont typeface="Symbol" panose="05050102010706020507" pitchFamily="18" charset="2"/>
              <a:buChar char="·"/>
            </a:pPr>
            <a:r>
              <a:rPr lang="fr-FR" sz="1600" b="1" dirty="0" smtClean="0">
                <a:solidFill>
                  <a:schemeClr val="accent1"/>
                </a:solidFill>
              </a:rPr>
              <a:t>Définition de cas </a:t>
            </a:r>
          </a:p>
          <a:p>
            <a:r>
              <a:rPr lang="fr-FR" sz="1400" dirty="0">
                <a:solidFill>
                  <a:srgbClr val="373739"/>
                </a:solidFill>
              </a:rPr>
              <a:t>Toutes les </a:t>
            </a:r>
            <a:r>
              <a:rPr lang="fr-FR" sz="1400" b="1" dirty="0">
                <a:solidFill>
                  <a:srgbClr val="373739"/>
                </a:solidFill>
              </a:rPr>
              <a:t>infections associées aux soins </a:t>
            </a:r>
            <a:r>
              <a:rPr lang="fr-FR" sz="1400" b="1" u="sng" dirty="0">
                <a:solidFill>
                  <a:srgbClr val="373739"/>
                </a:solidFill>
              </a:rPr>
              <a:t>ET</a:t>
            </a:r>
            <a:r>
              <a:rPr lang="fr-FR" sz="1400" b="1" dirty="0">
                <a:solidFill>
                  <a:srgbClr val="373739"/>
                </a:solidFill>
              </a:rPr>
              <a:t> actives le jour de l’enquête</a:t>
            </a:r>
            <a:r>
              <a:rPr lang="fr-FR" sz="1400" dirty="0">
                <a:solidFill>
                  <a:srgbClr val="373739"/>
                </a:solidFill>
              </a:rPr>
              <a:t> doivent être </a:t>
            </a:r>
            <a:r>
              <a:rPr lang="fr-FR" sz="1400" dirty="0" smtClean="0">
                <a:solidFill>
                  <a:srgbClr val="373739"/>
                </a:solidFill>
              </a:rPr>
              <a:t>rapportées</a:t>
            </a:r>
            <a:endParaRPr lang="fr-FR" sz="1400" dirty="0"/>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associée aux soins</a:t>
            </a:r>
            <a:r>
              <a:rPr lang="fr-FR" sz="1400" b="1" dirty="0">
                <a:solidFill>
                  <a:srgbClr val="373739"/>
                </a:solidFill>
              </a:rPr>
              <a:t> </a:t>
            </a:r>
            <a:r>
              <a:rPr lang="fr-FR" sz="1400" dirty="0" smtClean="0">
                <a:solidFill>
                  <a:srgbClr val="373739"/>
                </a:solidFill>
              </a:rPr>
              <a:t>si</a:t>
            </a:r>
            <a:r>
              <a:rPr lang="fr-FR" sz="1400" dirty="0">
                <a:solidFill>
                  <a:srgbClr val="373739"/>
                </a:solidFill>
              </a:rPr>
              <a:t> </a:t>
            </a:r>
            <a:r>
              <a:rPr lang="fr-FR" sz="1400" dirty="0" smtClean="0">
                <a:solidFill>
                  <a:srgbClr val="373739"/>
                </a:solidFill>
              </a:rPr>
              <a:t>:</a:t>
            </a:r>
          </a:p>
          <a:p>
            <a:pPr marL="684000" lvl="3" indent="-288000">
              <a:lnSpc>
                <a:spcPct val="110000"/>
              </a:lnSpc>
              <a:buClr>
                <a:schemeClr val="tx2"/>
              </a:buClr>
              <a:buFont typeface="Wingdings" panose="05000000000000000000" pitchFamily="2" charset="2"/>
              <a:buChar char="q"/>
            </a:pPr>
            <a:r>
              <a:rPr lang="fr-FR" sz="1400" dirty="0" smtClean="0">
                <a:solidFill>
                  <a:srgbClr val="373739"/>
                </a:solidFill>
              </a:rPr>
              <a:t>elle </a:t>
            </a:r>
            <a:r>
              <a:rPr lang="fr-FR" sz="1400" dirty="0">
                <a:solidFill>
                  <a:srgbClr val="373739"/>
                </a:solidFill>
              </a:rPr>
              <a:t>survient au cours ou au décours de la prise en charge du résident ET elle n’était ni présente ni en incubation au début de la prise en charge </a:t>
            </a:r>
            <a:r>
              <a:rPr lang="fr-FR" sz="1200" dirty="0">
                <a:solidFill>
                  <a:srgbClr val="373739"/>
                </a:solidFill>
              </a:rPr>
              <a:t>(inclut les soins de la vie quotidienne (nursing, prévention des complications), l’hébergement (restauration collective, vie en collectivité) et l’accompagnement (activités thérapeutiques, occupationnelles, loisirs</a:t>
            </a:r>
            <a:r>
              <a:rPr lang="fr-FR" sz="1200" dirty="0" smtClean="0">
                <a:solidFill>
                  <a:srgbClr val="373739"/>
                </a:solidFill>
              </a:rPr>
              <a:t>)</a:t>
            </a:r>
            <a:br>
              <a:rPr lang="fr-FR" sz="1200" dirty="0" smtClean="0">
                <a:solidFill>
                  <a:srgbClr val="373739"/>
                </a:solidFill>
              </a:rPr>
            </a:br>
            <a:r>
              <a:rPr lang="fr-FR" sz="1400" b="1" u="sng" dirty="0" smtClean="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smtClean="0">
                <a:solidFill>
                  <a:srgbClr val="373739"/>
                </a:solidFill>
              </a:rPr>
              <a:t>les </a:t>
            </a:r>
            <a:r>
              <a:rPr lang="fr-FR" sz="1400" dirty="0">
                <a:solidFill>
                  <a:srgbClr val="373739"/>
                </a:solidFill>
              </a:rPr>
              <a:t>signes et/ou symptômes de l’infection débutent au-delà de 48 heures (</a:t>
            </a:r>
            <a:r>
              <a:rPr lang="fr-FR" sz="1400" i="1" dirty="0">
                <a:solidFill>
                  <a:srgbClr val="373739"/>
                </a:solidFill>
              </a:rPr>
              <a:t>i.e. </a:t>
            </a:r>
            <a:r>
              <a:rPr lang="fr-FR" sz="1400" dirty="0">
                <a:solidFill>
                  <a:srgbClr val="373739"/>
                </a:solidFill>
              </a:rPr>
              <a:t>à compter </a:t>
            </a:r>
            <a:r>
              <a:rPr lang="fr-FR" sz="1400" dirty="0" smtClean="0">
                <a:solidFill>
                  <a:srgbClr val="373739"/>
                </a:solidFill>
              </a:rPr>
              <a:t>du</a:t>
            </a:r>
            <a:br>
              <a:rPr lang="fr-FR" sz="1400" dirty="0" smtClean="0">
                <a:solidFill>
                  <a:srgbClr val="373739"/>
                </a:solidFill>
              </a:rPr>
            </a:br>
            <a:r>
              <a:rPr lang="fr-FR" sz="1400" dirty="0" smtClean="0">
                <a:solidFill>
                  <a:srgbClr val="373739"/>
                </a:solidFill>
              </a:rPr>
              <a:t>3</a:t>
            </a:r>
            <a:r>
              <a:rPr lang="fr-FR" sz="1400" baseline="30000" dirty="0" smtClean="0">
                <a:solidFill>
                  <a:srgbClr val="373739"/>
                </a:solidFill>
              </a:rPr>
              <a:t>e</a:t>
            </a:r>
            <a:r>
              <a:rPr lang="fr-FR" sz="1400" dirty="0" smtClean="0">
                <a:solidFill>
                  <a:srgbClr val="373739"/>
                </a:solidFill>
              </a:rPr>
              <a:t> jour</a:t>
            </a:r>
            <a:r>
              <a:rPr lang="fr-FR" sz="1400" dirty="0">
                <a:solidFill>
                  <a:srgbClr val="373739"/>
                </a:solidFill>
              </a:rPr>
              <a:t>) après l’admission ou la réadmission du résident dans l’établissement enquêté</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active le jour de l’enquête</a:t>
            </a:r>
            <a:r>
              <a:rPr lang="fr-FR" sz="1400" dirty="0">
                <a:solidFill>
                  <a:srgbClr val="373739"/>
                </a:solidFill>
              </a:rPr>
              <a:t> </a:t>
            </a:r>
            <a:r>
              <a:rPr lang="fr-FR" sz="1400" dirty="0" smtClean="0">
                <a:solidFill>
                  <a:srgbClr val="373739"/>
                </a:solidFill>
              </a:rPr>
              <a:t>si</a:t>
            </a:r>
            <a:r>
              <a:rPr lang="fr-FR" sz="1400" dirty="0">
                <a:solidFill>
                  <a:srgbClr val="373739"/>
                </a:solidFill>
              </a:rPr>
              <a:t> </a:t>
            </a:r>
            <a:r>
              <a:rPr lang="fr-FR" sz="1400" dirty="0" smtClean="0">
                <a:solidFill>
                  <a:srgbClr val="373739"/>
                </a:solidFill>
              </a:rPr>
              <a:t>:</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sont présents le jour de l’enquête</a:t>
            </a:r>
            <a:br>
              <a:rPr lang="fr-FR" sz="14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smtClean="0">
                <a:solidFill>
                  <a:srgbClr val="373739"/>
                </a:solidFill>
              </a:rPr>
              <a:t>les </a:t>
            </a:r>
            <a:r>
              <a:rPr lang="fr-FR" sz="1400" dirty="0">
                <a:solidFill>
                  <a:srgbClr val="373739"/>
                </a:solidFill>
              </a:rPr>
              <a:t>signes et/ou symptômes étaient présents dans le passé et le résident reçoit (toujours) un traitement pour cette infection le jour de l’enquête</a:t>
            </a:r>
          </a:p>
          <a:p>
            <a:pPr marL="144000" lvl="2" indent="-144000">
              <a:lnSpc>
                <a:spcPct val="110000"/>
              </a:lnSpc>
              <a:spcBef>
                <a:spcPts val="600"/>
              </a:spcBef>
              <a:buClr>
                <a:schemeClr val="tx2"/>
              </a:buClr>
              <a:buFont typeface="Symbol" panose="05050102010706020507" pitchFamily="18" charset="2"/>
              <a:buChar char="·"/>
            </a:pPr>
            <a:r>
              <a:rPr lang="fr-FR" sz="1600" b="1" dirty="0">
                <a:solidFill>
                  <a:schemeClr val="accent1"/>
                </a:solidFill>
              </a:rPr>
              <a:t>Exception aux critères de définition de cas : COVID-19 associées aux soins</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Le résident dispose dans son dossier médical d’une </a:t>
            </a:r>
            <a:r>
              <a:rPr lang="fr-FR" sz="1400" b="1" dirty="0">
                <a:solidFill>
                  <a:srgbClr val="373739"/>
                </a:solidFill>
              </a:rPr>
              <a:t>analyse biologique confirmant la COVID-19 </a:t>
            </a:r>
            <a:r>
              <a:rPr lang="fr-FR" sz="1400" dirty="0">
                <a:solidFill>
                  <a:srgbClr val="373739"/>
                </a:solidFill>
              </a:rPr>
              <a:t>réalisée </a:t>
            </a:r>
            <a:r>
              <a:rPr lang="fr-FR" sz="1400" b="1" dirty="0">
                <a:solidFill>
                  <a:srgbClr val="373739"/>
                </a:solidFill>
              </a:rPr>
              <a:t>dans les 14 jours précédant le jour de </a:t>
            </a:r>
            <a:r>
              <a:rPr lang="fr-FR" sz="1400" b="1" dirty="0" smtClean="0">
                <a:solidFill>
                  <a:srgbClr val="373739"/>
                </a:solidFill>
              </a:rPr>
              <a:t>l’enquête</a:t>
            </a:r>
            <a:endParaRPr lang="fr-FR" sz="1400" dirty="0">
              <a:solidFill>
                <a:srgbClr val="373739"/>
              </a:solidFill>
            </a:endParaRPr>
          </a:p>
          <a:p>
            <a:pPr marL="357750" lvl="3" indent="-285750">
              <a:lnSpc>
                <a:spcPct val="110000"/>
              </a:lnSpc>
              <a:spcBef>
                <a:spcPts val="300"/>
              </a:spcBef>
              <a:buClr>
                <a:schemeClr val="tx2"/>
              </a:buClr>
              <a:buFont typeface="Wingdings" panose="05000000000000000000" pitchFamily="2" charset="2"/>
              <a:buChar char="Ø"/>
            </a:pPr>
            <a:r>
              <a:rPr lang="fr-FR" sz="1400" b="1" u="sng" dirty="0" smtClean="0">
                <a:solidFill>
                  <a:srgbClr val="373739"/>
                </a:solidFill>
              </a:rPr>
              <a:t>ET</a:t>
            </a:r>
            <a:r>
              <a:rPr lang="fr-FR" sz="1400" b="1" dirty="0" smtClean="0">
                <a:solidFill>
                  <a:srgbClr val="373739"/>
                </a:solidFill>
              </a:rPr>
              <a:t> </a:t>
            </a:r>
            <a:r>
              <a:rPr lang="fr-FR" sz="1400" dirty="0" smtClean="0">
                <a:solidFill>
                  <a:srgbClr val="373739"/>
                </a:solidFill>
              </a:rPr>
              <a:t>Le résident présente </a:t>
            </a:r>
            <a:r>
              <a:rPr lang="fr-FR" sz="1400" b="1" dirty="0" smtClean="0">
                <a:solidFill>
                  <a:srgbClr val="373739"/>
                </a:solidFill>
              </a:rPr>
              <a:t>l’un des 3 critères suivants </a:t>
            </a:r>
            <a:r>
              <a:rPr lang="fr-FR" sz="1400" dirty="0" smtClean="0">
                <a:solidFill>
                  <a:srgbClr val="373739"/>
                </a:solidFill>
              </a:rPr>
              <a:t>:</a:t>
            </a:r>
          </a:p>
          <a:p>
            <a:pPr marL="684000" lvl="3" indent="-288000">
              <a:lnSpc>
                <a:spcPct val="110000"/>
              </a:lnSpc>
              <a:buClr>
                <a:schemeClr val="tx2"/>
              </a:buClr>
              <a:buFont typeface="Wingdings" panose="05000000000000000000" pitchFamily="2" charset="2"/>
              <a:buChar char="q"/>
            </a:pPr>
            <a:r>
              <a:rPr lang="fr-FR" sz="1200" dirty="0" smtClean="0">
                <a:solidFill>
                  <a:srgbClr val="373739"/>
                </a:solidFill>
              </a:rPr>
              <a:t>apparition des symptômes 8 jours et plus après l’admission</a:t>
            </a:r>
          </a:p>
          <a:p>
            <a:pPr marL="684000" lvl="3" indent="-288000">
              <a:lnSpc>
                <a:spcPct val="110000"/>
              </a:lnSpc>
              <a:buClr>
                <a:schemeClr val="tx2"/>
              </a:buClr>
              <a:buFont typeface="Wingdings" panose="05000000000000000000" pitchFamily="2" charset="2"/>
              <a:buChar char="q"/>
            </a:pPr>
            <a:r>
              <a:rPr lang="fr-FR" sz="1200" dirty="0" smtClean="0">
                <a:solidFill>
                  <a:srgbClr val="373739"/>
                </a:solidFill>
              </a:rPr>
              <a:t>apparition des symptômes 3 à 7 jours après l’admission avec forte suspicion de transmission croisée</a:t>
            </a:r>
          </a:p>
          <a:p>
            <a:pPr marL="684000" lvl="3" indent="-288000">
              <a:lnSpc>
                <a:spcPct val="110000"/>
              </a:lnSpc>
              <a:buClr>
                <a:schemeClr val="tx2"/>
              </a:buClr>
              <a:buFont typeface="Wingdings" panose="05000000000000000000" pitchFamily="2" charset="2"/>
              <a:buChar char="q"/>
            </a:pPr>
            <a:r>
              <a:rPr lang="fr-FR" sz="1200" dirty="0" smtClean="0">
                <a:solidFill>
                  <a:srgbClr val="373739"/>
                </a:solidFill>
              </a:rPr>
              <a:t>résultat de la première analyse biologique confirmant la Covid-19 obtenu 8 jours et plus après l’admission</a:t>
            </a:r>
            <a:endParaRPr lang="fr-FR" sz="1200" dirty="0">
              <a:solidFill>
                <a:srgbClr val="373739"/>
              </a:solidFill>
            </a:endParaRPr>
          </a:p>
        </p:txBody>
      </p:sp>
    </p:spTree>
    <p:custDataLst>
      <p:tags r:id="rId1"/>
    </p:custDataLst>
    <p:extLst>
      <p:ext uri="{BB962C8B-B14F-4D97-AF65-F5344CB8AC3E}">
        <p14:creationId xmlns:p14="http://schemas.microsoft.com/office/powerpoint/2010/main" val="1399353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grpSp>
        <p:nvGrpSpPr>
          <p:cNvPr id="2" name="Groupe 1"/>
          <p:cNvGrpSpPr/>
          <p:nvPr/>
        </p:nvGrpSpPr>
        <p:grpSpPr>
          <a:xfrm>
            <a:off x="498949" y="1124744"/>
            <a:ext cx="5642091" cy="5733256"/>
            <a:chOff x="511767" y="1124744"/>
            <a:chExt cx="5642091" cy="5733256"/>
          </a:xfrm>
        </p:grpSpPr>
        <p:pic>
          <p:nvPicPr>
            <p:cNvPr id="3" name="Image 2"/>
            <p:cNvPicPr>
              <a:picLocks noChangeAspect="1"/>
            </p:cNvPicPr>
            <p:nvPr/>
          </p:nvPicPr>
          <p:blipFill>
            <a:blip r:embed="rId4"/>
            <a:stretch>
              <a:fillRect/>
            </a:stretch>
          </p:blipFill>
          <p:spPr>
            <a:xfrm>
              <a:off x="511767" y="1124744"/>
              <a:ext cx="5642091" cy="5733256"/>
            </a:xfrm>
            <a:prstGeom prst="rect">
              <a:avLst/>
            </a:prstGeom>
          </p:spPr>
        </p:pic>
        <p:sp>
          <p:nvSpPr>
            <p:cNvPr id="4" name="Rectangle 3"/>
            <p:cNvSpPr/>
            <p:nvPr/>
          </p:nvSpPr>
          <p:spPr>
            <a:xfrm>
              <a:off x="1689362" y="1396800"/>
              <a:ext cx="432048" cy="565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89362" y="2210296"/>
              <a:ext cx="432048" cy="1476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673375" y="4801634"/>
              <a:ext cx="432048" cy="2115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89362" y="5464800"/>
              <a:ext cx="432048" cy="8928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689362" y="1987200"/>
              <a:ext cx="432048" cy="21154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89362" y="3686296"/>
              <a:ext cx="432048" cy="110439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89362" y="5006717"/>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89362" y="6347412"/>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ZoneTexte 5"/>
          <p:cNvSpPr txBox="1"/>
          <p:nvPr/>
        </p:nvSpPr>
        <p:spPr>
          <a:xfrm>
            <a:off x="6588224" y="1590521"/>
            <a:ext cx="2448274" cy="1323439"/>
          </a:xfrm>
          <a:prstGeom prst="rect">
            <a:avLst/>
          </a:prstGeom>
          <a:noFill/>
        </p:spPr>
        <p:txBody>
          <a:bodyPr wrap="square" lIns="36000" tIns="0" rIns="36000" bIns="0" rtlCol="0">
            <a:spAutoFit/>
          </a:bodyPr>
          <a:lstStyle/>
          <a:p>
            <a:r>
              <a:rPr lang="fr-FR" b="1" dirty="0" smtClean="0">
                <a:solidFill>
                  <a:schemeClr val="accent1"/>
                </a:solidFill>
              </a:rPr>
              <a:t>Localisation des infections associées aux soins ciblées</a:t>
            </a:r>
          </a:p>
          <a:p>
            <a:r>
              <a:rPr lang="fr-FR" sz="1600" dirty="0" smtClean="0">
                <a:solidFill>
                  <a:srgbClr val="373739"/>
                </a:solidFill>
              </a:rPr>
              <a:t>(page 43 du guide de l’enquêteur)</a:t>
            </a:r>
          </a:p>
        </p:txBody>
      </p:sp>
    </p:spTree>
    <p:custDataLst>
      <p:tags r:id="rId1"/>
    </p:custDataLst>
    <p:extLst>
      <p:ext uri="{BB962C8B-B14F-4D97-AF65-F5344CB8AC3E}">
        <p14:creationId xmlns:p14="http://schemas.microsoft.com/office/powerpoint/2010/main" val="117954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1" name="Rectangle 20"/>
          <p:cNvSpPr/>
          <p:nvPr/>
        </p:nvSpPr>
        <p:spPr>
          <a:xfrm>
            <a:off x="323528" y="1340768"/>
            <a:ext cx="8568952" cy="5626027"/>
          </a:xfrm>
          <a:prstGeom prst="rect">
            <a:avLst/>
          </a:prstGeom>
        </p:spPr>
        <p:txBody>
          <a:bodyPr wrap="square">
            <a:spAutoFit/>
          </a:bodyPr>
          <a:lstStyle/>
          <a:p>
            <a:pPr marL="144000" lvl="2" indent="-144000">
              <a:lnSpc>
                <a:spcPct val="110000"/>
              </a:lnSpc>
              <a:spcBef>
                <a:spcPts val="1200"/>
              </a:spcBef>
              <a:buClr>
                <a:schemeClr val="tx2"/>
              </a:buClr>
              <a:buFont typeface="Symbol" panose="05050102010706020507" pitchFamily="18" charset="2"/>
              <a:buChar char="·"/>
            </a:pPr>
            <a:r>
              <a:rPr lang="fr-FR" sz="1600" b="1" dirty="0" smtClean="0">
                <a:solidFill>
                  <a:schemeClr val="accent1"/>
                </a:solidFill>
              </a:rPr>
              <a:t>Pour documenter </a:t>
            </a:r>
            <a:r>
              <a:rPr lang="fr-FR" sz="1600" b="1" dirty="0">
                <a:solidFill>
                  <a:schemeClr val="accent1"/>
                </a:solidFill>
              </a:rPr>
              <a:t>les infections associées aux soins actives le jour de </a:t>
            </a:r>
            <a:r>
              <a:rPr lang="fr-FR" sz="1600" b="1" dirty="0" smtClean="0">
                <a:solidFill>
                  <a:schemeClr val="accent1"/>
                </a:solidFill>
              </a:rPr>
              <a:t>l’enquête, </a:t>
            </a:r>
            <a:r>
              <a:rPr lang="fr-FR" sz="1600" b="1" dirty="0" smtClean="0">
                <a:solidFill>
                  <a:srgbClr val="373739"/>
                </a:solidFill>
              </a:rPr>
              <a:t>l’enquêteur </a:t>
            </a:r>
            <a:r>
              <a:rPr lang="fr-FR" sz="1600" b="1" dirty="0">
                <a:solidFill>
                  <a:srgbClr val="373739"/>
                </a:solidFill>
              </a:rPr>
              <a:t>cherche à </a:t>
            </a:r>
            <a:r>
              <a:rPr lang="fr-FR" sz="1600" dirty="0">
                <a:solidFill>
                  <a:srgbClr val="373739"/>
                </a:solidFill>
              </a:rPr>
              <a:t>:</a:t>
            </a:r>
          </a:p>
          <a:p>
            <a:pPr marL="357750" lvl="3" indent="-285750">
              <a:lnSpc>
                <a:spcPct val="110000"/>
              </a:lnSpc>
              <a:spcBef>
                <a:spcPts val="600"/>
              </a:spcBef>
              <a:buClr>
                <a:schemeClr val="tx2"/>
              </a:buClr>
              <a:buFont typeface="Wingdings" panose="05000000000000000000" pitchFamily="2" charset="2"/>
              <a:buChar char="Ø"/>
            </a:pPr>
            <a:r>
              <a:rPr lang="fr-FR" sz="1600" b="1" dirty="0" smtClean="0">
                <a:solidFill>
                  <a:schemeClr val="accent1"/>
                </a:solidFill>
              </a:rPr>
              <a:t>Confronter les sources d’information </a:t>
            </a:r>
            <a:r>
              <a:rPr lang="fr-FR" sz="1600" dirty="0" smtClean="0">
                <a:solidFill>
                  <a:srgbClr val="373739"/>
                </a:solidFill>
              </a:rPr>
              <a:t>mises à sa disposition : </a:t>
            </a:r>
            <a:r>
              <a:rPr lang="fr-FR" sz="1400" dirty="0" smtClean="0">
                <a:solidFill>
                  <a:srgbClr val="373739"/>
                </a:solidFill>
              </a:rPr>
              <a:t>dossier du résident, dossier médical, examens paracliniques, tests de laboratoire, compte rendu de consultations et d’interventions</a:t>
            </a:r>
          </a:p>
          <a:p>
            <a:pPr marL="357750" lvl="3" indent="-285750">
              <a:lnSpc>
                <a:spcPct val="110000"/>
              </a:lnSpc>
              <a:spcBef>
                <a:spcPts val="600"/>
              </a:spcBef>
              <a:buClr>
                <a:schemeClr val="tx2"/>
              </a:buClr>
              <a:buFont typeface="Wingdings" panose="05000000000000000000" pitchFamily="2" charset="2"/>
              <a:buChar char="Ø"/>
            </a:pPr>
            <a:r>
              <a:rPr lang="fr-FR" sz="1600" b="1" dirty="0" smtClean="0">
                <a:solidFill>
                  <a:schemeClr val="accent1"/>
                </a:solidFill>
              </a:rPr>
              <a:t>Repérer les résidents infectés </a:t>
            </a:r>
            <a:r>
              <a:rPr lang="fr-FR" sz="1600" dirty="0" smtClean="0">
                <a:solidFill>
                  <a:srgbClr val="373739"/>
                </a:solidFill>
              </a:rPr>
              <a:t>à partir </a:t>
            </a:r>
            <a:r>
              <a:rPr lang="fr-FR" sz="1400" dirty="0" smtClean="0">
                <a:solidFill>
                  <a:srgbClr val="373739"/>
                </a:solidFill>
              </a:rPr>
              <a:t>:</a:t>
            </a:r>
          </a:p>
          <a:p>
            <a:pPr marL="540000" lvl="0" indent="-144000">
              <a:spcBef>
                <a:spcPts val="300"/>
              </a:spcBef>
              <a:buFont typeface="Arial" panose="020B0604020202020204" pitchFamily="34" charset="0"/>
              <a:buChar char="•"/>
            </a:pPr>
            <a:r>
              <a:rPr lang="fr-FR" sz="1400" dirty="0" smtClean="0">
                <a:solidFill>
                  <a:srgbClr val="373739"/>
                </a:solidFill>
              </a:rPr>
              <a:t>des </a:t>
            </a:r>
            <a:r>
              <a:rPr lang="fr-FR" sz="1400" b="1" dirty="0">
                <a:solidFill>
                  <a:srgbClr val="373739"/>
                </a:solidFill>
              </a:rPr>
              <a:t>signes et/ou symptômes </a:t>
            </a:r>
            <a:r>
              <a:rPr lang="fr-FR" sz="1400" b="1" dirty="0" smtClean="0">
                <a:solidFill>
                  <a:srgbClr val="373739"/>
                </a:solidFill>
              </a:rPr>
              <a:t>d’infection</a:t>
            </a:r>
            <a:r>
              <a:rPr lang="fr-FR" sz="1400" dirty="0">
                <a:solidFill>
                  <a:srgbClr val="373739"/>
                </a:solidFill>
              </a:rPr>
              <a:t>,</a:t>
            </a:r>
            <a:r>
              <a:rPr lang="fr-FR" sz="1400" dirty="0" smtClean="0">
                <a:solidFill>
                  <a:srgbClr val="373739"/>
                </a:solidFill>
              </a:rPr>
              <a:t> </a:t>
            </a:r>
            <a:r>
              <a:rPr lang="fr-FR" sz="1400" dirty="0">
                <a:solidFill>
                  <a:srgbClr val="373739"/>
                </a:solidFill>
              </a:rPr>
              <a:t>systémiques </a:t>
            </a:r>
            <a:r>
              <a:rPr lang="fr-FR" sz="1400" dirty="0" smtClean="0">
                <a:solidFill>
                  <a:srgbClr val="373739"/>
                </a:solidFill>
              </a:rPr>
              <a:t>ou locaux, aigus ; des changements </a:t>
            </a:r>
            <a:r>
              <a:rPr lang="fr-FR" sz="1400" dirty="0">
                <a:solidFill>
                  <a:srgbClr val="373739"/>
                </a:solidFill>
              </a:rPr>
              <a:t>du statut du </a:t>
            </a:r>
            <a:r>
              <a:rPr lang="fr-FR" sz="1400" dirty="0" smtClean="0">
                <a:solidFill>
                  <a:srgbClr val="373739"/>
                </a:solidFill>
              </a:rPr>
              <a:t>résident </a:t>
            </a:r>
            <a:endParaRPr lang="fr-FR" sz="1400" dirty="0">
              <a:solidFill>
                <a:srgbClr val="373739"/>
              </a:solidFill>
            </a:endParaRPr>
          </a:p>
          <a:p>
            <a:pPr marL="540000" lvl="0" indent="-144000">
              <a:spcBef>
                <a:spcPts val="300"/>
              </a:spcBef>
              <a:buFont typeface="Arial" panose="020B0604020202020204" pitchFamily="34" charset="0"/>
              <a:buChar char="•"/>
            </a:pPr>
            <a:r>
              <a:rPr lang="fr-FR" sz="1400" dirty="0" smtClean="0">
                <a:solidFill>
                  <a:srgbClr val="373739"/>
                </a:solidFill>
              </a:rPr>
              <a:t>des </a:t>
            </a:r>
            <a:r>
              <a:rPr lang="fr-FR" sz="1400" b="1" dirty="0">
                <a:solidFill>
                  <a:srgbClr val="373739"/>
                </a:solidFill>
              </a:rPr>
              <a:t>traitements anti-infectieux </a:t>
            </a:r>
            <a:r>
              <a:rPr lang="fr-FR" sz="1400" dirty="0">
                <a:solidFill>
                  <a:srgbClr val="373739"/>
                </a:solidFill>
              </a:rPr>
              <a:t>par voie </a:t>
            </a:r>
            <a:r>
              <a:rPr lang="fr-FR" sz="1400" dirty="0" smtClean="0">
                <a:solidFill>
                  <a:srgbClr val="373739"/>
                </a:solidFill>
              </a:rPr>
              <a:t>générale</a:t>
            </a:r>
            <a:endParaRPr lang="fr-FR" sz="1400" dirty="0">
              <a:solidFill>
                <a:srgbClr val="373739"/>
              </a:solidFill>
            </a:endParaRPr>
          </a:p>
          <a:p>
            <a:pPr marL="540000" indent="-144000">
              <a:spcBef>
                <a:spcPts val="300"/>
              </a:spcBef>
              <a:buFont typeface="Arial" panose="020B0604020202020204" pitchFamily="34" charset="0"/>
              <a:buChar char="•"/>
            </a:pPr>
            <a:r>
              <a:rPr lang="fr-FR" sz="1400" dirty="0" smtClean="0">
                <a:solidFill>
                  <a:srgbClr val="373739"/>
                </a:solidFill>
              </a:rPr>
              <a:t>des </a:t>
            </a:r>
            <a:r>
              <a:rPr lang="fr-FR" sz="1400" b="1" dirty="0">
                <a:solidFill>
                  <a:srgbClr val="373739"/>
                </a:solidFill>
              </a:rPr>
              <a:t>prescriptions d’examens bactériologiques ou d’examens d’imagerie </a:t>
            </a:r>
            <a:r>
              <a:rPr lang="fr-FR" sz="1400" b="1" dirty="0" smtClean="0">
                <a:solidFill>
                  <a:srgbClr val="373739"/>
                </a:solidFill>
              </a:rPr>
              <a:t>récents</a:t>
            </a:r>
            <a:endParaRPr lang="fr-FR" sz="1400" b="1" dirty="0" smtClean="0">
              <a:solidFill>
                <a:srgbClr val="373739"/>
              </a:solidFill>
              <a:sym typeface="Wingdings" panose="05000000000000000000" pitchFamily="2" charset="2"/>
            </a:endParaRPr>
          </a:p>
          <a:p>
            <a:pPr marL="357750" lvl="3" indent="-285750">
              <a:lnSpc>
                <a:spcPct val="110000"/>
              </a:lnSpc>
              <a:spcBef>
                <a:spcPts val="600"/>
              </a:spcBef>
              <a:buClr>
                <a:schemeClr val="tx2"/>
              </a:buClr>
              <a:buFont typeface="Wingdings" panose="05000000000000000000" pitchFamily="2" charset="2"/>
              <a:buChar char="Ø"/>
            </a:pPr>
            <a:r>
              <a:rPr lang="fr-FR" sz="1600" b="1" dirty="0" smtClean="0">
                <a:solidFill>
                  <a:schemeClr val="accent1"/>
                </a:solidFill>
              </a:rPr>
              <a:t>Recueillir </a:t>
            </a:r>
            <a:r>
              <a:rPr lang="fr-FR" sz="1600" b="1" dirty="0">
                <a:solidFill>
                  <a:schemeClr val="accent1"/>
                </a:solidFill>
              </a:rPr>
              <a:t>les informations </a:t>
            </a:r>
            <a:r>
              <a:rPr lang="fr-FR" sz="1600" dirty="0">
                <a:solidFill>
                  <a:srgbClr val="373739"/>
                </a:solidFill>
              </a:rPr>
              <a:t>de la manière suivante</a:t>
            </a:r>
            <a:r>
              <a:rPr lang="fr-FR" sz="1600" b="1" dirty="0">
                <a:solidFill>
                  <a:srgbClr val="373739"/>
                </a:solidFill>
              </a:rPr>
              <a:t> </a:t>
            </a:r>
            <a:r>
              <a:rPr lang="fr-FR" sz="1600" dirty="0">
                <a:solidFill>
                  <a:srgbClr val="373739"/>
                </a:solidFill>
              </a:rPr>
              <a:t>:</a:t>
            </a:r>
          </a:p>
          <a:p>
            <a:pPr marL="540000" lvl="0" indent="-288000" algn="just">
              <a:lnSpc>
                <a:spcPct val="107000"/>
              </a:lnSpc>
              <a:spcBef>
                <a:spcPts val="100"/>
              </a:spcBef>
              <a:buFont typeface="+mj-lt"/>
              <a:buAutoNum type="arabicPeriod"/>
            </a:pPr>
            <a:r>
              <a:rPr lang="fr-FR" sz="1400" dirty="0" smtClean="0">
                <a:solidFill>
                  <a:srgbClr val="373739"/>
                </a:solidFill>
                <a:ea typeface="Times New Roman" panose="02020603050405020304" pitchFamily="18" charset="0"/>
                <a:cs typeface="Times New Roman" panose="02020603050405020304" pitchFamily="18" charset="0"/>
              </a:rPr>
              <a:t>Définir </a:t>
            </a:r>
            <a:r>
              <a:rPr lang="fr-FR" sz="1400" dirty="0">
                <a:solidFill>
                  <a:srgbClr val="373739"/>
                </a:solidFill>
                <a:ea typeface="Times New Roman" panose="02020603050405020304" pitchFamily="18" charset="0"/>
                <a:cs typeface="Times New Roman" panose="02020603050405020304" pitchFamily="18" charset="0"/>
              </a:rPr>
              <a:t>le </a:t>
            </a:r>
            <a:r>
              <a:rPr lang="fr-FR" sz="1400" b="1" dirty="0">
                <a:solidFill>
                  <a:srgbClr val="373739"/>
                </a:solidFill>
                <a:ea typeface="Times New Roman" panose="02020603050405020304" pitchFamily="18" charset="0"/>
                <a:cs typeface="Times New Roman" panose="02020603050405020304" pitchFamily="18" charset="0"/>
              </a:rPr>
              <a:t>site de l’infection </a:t>
            </a:r>
            <a:r>
              <a:rPr lang="fr-FR" sz="1400" b="1" dirty="0" smtClean="0">
                <a:solidFill>
                  <a:srgbClr val="373739"/>
                </a:solidFill>
                <a:ea typeface="Times New Roman" panose="02020603050405020304" pitchFamily="18" charset="0"/>
                <a:cs typeface="Times New Roman" panose="02020603050405020304" pitchFamily="18" charset="0"/>
              </a:rPr>
              <a:t>associée aux soins </a:t>
            </a:r>
            <a:r>
              <a:rPr lang="fr-FR" sz="1400" dirty="0" smtClean="0">
                <a:solidFill>
                  <a:srgbClr val="373739"/>
                </a:solidFill>
                <a:ea typeface="Times New Roman" panose="02020603050405020304" pitchFamily="18" charset="0"/>
                <a:cs typeface="Times New Roman" panose="02020603050405020304" pitchFamily="18" charset="0"/>
              </a:rPr>
              <a:t>à </a:t>
            </a:r>
            <a:r>
              <a:rPr lang="fr-FR" sz="1400" dirty="0">
                <a:solidFill>
                  <a:srgbClr val="373739"/>
                </a:solidFill>
                <a:ea typeface="Times New Roman" panose="02020603050405020304" pitchFamily="18" charset="0"/>
                <a:cs typeface="Times New Roman" panose="02020603050405020304" pitchFamily="18" charset="0"/>
              </a:rPr>
              <a:t>partir des algorithmes décisionnels (cf. annexe 5</a:t>
            </a:r>
            <a:r>
              <a:rPr lang="fr-FR" sz="1400" dirty="0" smtClean="0">
                <a:solidFill>
                  <a:srgbClr val="373739"/>
                </a:solidFill>
                <a:ea typeface="Times New Roman" panose="02020603050405020304" pitchFamily="18" charset="0"/>
                <a:cs typeface="Times New Roman" panose="02020603050405020304" pitchFamily="18" charset="0"/>
              </a:rPr>
              <a:t>)</a:t>
            </a:r>
            <a:endParaRPr lang="fr-FR" sz="1400" dirty="0">
              <a:solidFill>
                <a:srgbClr val="373739"/>
              </a:solidFill>
              <a:ea typeface="Times New Roman" panose="02020603050405020304" pitchFamily="18" charset="0"/>
              <a:cs typeface="Times New Roman" panose="02020603050405020304" pitchFamily="18" charset="0"/>
            </a:endParaRP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à </a:t>
            </a:r>
            <a:r>
              <a:rPr lang="fr-FR" sz="1400" i="1" u="sng" dirty="0" err="1" smtClean="0">
                <a:solidFill>
                  <a:srgbClr val="373739"/>
                </a:solidFill>
                <a:ea typeface="Times New Roman" panose="02020603050405020304" pitchFamily="18" charset="0"/>
                <a:cs typeface="Times New Roman" panose="02020603050405020304" pitchFamily="18" charset="0"/>
              </a:rPr>
              <a:t>Clostridioides</a:t>
            </a:r>
            <a:r>
              <a:rPr lang="fr-FR" sz="1400" i="1" u="sng" dirty="0" smtClean="0">
                <a:solidFill>
                  <a:srgbClr val="373739"/>
                </a:solidFill>
                <a:ea typeface="Times New Roman" panose="02020603050405020304" pitchFamily="18" charset="0"/>
                <a:cs typeface="Times New Roman" panose="02020603050405020304" pitchFamily="18" charset="0"/>
              </a:rPr>
              <a:t> difficile </a:t>
            </a:r>
            <a:r>
              <a:rPr lang="fr-FR" sz="1400" u="sng" dirty="0" smtClean="0">
                <a:solidFill>
                  <a:srgbClr val="373739"/>
                </a:solidFill>
                <a:ea typeface="Times New Roman" panose="02020603050405020304" pitchFamily="18" charset="0"/>
                <a:cs typeface="Times New Roman" panose="02020603050405020304" pitchFamily="18" charset="0"/>
              </a:rPr>
              <a:t>(</a:t>
            </a:r>
            <a:r>
              <a:rPr lang="fr-FR" sz="1400" u="sng" dirty="0">
                <a:solidFill>
                  <a:srgbClr val="373739"/>
                </a:solidFill>
                <a:ea typeface="Times New Roman" panose="02020603050405020304" pitchFamily="18" charset="0"/>
                <a:cs typeface="Times New Roman" panose="02020603050405020304" pitchFamily="18" charset="0"/>
              </a:rPr>
              <a:t>CLOD)</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degré de certitude que l’infection soit acquise dans l’établissement </a:t>
            </a:r>
            <a:r>
              <a:rPr lang="fr-FR" sz="1400" b="1" dirty="0" smtClean="0">
                <a:solidFill>
                  <a:srgbClr val="373739"/>
                </a:solidFill>
                <a:ea typeface="Times New Roman" panose="02020603050405020304" pitchFamily="18" charset="0"/>
                <a:cs typeface="Times New Roman" panose="02020603050405020304" pitchFamily="18" charset="0"/>
              </a:rPr>
              <a:t>enquêté</a:t>
            </a:r>
            <a:endParaRPr lang="fr-FR" sz="1400" b="1" dirty="0">
              <a:solidFill>
                <a:srgbClr val="373739"/>
              </a:solidFill>
              <a:ea typeface="Times New Roman" panose="02020603050405020304" pitchFamily="18" charset="0"/>
              <a:cs typeface="Times New Roman" panose="02020603050405020304" pitchFamily="18" charset="0"/>
            </a:endParaRP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liées aux cathéters (ICAT)</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type de cathéter mis en </a:t>
            </a:r>
            <a:r>
              <a:rPr lang="fr-FR" sz="1400" b="1" dirty="0" smtClean="0">
                <a:solidFill>
                  <a:srgbClr val="373739"/>
                </a:solidFill>
                <a:ea typeface="Times New Roman" panose="02020603050405020304" pitchFamily="18" charset="0"/>
                <a:cs typeface="Times New Roman" panose="02020603050405020304" pitchFamily="18" charset="0"/>
              </a:rPr>
              <a:t>cause</a:t>
            </a:r>
            <a:endParaRPr lang="fr-FR" sz="1400" b="1" dirty="0">
              <a:solidFill>
                <a:srgbClr val="373739"/>
              </a:solidFill>
              <a:ea typeface="Times New Roman" panose="02020603050405020304" pitchFamily="18" charset="0"/>
              <a:cs typeface="Times New Roman" panose="02020603050405020304" pitchFamily="18" charset="0"/>
            </a:endParaRP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infection associée aux soins, renseigner le(s) </a:t>
            </a:r>
            <a:r>
              <a:rPr lang="fr-FR" sz="1400" b="1" dirty="0">
                <a:solidFill>
                  <a:srgbClr val="373739"/>
                </a:solidFill>
                <a:ea typeface="Times New Roman" panose="02020603050405020304" pitchFamily="18" charset="0"/>
                <a:cs typeface="Times New Roman" panose="02020603050405020304" pitchFamily="18" charset="0"/>
              </a:rPr>
              <a:t>micro-organisme(s) isolé(s) de l’infection </a:t>
            </a:r>
            <a:r>
              <a:rPr lang="fr-FR" sz="1400" dirty="0">
                <a:solidFill>
                  <a:srgbClr val="373739"/>
                </a:solidFill>
                <a:ea typeface="Times New Roman" panose="02020603050405020304" pitchFamily="18" charset="0"/>
                <a:cs typeface="Times New Roman" panose="02020603050405020304" pitchFamily="18" charset="0"/>
              </a:rPr>
              <a:t>et documenter sa (leur) </a:t>
            </a:r>
            <a:r>
              <a:rPr lang="fr-FR" sz="1400" b="1" dirty="0">
                <a:solidFill>
                  <a:srgbClr val="373739"/>
                </a:solidFill>
                <a:ea typeface="Times New Roman" panose="02020603050405020304" pitchFamily="18" charset="0"/>
                <a:cs typeface="Times New Roman" panose="02020603050405020304" pitchFamily="18" charset="0"/>
              </a:rPr>
              <a:t>résistance(s) à certains </a:t>
            </a:r>
            <a:r>
              <a:rPr lang="fr-FR" sz="1400" b="1" dirty="0" smtClean="0">
                <a:solidFill>
                  <a:srgbClr val="373739"/>
                </a:solidFill>
                <a:ea typeface="Times New Roman" panose="02020603050405020304" pitchFamily="18" charset="0"/>
                <a:cs typeface="Times New Roman" panose="02020603050405020304" pitchFamily="18" charset="0"/>
              </a:rPr>
              <a:t>antibiotiques</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Compléter </a:t>
            </a:r>
            <a:r>
              <a:rPr lang="fr-FR" sz="1400" dirty="0" smtClean="0">
                <a:solidFill>
                  <a:srgbClr val="373739"/>
                </a:solidFill>
                <a:ea typeface="Times New Roman" panose="02020603050405020304" pitchFamily="18" charset="0"/>
                <a:cs typeface="Times New Roman" panose="02020603050405020304" pitchFamily="18" charset="0"/>
              </a:rPr>
              <a:t>éventuellement les champs après </a:t>
            </a:r>
            <a:r>
              <a:rPr lang="fr-FR" sz="1400" dirty="0">
                <a:solidFill>
                  <a:srgbClr val="373739"/>
                </a:solidFill>
                <a:ea typeface="Times New Roman" panose="02020603050405020304" pitchFamily="18" charset="0"/>
                <a:cs typeface="Times New Roman" panose="02020603050405020304" pitchFamily="18" charset="0"/>
              </a:rPr>
              <a:t>la date de l’enquête s</a:t>
            </a:r>
            <a:r>
              <a:rPr lang="fr-FR" sz="1400" dirty="0" smtClean="0">
                <a:solidFill>
                  <a:srgbClr val="373739"/>
                </a:solidFill>
                <a:ea typeface="Times New Roman" panose="02020603050405020304" pitchFamily="18" charset="0"/>
                <a:cs typeface="Times New Roman" panose="02020603050405020304" pitchFamily="18" charset="0"/>
              </a:rPr>
              <a:t>i </a:t>
            </a:r>
            <a:r>
              <a:rPr lang="fr-FR" sz="1400" dirty="0">
                <a:solidFill>
                  <a:srgbClr val="373739"/>
                </a:solidFill>
                <a:ea typeface="Times New Roman" panose="02020603050405020304" pitchFamily="18" charset="0"/>
                <a:cs typeface="Times New Roman" panose="02020603050405020304" pitchFamily="18" charset="0"/>
              </a:rPr>
              <a:t>les résultats d’examens paracliniques (microbiologie, imagerie, etc.) nécessaires pour inclure une IAS ne sont pas disponibles le jour de </a:t>
            </a:r>
            <a:r>
              <a:rPr lang="fr-FR" sz="1400" dirty="0" smtClean="0">
                <a:solidFill>
                  <a:srgbClr val="373739"/>
                </a:solidFill>
                <a:ea typeface="Times New Roman" panose="02020603050405020304" pitchFamily="18" charset="0"/>
                <a:cs typeface="Times New Roman" panose="02020603050405020304" pitchFamily="18" charset="0"/>
              </a:rPr>
              <a:t>l’enquête</a:t>
            </a:r>
            <a:endParaRPr lang="fr-FR" sz="1400" b="1" dirty="0">
              <a:solidFill>
                <a:srgbClr val="373739"/>
              </a:solidFill>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598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2211" y="1124744"/>
            <a:ext cx="3475733" cy="3022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295" y="4262208"/>
            <a:ext cx="7632847" cy="2200602"/>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si le </a:t>
            </a:r>
            <a:r>
              <a:rPr lang="fr-FR" sz="1600" b="1" dirty="0" smtClean="0">
                <a:solidFill>
                  <a:schemeClr val="accent1"/>
                </a:solidFill>
              </a:rPr>
              <a:t>résident présente au moins une infection associée aux soins, active le jour de l’enquête</a:t>
            </a:r>
          </a:p>
          <a:p>
            <a:pPr marL="0" lvl="4">
              <a:spcBef>
                <a:spcPts val="300"/>
              </a:spcBef>
            </a:pPr>
            <a:r>
              <a:rPr lang="fr-FR" sz="1400" i="1" dirty="0">
                <a:solidFill>
                  <a:srgbClr val="373739"/>
                </a:solidFill>
                <a:sym typeface="Wingdings" panose="05000000000000000000" pitchFamily="2" charset="2"/>
              </a:rPr>
              <a:t>(cf. </a:t>
            </a:r>
            <a:r>
              <a:rPr lang="fr-FR" sz="1400" i="1" dirty="0" smtClean="0">
                <a:solidFill>
                  <a:srgbClr val="373739"/>
                </a:solidFill>
                <a:sym typeface="Wingdings" panose="05000000000000000000" pitchFamily="2" charset="2"/>
              </a:rPr>
              <a:t>liste des IAS ciblées page 43 du guide de l’enquêteur et annexe 4 pages 56-64 </a:t>
            </a:r>
            <a:r>
              <a:rPr lang="fr-FR" sz="1400" i="1" dirty="0">
                <a:solidFill>
                  <a:srgbClr val="373739"/>
                </a:solidFill>
                <a:sym typeface="Wingdings" panose="05000000000000000000" pitchFamily="2" charset="2"/>
              </a:rPr>
              <a:t>pour </a:t>
            </a:r>
            <a:r>
              <a:rPr lang="fr-FR" sz="1400" i="1" dirty="0" smtClean="0">
                <a:solidFill>
                  <a:srgbClr val="373739"/>
                </a:solidFill>
                <a:sym typeface="Wingdings" panose="05000000000000000000" pitchFamily="2" charset="2"/>
              </a:rPr>
              <a:t>les algorithmes décisionnels des infections ciblés</a:t>
            </a:r>
            <a:r>
              <a:rPr lang="fr-FR" sz="1400" i="1" dirty="0">
                <a:solidFill>
                  <a:srgbClr val="373739"/>
                </a:solidFill>
                <a:sym typeface="Wingdings" panose="05000000000000000000" pitchFamily="2" charset="2"/>
              </a:rPr>
              <a:t>)</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rPr>
              <a:t>Si « Infection(s) associée(s) aux soins » est coché « Oui », renseigner au moins une IAS</a:t>
            </a:r>
            <a:endParaRPr lang="fr-FR" sz="1400" b="1" dirty="0" smtClean="0">
              <a:solidFill>
                <a:srgbClr val="373739"/>
              </a:solidFill>
              <a:sym typeface="Wingdings" panose="05000000000000000000" pitchFamily="2" charset="2"/>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Infection(s) associée(s) aux </a:t>
            </a:r>
            <a:r>
              <a:rPr lang="fr-FR" sz="1400" dirty="0" smtClean="0">
                <a:solidFill>
                  <a:srgbClr val="373739"/>
                </a:solidFill>
              </a:rPr>
              <a:t>soins</a:t>
            </a:r>
            <a:r>
              <a:rPr lang="fr-FR" sz="1400" dirty="0">
                <a:solidFill>
                  <a:srgbClr val="373739"/>
                </a:solidFill>
              </a:rPr>
              <a:t> » </a:t>
            </a:r>
            <a:r>
              <a:rPr lang="fr-FR" sz="1400" dirty="0" smtClean="0">
                <a:solidFill>
                  <a:srgbClr val="373739"/>
                </a:solidFill>
              </a:rPr>
              <a:t>est </a:t>
            </a:r>
            <a:r>
              <a:rPr lang="fr-FR" sz="1400" dirty="0">
                <a:solidFill>
                  <a:srgbClr val="373739"/>
                </a:solidFill>
              </a:rPr>
              <a:t>coché « Oui », </a:t>
            </a:r>
            <a:r>
              <a:rPr lang="fr-FR" sz="1400" dirty="0" smtClean="0">
                <a:solidFill>
                  <a:srgbClr val="373739"/>
                </a:solidFill>
              </a:rPr>
              <a:t>la </a:t>
            </a:r>
            <a:r>
              <a:rPr lang="fr-FR" sz="1400" dirty="0">
                <a:solidFill>
                  <a:srgbClr val="373739"/>
                </a:solidFill>
              </a:rPr>
              <a:t>section s’ouvre et propose l’ensemble des champs de la </a:t>
            </a:r>
            <a:r>
              <a:rPr lang="fr-FR" sz="1400" dirty="0" smtClean="0">
                <a:solidFill>
                  <a:srgbClr val="373739"/>
                </a:solidFill>
              </a:rPr>
              <a:t>section pour la 1</a:t>
            </a:r>
            <a:r>
              <a:rPr lang="fr-FR" sz="1400" baseline="30000" dirty="0" smtClean="0">
                <a:solidFill>
                  <a:srgbClr val="373739"/>
                </a:solidFill>
              </a:rPr>
              <a:t>ère</a:t>
            </a:r>
            <a:r>
              <a:rPr lang="fr-FR" sz="1400" dirty="0" smtClean="0">
                <a:solidFill>
                  <a:srgbClr val="373739"/>
                </a:solidFill>
              </a:rPr>
              <a:t> IAS ; il est possible d’ajouter jusqu’à 2 autres IAS</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16386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Échantillonnage </a:t>
            </a:r>
            <a:r>
              <a:rPr lang="fr-FR" dirty="0" smtClean="0">
                <a:latin typeface="Arial" charset="0"/>
                <a:cs typeface="Arial" charset="0"/>
              </a:rPr>
              <a:t>et Participation</a:t>
            </a:r>
            <a:endParaRPr lang="fr-FR" dirty="0"/>
          </a:p>
        </p:txBody>
      </p:sp>
      <p:sp>
        <p:nvSpPr>
          <p:cNvPr id="4" name="Espace réservé du texte 3"/>
          <p:cNvSpPr>
            <a:spLocks noGrp="1"/>
          </p:cNvSpPr>
          <p:nvPr>
            <p:ph type="body" sz="quarter" idx="12"/>
          </p:nvPr>
        </p:nvSpPr>
        <p:spPr>
          <a:xfrm>
            <a:off x="251520" y="1196752"/>
            <a:ext cx="8641841" cy="5328592"/>
          </a:xfrm>
        </p:spPr>
        <p:txBody>
          <a:bodyPr/>
          <a:lstStyle/>
          <a:p>
            <a:pPr marL="0" lvl="2" indent="0">
              <a:spcBef>
                <a:spcPts val="1200"/>
              </a:spcBef>
              <a:buNone/>
            </a:pPr>
            <a:r>
              <a:rPr lang="fr-FR" sz="1800" dirty="0">
                <a:solidFill>
                  <a:schemeClr val="accent4"/>
                </a:solidFill>
                <a:latin typeface="Arial" charset="0"/>
                <a:cs typeface="Arial" charset="0"/>
              </a:rPr>
              <a:t>Échantillonnage</a:t>
            </a:r>
          </a:p>
          <a:p>
            <a:pPr lvl="2">
              <a:spcBef>
                <a:spcPts val="300"/>
              </a:spcBef>
            </a:pPr>
            <a:r>
              <a:rPr lang="fr-FR" b="0" dirty="0">
                <a:latin typeface="Arial" charset="0"/>
                <a:cs typeface="Arial" charset="0"/>
              </a:rPr>
              <a:t>Constitution d’un </a:t>
            </a:r>
            <a:r>
              <a:rPr lang="fr-FR" b="0" dirty="0">
                <a:solidFill>
                  <a:schemeClr val="tx2"/>
                </a:solidFill>
                <a:latin typeface="Arial" charset="0"/>
                <a:cs typeface="Arial" charset="0"/>
              </a:rPr>
              <a:t>échantillon </a:t>
            </a:r>
            <a:r>
              <a:rPr lang="fr-FR" b="0" dirty="0" smtClean="0">
                <a:latin typeface="Arial" charset="0"/>
                <a:cs typeface="Arial" charset="0"/>
              </a:rPr>
              <a:t>n=940 </a:t>
            </a:r>
            <a:r>
              <a:rPr lang="fr-FR" b="0" dirty="0" smtClean="0">
                <a:solidFill>
                  <a:schemeClr val="tx2"/>
                </a:solidFill>
                <a:latin typeface="Arial" charset="0"/>
                <a:cs typeface="Arial" charset="0"/>
              </a:rPr>
              <a:t>d’EHPAD par tirage au sort </a:t>
            </a:r>
            <a:r>
              <a:rPr lang="fr-FR" b="0" dirty="0">
                <a:latin typeface="Arial" charset="0"/>
                <a:cs typeface="Arial" charset="0"/>
              </a:rPr>
              <a:t>(</a:t>
            </a:r>
            <a:r>
              <a:rPr lang="fr-FR" b="0" dirty="0" smtClean="0">
                <a:latin typeface="Arial" charset="0"/>
                <a:cs typeface="Arial" charset="0"/>
              </a:rPr>
              <a:t>base FINESS)</a:t>
            </a:r>
          </a:p>
          <a:p>
            <a:pPr lvl="2">
              <a:spcBef>
                <a:spcPts val="300"/>
              </a:spcBef>
            </a:pPr>
            <a:endParaRPr lang="fr-FR" b="0" dirty="0">
              <a:latin typeface="Arial" charset="0"/>
              <a:cs typeface="Arial" charset="0"/>
            </a:endParaRPr>
          </a:p>
          <a:p>
            <a:pPr marL="0" lvl="2" indent="0">
              <a:spcBef>
                <a:spcPts val="300"/>
              </a:spcBef>
              <a:buNone/>
            </a:pPr>
            <a:endParaRPr lang="fr-FR" b="0" dirty="0">
              <a:latin typeface="Arial" charset="0"/>
              <a:cs typeface="Arial" charset="0"/>
            </a:endParaRPr>
          </a:p>
          <a:p>
            <a:pPr marL="1346200" lvl="5" indent="-452438">
              <a:spcBef>
                <a:spcPts val="300"/>
              </a:spcBef>
              <a:buFont typeface="Wingdings" panose="05000000000000000000" pitchFamily="2" charset="2"/>
              <a:buChar char="Ø"/>
            </a:pPr>
            <a:r>
              <a:rPr lang="fr-FR" sz="1600" dirty="0" smtClean="0">
                <a:solidFill>
                  <a:schemeClr val="tx1"/>
                </a:solidFill>
                <a:latin typeface="Arial" charset="0"/>
                <a:cs typeface="Arial" charset="0"/>
              </a:rPr>
              <a:t>Région PDL: </a:t>
            </a:r>
            <a:r>
              <a:rPr lang="fr-FR" sz="1600" dirty="0">
                <a:solidFill>
                  <a:schemeClr val="tx2"/>
                </a:solidFill>
                <a:latin typeface="Arial" charset="0"/>
                <a:cs typeface="Arial" charset="0"/>
              </a:rPr>
              <a:t>75 </a:t>
            </a:r>
            <a:r>
              <a:rPr lang="fr-FR" sz="1600" dirty="0" smtClean="0">
                <a:solidFill>
                  <a:schemeClr val="tx2"/>
                </a:solidFill>
                <a:latin typeface="Arial" charset="0"/>
                <a:cs typeface="Arial" charset="0"/>
              </a:rPr>
              <a:t>EHPAD/582 </a:t>
            </a:r>
          </a:p>
          <a:p>
            <a:pPr marL="0" lvl="2" indent="0">
              <a:spcBef>
                <a:spcPts val="1200"/>
              </a:spcBef>
              <a:buNone/>
            </a:pPr>
            <a:endParaRPr lang="fr-FR" sz="1800" dirty="0" smtClean="0">
              <a:solidFill>
                <a:schemeClr val="accent4"/>
              </a:solidFill>
              <a:latin typeface="Arial" charset="0"/>
              <a:cs typeface="Arial" charset="0"/>
            </a:endParaRPr>
          </a:p>
          <a:p>
            <a:pPr marL="0" lvl="2" indent="0">
              <a:spcBef>
                <a:spcPts val="1200"/>
              </a:spcBef>
              <a:buNone/>
            </a:pPr>
            <a:endParaRPr lang="fr-FR" sz="1800" dirty="0" smtClean="0">
              <a:solidFill>
                <a:schemeClr val="accent4"/>
              </a:solidFill>
              <a:latin typeface="Arial" charset="0"/>
              <a:cs typeface="Arial" charset="0"/>
            </a:endParaRPr>
          </a:p>
          <a:p>
            <a:pPr marL="0" lvl="2" indent="0">
              <a:spcBef>
                <a:spcPts val="1200"/>
              </a:spcBef>
              <a:buNone/>
            </a:pPr>
            <a:r>
              <a:rPr lang="fr-FR" sz="1800" dirty="0" smtClean="0">
                <a:solidFill>
                  <a:schemeClr val="accent4"/>
                </a:solidFill>
                <a:latin typeface="Arial" charset="0"/>
                <a:cs typeface="Arial" charset="0"/>
              </a:rPr>
              <a:t>Participation</a:t>
            </a:r>
          </a:p>
          <a:p>
            <a:pPr lvl="2">
              <a:spcBef>
                <a:spcPts val="600"/>
              </a:spcBef>
              <a:buFont typeface="Wingdings" panose="05000000000000000000" pitchFamily="2" charset="2"/>
              <a:buChar char="Ø"/>
            </a:pPr>
            <a:r>
              <a:rPr lang="fr-FR" dirty="0" smtClean="0">
                <a:latin typeface="Arial" charset="0"/>
                <a:cs typeface="Arial" charset="0"/>
              </a:rPr>
              <a:t>Tous les EHPAD </a:t>
            </a:r>
            <a:r>
              <a:rPr lang="fr-FR" b="0" dirty="0" smtClean="0">
                <a:latin typeface="Arial" charset="0"/>
                <a:cs typeface="Arial" charset="0"/>
              </a:rPr>
              <a:t>sont invités à participer à l’enquête sur la base du </a:t>
            </a:r>
            <a:r>
              <a:rPr lang="fr-FR" dirty="0" smtClean="0">
                <a:solidFill>
                  <a:schemeClr val="tx2"/>
                </a:solidFill>
                <a:latin typeface="Arial" charset="0"/>
                <a:cs typeface="Arial" charset="0"/>
              </a:rPr>
              <a:t>volontariat</a:t>
            </a:r>
          </a:p>
          <a:p>
            <a:pPr marL="0" lvl="2" indent="0">
              <a:spcBef>
                <a:spcPts val="600"/>
              </a:spcBef>
              <a:buClr>
                <a:srgbClr val="E30056"/>
              </a:buClr>
              <a:buNone/>
            </a:pPr>
            <a:endParaRPr lang="fr-FR" sz="1800" dirty="0">
              <a:solidFill>
                <a:srgbClr val="004192"/>
              </a:solidFill>
              <a:latin typeface="Arial" charset="0"/>
              <a:cs typeface="Arial" charset="0"/>
            </a:endParaRPr>
          </a:p>
          <a:p>
            <a:pPr marL="0" lvl="2" indent="0">
              <a:spcBef>
                <a:spcPts val="600"/>
              </a:spcBef>
              <a:buClr>
                <a:srgbClr val="E30056"/>
              </a:buClr>
              <a:buNone/>
            </a:pPr>
            <a:endParaRPr lang="fr-FR" sz="1800" dirty="0" smtClean="0">
              <a:solidFill>
                <a:srgbClr val="004192"/>
              </a:solidFill>
              <a:latin typeface="Arial" charset="0"/>
              <a:cs typeface="Arial" charset="0"/>
            </a:endParaRPr>
          </a:p>
          <a:p>
            <a:pPr marL="0" lvl="2" indent="0">
              <a:spcBef>
                <a:spcPts val="600"/>
              </a:spcBef>
              <a:buClr>
                <a:srgbClr val="E30056"/>
              </a:buClr>
              <a:buNone/>
            </a:pPr>
            <a:r>
              <a:rPr lang="fr-FR" sz="1800" dirty="0" smtClean="0">
                <a:solidFill>
                  <a:srgbClr val="004192"/>
                </a:solidFill>
                <a:latin typeface="Arial" charset="0"/>
                <a:cs typeface="Arial" charset="0"/>
              </a:rPr>
              <a:t>D’autres </a:t>
            </a:r>
            <a:r>
              <a:rPr lang="fr-FR" sz="1800" dirty="0">
                <a:solidFill>
                  <a:srgbClr val="004192"/>
                </a:solidFill>
                <a:latin typeface="Arial" charset="0"/>
                <a:cs typeface="Arial" charset="0"/>
              </a:rPr>
              <a:t>EMS ciblés en plus des EHPAD </a:t>
            </a:r>
            <a:endParaRPr lang="fr-FR" sz="1800" dirty="0" smtClean="0">
              <a:solidFill>
                <a:srgbClr val="004192"/>
              </a:solidFill>
              <a:latin typeface="Arial" charset="0"/>
              <a:cs typeface="Arial" charset="0"/>
            </a:endParaRPr>
          </a:p>
          <a:p>
            <a:pPr marL="0" lvl="2" indent="0">
              <a:spcBef>
                <a:spcPts val="600"/>
              </a:spcBef>
              <a:buClr>
                <a:srgbClr val="E30056"/>
              </a:buClr>
              <a:buNone/>
            </a:pPr>
            <a:r>
              <a:rPr lang="fr-FR" dirty="0" smtClean="0">
                <a:solidFill>
                  <a:srgbClr val="E30056"/>
                </a:solidFill>
              </a:rPr>
              <a:t>Établissements </a:t>
            </a:r>
            <a:r>
              <a:rPr lang="fr-FR" dirty="0">
                <a:solidFill>
                  <a:srgbClr val="E30056"/>
                </a:solidFill>
              </a:rPr>
              <a:t>pour adultes handicapés : </a:t>
            </a:r>
            <a:r>
              <a:rPr lang="fr-FR" dirty="0">
                <a:solidFill>
                  <a:srgbClr val="373739"/>
                </a:solidFill>
              </a:rPr>
              <a:t>Les foyers d’accueil médicalisés (</a:t>
            </a:r>
            <a:r>
              <a:rPr lang="fr-FR" dirty="0">
                <a:solidFill>
                  <a:srgbClr val="E30056"/>
                </a:solidFill>
              </a:rPr>
              <a:t>FAM</a:t>
            </a:r>
            <a:r>
              <a:rPr lang="fr-FR" dirty="0">
                <a:solidFill>
                  <a:srgbClr val="373739"/>
                </a:solidFill>
              </a:rPr>
              <a:t>) ou établissements d’accueil médicalisés (</a:t>
            </a:r>
            <a:r>
              <a:rPr lang="fr-FR" dirty="0">
                <a:solidFill>
                  <a:srgbClr val="E30056"/>
                </a:solidFill>
              </a:rPr>
              <a:t>EAM</a:t>
            </a:r>
            <a:r>
              <a:rPr lang="fr-FR" dirty="0">
                <a:solidFill>
                  <a:srgbClr val="373739"/>
                </a:solidFill>
              </a:rPr>
              <a:t>) et les maisons d’accueil spécialisées (</a:t>
            </a:r>
            <a:r>
              <a:rPr lang="fr-FR" dirty="0">
                <a:solidFill>
                  <a:srgbClr val="E30056"/>
                </a:solidFill>
              </a:rPr>
              <a:t>MAS</a:t>
            </a:r>
            <a:r>
              <a:rPr lang="fr-FR" dirty="0">
                <a:solidFill>
                  <a:srgbClr val="373739"/>
                </a:solidFill>
              </a:rPr>
              <a:t>)</a:t>
            </a:r>
            <a:endParaRPr lang="fr-FR" dirty="0">
              <a:latin typeface="Arial" charset="0"/>
              <a:cs typeface="Arial" charset="0"/>
            </a:endParaRPr>
          </a:p>
          <a:p>
            <a:pPr lvl="2">
              <a:spcBef>
                <a:spcPts val="600"/>
              </a:spcBef>
              <a:buFont typeface="Wingdings" panose="05000000000000000000" pitchFamily="2" charset="2"/>
              <a:buChar char="Ø"/>
            </a:pPr>
            <a:endParaRPr lang="fr-FR" dirty="0" smtClean="0">
              <a:solidFill>
                <a:schemeClr val="tx2"/>
              </a:solidFill>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5"/>
          <a:stretch>
            <a:fillRect/>
          </a:stretch>
        </p:blipFill>
        <p:spPr>
          <a:xfrm>
            <a:off x="4572000" y="1916832"/>
            <a:ext cx="2232248" cy="2131123"/>
          </a:xfrm>
          <a:prstGeom prst="rect">
            <a:avLst/>
          </a:prstGeom>
        </p:spPr>
      </p:pic>
      <p:pic>
        <p:nvPicPr>
          <p:cNvPr id="15" name="Image 14"/>
          <p:cNvPicPr>
            <a:picLocks noChangeAspect="1"/>
          </p:cNvPicPr>
          <p:nvPr/>
        </p:nvPicPr>
        <p:blipFill>
          <a:blip r:embed="rId6"/>
          <a:stretch>
            <a:fillRect/>
          </a:stretch>
        </p:blipFill>
        <p:spPr>
          <a:xfrm>
            <a:off x="4909537" y="4683438"/>
            <a:ext cx="1375902" cy="905801"/>
          </a:xfrm>
          <a:prstGeom prst="rect">
            <a:avLst/>
          </a:prstGeom>
        </p:spPr>
      </p:pic>
    </p:spTree>
    <p:custDataLst>
      <p:tags r:id="rId1"/>
    </p:custDataLst>
    <p:extLst>
      <p:ext uri="{BB962C8B-B14F-4D97-AF65-F5344CB8AC3E}">
        <p14:creationId xmlns:p14="http://schemas.microsoft.com/office/powerpoint/2010/main" val="41211542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2211" y="1620000"/>
            <a:ext cx="6984000"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3705" y="4005064"/>
            <a:ext cx="8712968" cy="274690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a:t>
            </a:r>
            <a:r>
              <a:rPr lang="fr-FR" sz="1400" i="1" dirty="0" smtClean="0">
                <a:solidFill>
                  <a:srgbClr val="373739"/>
                </a:solidFill>
              </a:rPr>
              <a:t>Infection(s</a:t>
            </a:r>
            <a:r>
              <a:rPr lang="fr-FR" sz="1400" i="1" dirty="0">
                <a:solidFill>
                  <a:srgbClr val="373739"/>
                </a:solidFill>
              </a:rPr>
              <a:t>) </a:t>
            </a:r>
            <a:r>
              <a:rPr lang="fr-FR" sz="1400" i="1" dirty="0" smtClean="0">
                <a:solidFill>
                  <a:srgbClr val="373739"/>
                </a:solidFill>
              </a:rPr>
              <a:t>associée(s) aux soins</a:t>
            </a:r>
            <a:r>
              <a:rPr lang="fr-FR" sz="1400" i="1" dirty="0">
                <a:solidFill>
                  <a:srgbClr val="373739"/>
                </a:solidFill>
              </a:rPr>
              <a:t> » est coché « Oui »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le </a:t>
            </a:r>
            <a:r>
              <a:rPr lang="fr-FR" sz="1600" b="1" dirty="0" smtClean="0">
                <a:solidFill>
                  <a:schemeClr val="accent1"/>
                </a:solidFill>
              </a:rPr>
              <a:t>site de l’infection associée aux soins active chez le résident</a:t>
            </a:r>
            <a:br>
              <a:rPr lang="fr-FR" sz="1600" b="1" dirty="0" smtClean="0">
                <a:solidFill>
                  <a:schemeClr val="accent1"/>
                </a:solidFill>
              </a:rPr>
            </a:br>
            <a:r>
              <a:rPr lang="fr-FR" sz="1600" b="1" dirty="0" smtClean="0">
                <a:solidFill>
                  <a:schemeClr val="accent1"/>
                </a:solidFill>
              </a:rPr>
              <a:t> active le jour de l’enquête</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Renseigner les localisations infectieuses à partir des </a:t>
            </a:r>
            <a:r>
              <a:rPr lang="fr-FR" sz="1400" b="1" dirty="0" smtClean="0">
                <a:solidFill>
                  <a:srgbClr val="373739"/>
                </a:solidFill>
                <a:sym typeface="Wingdings" panose="05000000000000000000" pitchFamily="2" charset="2"/>
              </a:rPr>
              <a:t>algorithmes décisionnels</a:t>
            </a:r>
            <a:br>
              <a:rPr lang="fr-FR" sz="1400" b="1" dirty="0" smtClean="0">
                <a:solidFill>
                  <a:srgbClr val="373739"/>
                </a:solidFill>
                <a:sym typeface="Wingdings" panose="05000000000000000000" pitchFamily="2" charset="2"/>
              </a:rPr>
            </a:b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a:t>
            </a:r>
            <a:r>
              <a:rPr lang="fr-FR" sz="1400" i="1" dirty="0" smtClean="0">
                <a:solidFill>
                  <a:srgbClr val="373739"/>
                </a:solidFill>
                <a:sym typeface="Wingdings" panose="05000000000000000000" pitchFamily="2" charset="2"/>
              </a:rPr>
              <a:t>annexe </a:t>
            </a:r>
            <a:r>
              <a:rPr lang="fr-FR" sz="1400" i="1" dirty="0">
                <a:solidFill>
                  <a:srgbClr val="373739"/>
                </a:solidFill>
                <a:sym typeface="Wingdings" panose="05000000000000000000" pitchFamily="2" charset="2"/>
              </a:rPr>
              <a:t>4 pages 56 à 64 du guide de </a:t>
            </a:r>
            <a:r>
              <a:rPr lang="fr-FR" sz="1400" i="1" dirty="0" smtClean="0">
                <a:solidFill>
                  <a:srgbClr val="373739"/>
                </a:solidFill>
                <a:sym typeface="Wingdings" panose="05000000000000000000" pitchFamily="2" charset="2"/>
              </a:rPr>
              <a:t>l’enquêteur</a:t>
            </a:r>
            <a:r>
              <a:rPr lang="fr-FR" sz="1400" dirty="0" smtClean="0">
                <a:solidFill>
                  <a:srgbClr val="373739"/>
                </a:solidFill>
                <a:sym typeface="Wingdings" panose="05000000000000000000" pitchFamily="2" charset="2"/>
              </a:rPr>
              <a:t>)</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I</a:t>
            </a:r>
            <a:r>
              <a:rPr lang="fr-FR" sz="1400" dirty="0" smtClean="0">
                <a:solidFill>
                  <a:srgbClr val="373739"/>
                </a:solidFill>
              </a:rPr>
              <a:t>l est possible de renseigner </a:t>
            </a:r>
            <a:r>
              <a:rPr lang="fr-FR" sz="1400" b="1" dirty="0" smtClean="0">
                <a:solidFill>
                  <a:srgbClr val="373739"/>
                </a:solidFill>
              </a:rPr>
              <a:t>j</a:t>
            </a:r>
            <a:r>
              <a:rPr lang="fr-FR" sz="1400" b="1" dirty="0" smtClean="0">
                <a:solidFill>
                  <a:srgbClr val="373739"/>
                </a:solidFill>
                <a:sym typeface="Wingdings" panose="05000000000000000000" pitchFamily="2" charset="2"/>
              </a:rPr>
              <a:t>usqu’à 3 IAS</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a:t>
            </a:r>
            <a:r>
              <a:rPr lang="fr-FR" sz="1400" dirty="0" smtClean="0">
                <a:solidFill>
                  <a:srgbClr val="373739"/>
                </a:solidFill>
              </a:rPr>
              <a:t>ompléter </a:t>
            </a:r>
            <a:r>
              <a:rPr lang="fr-FR" sz="1400" dirty="0">
                <a:solidFill>
                  <a:srgbClr val="373739"/>
                </a:solidFill>
              </a:rPr>
              <a:t>le site infectieux après la date de </a:t>
            </a:r>
            <a:r>
              <a:rPr lang="fr-FR" sz="1400" dirty="0" smtClean="0">
                <a:solidFill>
                  <a:srgbClr val="373739"/>
                </a:solidFill>
              </a:rPr>
              <a:t>l’enquête, si </a:t>
            </a:r>
            <a:r>
              <a:rPr lang="fr-FR" sz="1400" dirty="0">
                <a:solidFill>
                  <a:srgbClr val="373739"/>
                </a:solidFill>
              </a:rPr>
              <a:t>les résultats d’examens paracliniques (microbiologie, imagerie, etc.) nécessaires pour inclure une IAS ne sont pas disponibles le jour de </a:t>
            </a:r>
            <a:r>
              <a:rPr lang="fr-FR" sz="1400" dirty="0" smtClean="0">
                <a:solidFill>
                  <a:srgbClr val="373739"/>
                </a:solidFill>
              </a:rPr>
              <a:t>l’enquête</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rPr>
              <a:t>Les sites infectieux sont </a:t>
            </a:r>
            <a:r>
              <a:rPr lang="fr-FR" sz="1400" b="1" dirty="0" smtClean="0">
                <a:solidFill>
                  <a:srgbClr val="373739"/>
                </a:solidFill>
              </a:rPr>
              <a:t>confirmés par le correspondant médical</a:t>
            </a: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a:t>
            </a:r>
            <a:r>
              <a:rPr lang="fr-FR" sz="1400" dirty="0" smtClean="0">
                <a:solidFill>
                  <a:srgbClr val="373739"/>
                </a:solidFill>
              </a:rPr>
              <a:t>site infectieux </a:t>
            </a:r>
            <a:r>
              <a:rPr lang="fr-FR" sz="1400" dirty="0">
                <a:solidFill>
                  <a:srgbClr val="373739"/>
                </a:solidFill>
              </a:rPr>
              <a:t>à sélectionner </a:t>
            </a:r>
            <a:r>
              <a:rPr lang="fr-FR" sz="1400" dirty="0" smtClean="0">
                <a:solidFill>
                  <a:srgbClr val="373739"/>
                </a:solidFill>
              </a:rPr>
              <a:t>dans le menu déroulant peut s’effectuer </a:t>
            </a:r>
            <a:r>
              <a:rPr lang="fr-FR" sz="1400" dirty="0">
                <a:solidFill>
                  <a:srgbClr val="373739"/>
                </a:solidFill>
              </a:rPr>
              <a:t>à partir de la saisie, même </a:t>
            </a:r>
            <a:r>
              <a:rPr lang="fr-FR" sz="1400" dirty="0" smtClean="0">
                <a:solidFill>
                  <a:srgbClr val="373739"/>
                </a:solidFill>
              </a:rPr>
              <a:t>partielle, </a:t>
            </a:r>
            <a:r>
              <a:rPr lang="fr-FR" sz="1400" dirty="0">
                <a:solidFill>
                  <a:srgbClr val="373739"/>
                </a:solidFill>
              </a:rPr>
              <a:t>du code </a:t>
            </a:r>
            <a:r>
              <a:rPr lang="fr-FR" sz="1400" dirty="0" smtClean="0">
                <a:solidFill>
                  <a:srgbClr val="373739"/>
                </a:solidFill>
              </a:rPr>
              <a:t>de l’infection (4 lettres), du </a:t>
            </a:r>
            <a:r>
              <a:rPr lang="fr-FR" sz="1400" dirty="0">
                <a:solidFill>
                  <a:srgbClr val="373739"/>
                </a:solidFill>
              </a:rPr>
              <a:t>nom </a:t>
            </a:r>
            <a:r>
              <a:rPr lang="fr-FR" sz="1400" dirty="0" smtClean="0">
                <a:solidFill>
                  <a:srgbClr val="373739"/>
                </a:solidFill>
              </a:rPr>
              <a:t>du site infectieux</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27670884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2211" y="1890000"/>
            <a:ext cx="698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3529" y="4082802"/>
            <a:ext cx="8107162"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Uniquement pour les infections à C. difficile (CLOD)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Préciser </a:t>
            </a:r>
            <a:r>
              <a:rPr lang="fr-FR" sz="1600" b="1" dirty="0" smtClean="0">
                <a:solidFill>
                  <a:srgbClr val="373739"/>
                </a:solidFill>
              </a:rPr>
              <a:t>le </a:t>
            </a:r>
            <a:r>
              <a:rPr lang="fr-FR" sz="1600" b="1" dirty="0" smtClean="0">
                <a:solidFill>
                  <a:schemeClr val="accent1"/>
                </a:solidFill>
              </a:rPr>
              <a:t>degré de certitude que l’infection soit acquise dans l’établissement</a:t>
            </a:r>
            <a:endParaRPr lang="fr-FR" sz="1400" i="1" dirty="0" smtClean="0">
              <a:solidFill>
                <a:srgbClr val="373739"/>
              </a:solidFill>
              <a:sym typeface="Wingdings" panose="05000000000000000000" pitchFamily="2" charset="2"/>
            </a:endParaRPr>
          </a:p>
          <a:p>
            <a:pPr>
              <a:spcBef>
                <a:spcPts val="300"/>
              </a:spcBef>
            </a:pPr>
            <a:r>
              <a:rPr lang="fr-FR" sz="1200" b="1" u="sng" dirty="0" smtClean="0">
                <a:solidFill>
                  <a:srgbClr val="373739"/>
                </a:solidFill>
                <a:sym typeface="Wingdings" panose="05000000000000000000" pitchFamily="2" charset="2"/>
              </a:rPr>
              <a:t>Certaine</a:t>
            </a:r>
            <a:r>
              <a:rPr lang="fr-FR" sz="1200" b="1" dirty="0" smtClean="0">
                <a:solidFill>
                  <a:srgbClr val="373739"/>
                </a:solidFill>
                <a:sym typeface="Wingdings" panose="05000000000000000000" pitchFamily="2" charset="2"/>
              </a:rPr>
              <a:t> : </a:t>
            </a:r>
            <a:r>
              <a:rPr lang="fr-FR" sz="1200" dirty="0" smtClean="0">
                <a:solidFill>
                  <a:srgbClr val="373739"/>
                </a:solidFill>
              </a:rPr>
              <a:t>les </a:t>
            </a:r>
            <a:r>
              <a:rPr lang="fr-FR" sz="1200" dirty="0">
                <a:solidFill>
                  <a:srgbClr val="373739"/>
                </a:solidFill>
              </a:rPr>
              <a:t>causes de l’acquisition dans l’établissement enquêté ont été établies par l’équipe en charge de l’enquête (</a:t>
            </a:r>
            <a:r>
              <a:rPr lang="fr-FR" sz="1200" i="1" dirty="0" err="1">
                <a:solidFill>
                  <a:srgbClr val="373739"/>
                </a:solidFill>
              </a:rPr>
              <a:t>e.g</a:t>
            </a:r>
            <a:r>
              <a:rPr lang="fr-FR" sz="1200" i="1" dirty="0">
                <a:solidFill>
                  <a:srgbClr val="373739"/>
                </a:solidFill>
              </a:rPr>
              <a:t>.</a:t>
            </a:r>
            <a:r>
              <a:rPr lang="fr-FR" sz="1200" dirty="0">
                <a:solidFill>
                  <a:srgbClr val="373739"/>
                </a:solidFill>
              </a:rPr>
              <a:t> l’infection a été acquise au cours ou des suites d’un traitement antibiotique administré dans l’établissement, d’une transmission croisée dans l’établissement). De plus, le résident n’est pas sorti de l’établissement, même temporairement, depuis plus de 28 </a:t>
            </a:r>
            <a:r>
              <a:rPr lang="fr-FR" sz="1200" dirty="0" smtClean="0">
                <a:solidFill>
                  <a:srgbClr val="373739"/>
                </a:solidFill>
              </a:rPr>
              <a:t>jours</a:t>
            </a:r>
            <a:endParaRPr lang="fr-FR" sz="1200" dirty="0">
              <a:solidFill>
                <a:srgbClr val="373739"/>
              </a:solidFill>
            </a:endParaRPr>
          </a:p>
          <a:p>
            <a:r>
              <a:rPr lang="fr-FR" sz="1200" b="1" u="sng" dirty="0" smtClean="0">
                <a:solidFill>
                  <a:srgbClr val="373739"/>
                </a:solidFill>
              </a:rPr>
              <a:t>Possible</a:t>
            </a:r>
            <a:r>
              <a:rPr lang="fr-FR" sz="1200" dirty="0">
                <a:solidFill>
                  <a:srgbClr val="373739"/>
                </a:solidFill>
              </a:rPr>
              <a:t> </a:t>
            </a:r>
            <a:r>
              <a:rPr lang="fr-FR" sz="1200" dirty="0" smtClean="0">
                <a:solidFill>
                  <a:srgbClr val="373739"/>
                </a:solidFill>
              </a:rPr>
              <a:t>: l’infection </a:t>
            </a:r>
            <a:r>
              <a:rPr lang="fr-FR" sz="1200" dirty="0">
                <a:solidFill>
                  <a:srgbClr val="373739"/>
                </a:solidFill>
              </a:rPr>
              <a:t>correspond à la définition de cas (</a:t>
            </a:r>
            <a:r>
              <a:rPr lang="fr-FR" sz="1200" i="1" dirty="0">
                <a:solidFill>
                  <a:srgbClr val="373739"/>
                </a:solidFill>
              </a:rPr>
              <a:t>i.e.</a:t>
            </a:r>
            <a:r>
              <a:rPr lang="fr-FR" sz="1200" dirty="0">
                <a:solidFill>
                  <a:srgbClr val="373739"/>
                </a:solidFill>
              </a:rPr>
              <a:t> survenue des symptômes au-delà de 48 heures après l’admission ou la réadmission), mais les causes de l’acquisition n’ont pas été établies par l’équipe en charge de l’enquête. Des arguments en faveur d’une acquisition dans un autre établissement sont avancés (</a:t>
            </a:r>
            <a:r>
              <a:rPr lang="fr-FR" sz="1200" i="1" dirty="0" err="1">
                <a:solidFill>
                  <a:srgbClr val="373739"/>
                </a:solidFill>
              </a:rPr>
              <a:t>e.g</a:t>
            </a:r>
            <a:r>
              <a:rPr lang="fr-FR" sz="1200" i="1" dirty="0">
                <a:solidFill>
                  <a:srgbClr val="373739"/>
                </a:solidFill>
              </a:rPr>
              <a:t>.</a:t>
            </a:r>
            <a:r>
              <a:rPr lang="fr-FR" sz="1200" dirty="0">
                <a:solidFill>
                  <a:srgbClr val="373739"/>
                </a:solidFill>
              </a:rPr>
              <a:t> le début des symptômes de l’infection à </a:t>
            </a:r>
            <a:r>
              <a:rPr lang="fr-FR" sz="1200" i="1" dirty="0">
                <a:solidFill>
                  <a:srgbClr val="373739"/>
                </a:solidFill>
              </a:rPr>
              <a:t>C. difficile</a:t>
            </a:r>
            <a:r>
              <a:rPr lang="fr-FR" sz="1200" dirty="0">
                <a:solidFill>
                  <a:srgbClr val="373739"/>
                </a:solidFill>
              </a:rPr>
              <a:t> survient dans les 28 jours après un séjour dans un autre établissement</a:t>
            </a:r>
            <a:r>
              <a:rPr lang="fr-FR" sz="1200" dirty="0" smtClean="0">
                <a:solidFill>
                  <a:srgbClr val="373739"/>
                </a:solidFill>
              </a:rPr>
              <a:t>)</a:t>
            </a:r>
          </a:p>
          <a:p>
            <a:pPr>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rPr>
              <a:t>L’évaluation est </a:t>
            </a:r>
            <a:r>
              <a:rPr lang="fr-FR" sz="1400" b="1" dirty="0" smtClean="0">
                <a:solidFill>
                  <a:srgbClr val="373739"/>
                </a:solidFill>
              </a:rPr>
              <a:t>confirmée </a:t>
            </a:r>
            <a:r>
              <a:rPr lang="fr-FR" sz="1400" b="1" dirty="0">
                <a:solidFill>
                  <a:srgbClr val="373739"/>
                </a:solidFill>
              </a:rPr>
              <a:t>par le correspondant </a:t>
            </a:r>
            <a:r>
              <a:rPr lang="fr-FR" sz="1400" b="1" dirty="0" smtClean="0">
                <a:solidFill>
                  <a:srgbClr val="373739"/>
                </a:solidFill>
              </a:rPr>
              <a:t>médical</a:t>
            </a:r>
          </a:p>
          <a:p>
            <a:pPr>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smtClean="0">
                <a:solidFill>
                  <a:srgbClr val="373739"/>
                </a:solidFill>
              </a:rPr>
              <a:t>: la réponse inconnue n’est pas admise</a:t>
            </a:r>
            <a:endParaRPr lang="fr-FR" sz="1400" b="1" dirty="0">
              <a:solidFill>
                <a:srgbClr val="373739"/>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2350925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2211" y="2235600"/>
            <a:ext cx="6984000" cy="41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295" y="4437112"/>
            <a:ext cx="7056783" cy="186974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Uniquement pour les infections liées aux cathéters (ICAT)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Renseigner </a:t>
            </a:r>
            <a:r>
              <a:rPr lang="fr-FR" sz="1600" b="1" dirty="0" smtClean="0">
                <a:solidFill>
                  <a:srgbClr val="373739"/>
                </a:solidFill>
              </a:rPr>
              <a:t>le </a:t>
            </a:r>
            <a:r>
              <a:rPr lang="fr-FR" sz="1600" b="1" dirty="0" smtClean="0">
                <a:solidFill>
                  <a:schemeClr val="accent1"/>
                </a:solidFill>
              </a:rPr>
              <a:t>type de cathéter mis en cause</a:t>
            </a:r>
            <a:endParaRPr lang="fr-FR" sz="1400" i="1" dirty="0" smtClean="0">
              <a:solidFill>
                <a:srgbClr val="373739"/>
              </a:solidFill>
              <a:sym typeface="Wingdings" panose="05000000000000000000" pitchFamily="2" charset="2"/>
            </a:endParaRPr>
          </a:p>
          <a:p>
            <a:pPr lvl="0">
              <a:spcBef>
                <a:spcPts val="300"/>
              </a:spcBef>
            </a:pPr>
            <a:r>
              <a:rPr lang="fr-FR" sz="1200" b="1" dirty="0" smtClean="0">
                <a:solidFill>
                  <a:srgbClr val="373739"/>
                </a:solidFill>
              </a:rPr>
              <a:t>CVP </a:t>
            </a:r>
            <a:r>
              <a:rPr lang="fr-FR" sz="1200" dirty="0">
                <a:solidFill>
                  <a:srgbClr val="373739"/>
                </a:solidFill>
              </a:rPr>
              <a:t>– cathéter veineux </a:t>
            </a:r>
            <a:r>
              <a:rPr lang="fr-FR" sz="1200" dirty="0" smtClean="0">
                <a:solidFill>
                  <a:srgbClr val="373739"/>
                </a:solidFill>
              </a:rPr>
              <a:t>périphérique</a:t>
            </a:r>
            <a:endParaRPr lang="fr-FR" sz="1200" dirty="0">
              <a:solidFill>
                <a:srgbClr val="373739"/>
              </a:solidFill>
            </a:endParaRPr>
          </a:p>
          <a:p>
            <a:pPr lvl="0"/>
            <a:r>
              <a:rPr lang="fr-FR" sz="1200" b="1" dirty="0" smtClean="0">
                <a:solidFill>
                  <a:srgbClr val="373739"/>
                </a:solidFill>
              </a:rPr>
              <a:t>MID </a:t>
            </a:r>
            <a:r>
              <a:rPr lang="fr-FR" sz="1200" dirty="0">
                <a:solidFill>
                  <a:srgbClr val="373739"/>
                </a:solidFill>
              </a:rPr>
              <a:t>– cathéter </a:t>
            </a:r>
            <a:r>
              <a:rPr lang="fr-FR" sz="1200" dirty="0" err="1" smtClean="0">
                <a:solidFill>
                  <a:srgbClr val="373739"/>
                </a:solidFill>
              </a:rPr>
              <a:t>Midline</a:t>
            </a:r>
            <a:r>
              <a:rPr lang="fr-FR" sz="1200" dirty="0" smtClean="0">
                <a:solidFill>
                  <a:srgbClr val="373739"/>
                </a:solidFill>
              </a:rPr>
              <a:t> (</a:t>
            </a:r>
            <a:r>
              <a:rPr lang="fr-FR" sz="1200" i="1" dirty="0" smtClean="0">
                <a:solidFill>
                  <a:srgbClr val="373739"/>
                </a:solidFill>
              </a:rPr>
              <a:t>ajouté par rapport à Prev’Ehpad 2016</a:t>
            </a:r>
            <a:r>
              <a:rPr lang="fr-FR" sz="1200" dirty="0" smtClean="0">
                <a:solidFill>
                  <a:srgbClr val="373739"/>
                </a:solidFill>
              </a:rPr>
              <a:t>)</a:t>
            </a:r>
            <a:endParaRPr lang="fr-FR" sz="1200" dirty="0">
              <a:solidFill>
                <a:srgbClr val="373739"/>
              </a:solidFill>
            </a:endParaRPr>
          </a:p>
          <a:p>
            <a:pPr lvl="0"/>
            <a:r>
              <a:rPr lang="fr-FR" sz="1200" b="1" dirty="0" smtClean="0">
                <a:solidFill>
                  <a:srgbClr val="373739"/>
                </a:solidFill>
              </a:rPr>
              <a:t>CSC </a:t>
            </a:r>
            <a:r>
              <a:rPr lang="fr-FR" sz="1200" dirty="0">
                <a:solidFill>
                  <a:srgbClr val="373739"/>
                </a:solidFill>
              </a:rPr>
              <a:t>– cathéter </a:t>
            </a:r>
            <a:r>
              <a:rPr lang="fr-FR" sz="1200" dirty="0" smtClean="0">
                <a:solidFill>
                  <a:srgbClr val="373739"/>
                </a:solidFill>
              </a:rPr>
              <a:t>sous-cutané</a:t>
            </a:r>
            <a:endParaRPr lang="fr-FR" sz="1200" dirty="0">
              <a:solidFill>
                <a:srgbClr val="373739"/>
              </a:solidFill>
            </a:endParaRPr>
          </a:p>
          <a:p>
            <a:pPr lvl="0"/>
            <a:r>
              <a:rPr lang="fr-FR" sz="1200" b="1" dirty="0" smtClean="0">
                <a:solidFill>
                  <a:srgbClr val="373739"/>
                </a:solidFill>
              </a:rPr>
              <a:t>CVC </a:t>
            </a:r>
            <a:r>
              <a:rPr lang="fr-FR" sz="1200" dirty="0">
                <a:solidFill>
                  <a:srgbClr val="373739"/>
                </a:solidFill>
              </a:rPr>
              <a:t>– cathéter veineux </a:t>
            </a:r>
            <a:r>
              <a:rPr lang="fr-FR" sz="1200" dirty="0" smtClean="0">
                <a:solidFill>
                  <a:srgbClr val="373739"/>
                </a:solidFill>
              </a:rPr>
              <a:t>centra</a:t>
            </a:r>
            <a:endParaRPr lang="fr-FR" sz="1200" dirty="0">
              <a:solidFill>
                <a:srgbClr val="373739"/>
              </a:solidFill>
            </a:endParaRPr>
          </a:p>
          <a:p>
            <a:pPr lvl="0"/>
            <a:r>
              <a:rPr lang="fr-FR" sz="1200" b="1" dirty="0" smtClean="0">
                <a:solidFill>
                  <a:srgbClr val="373739"/>
                </a:solidFill>
              </a:rPr>
              <a:t>PICC </a:t>
            </a:r>
            <a:r>
              <a:rPr lang="fr-FR" sz="1200" dirty="0">
                <a:solidFill>
                  <a:srgbClr val="373739"/>
                </a:solidFill>
              </a:rPr>
              <a:t>– cathéter central à insertion </a:t>
            </a:r>
            <a:r>
              <a:rPr lang="fr-FR" sz="1200" dirty="0" smtClean="0">
                <a:solidFill>
                  <a:srgbClr val="373739"/>
                </a:solidFill>
              </a:rPr>
              <a:t>périphérique</a:t>
            </a:r>
            <a:endParaRPr lang="fr-FR" sz="1200" dirty="0">
              <a:solidFill>
                <a:srgbClr val="373739"/>
              </a:solidFill>
            </a:endParaRPr>
          </a:p>
          <a:p>
            <a:pPr lvl="0"/>
            <a:r>
              <a:rPr lang="fr-FR" sz="1200" b="1" dirty="0" smtClean="0">
                <a:solidFill>
                  <a:srgbClr val="373739"/>
                </a:solidFill>
              </a:rPr>
              <a:t>CCI </a:t>
            </a:r>
            <a:r>
              <a:rPr lang="fr-FR" sz="1200" dirty="0">
                <a:solidFill>
                  <a:srgbClr val="373739"/>
                </a:solidFill>
              </a:rPr>
              <a:t>– chambre à cathéter </a:t>
            </a:r>
            <a:r>
              <a:rPr lang="fr-FR" sz="1200" dirty="0" smtClean="0">
                <a:solidFill>
                  <a:srgbClr val="373739"/>
                </a:solidFill>
              </a:rPr>
              <a:t>implantable</a:t>
            </a:r>
            <a:endParaRPr lang="fr-FR" sz="1200" dirty="0">
              <a:solidFill>
                <a:srgbClr val="373739"/>
              </a:solidFill>
            </a:endParaRPr>
          </a:p>
          <a:p>
            <a:pPr lvl="0"/>
            <a:r>
              <a:rPr lang="fr-FR" sz="1200" b="1" dirty="0" smtClean="0">
                <a:solidFill>
                  <a:srgbClr val="373739"/>
                </a:solidFill>
              </a:rPr>
              <a:t>INC </a:t>
            </a:r>
            <a:r>
              <a:rPr lang="fr-FR" sz="1200" dirty="0">
                <a:solidFill>
                  <a:srgbClr val="373739"/>
                </a:solidFill>
              </a:rPr>
              <a:t>– type de cathéter </a:t>
            </a:r>
            <a:r>
              <a:rPr lang="fr-FR" sz="1200" dirty="0" smtClean="0">
                <a:solidFill>
                  <a:srgbClr val="373739"/>
                </a:solidFill>
              </a:rPr>
              <a:t>inconnu</a:t>
            </a:r>
            <a:endParaRPr lang="fr-FR" sz="1200" dirty="0">
              <a:solidFill>
                <a:srgbClr val="373739"/>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5859526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2211" y="2636912"/>
            <a:ext cx="6984000" cy="45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3933056"/>
            <a:ext cx="8568952" cy="284180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Pour chaque site infectieux rapporté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Documenter </a:t>
            </a:r>
            <a:r>
              <a:rPr lang="fr-FR" sz="1600" b="1" dirty="0" smtClean="0">
                <a:solidFill>
                  <a:schemeClr val="accent1"/>
                </a:solidFill>
                <a:sym typeface="Wingdings" panose="05000000000000000000" pitchFamily="2" charset="2"/>
              </a:rPr>
              <a:t>le (ou les) micro-organisme(s) isolé(s) de l’infection</a:t>
            </a:r>
            <a:endParaRPr lang="fr-FR" sz="1400" i="1" dirty="0" smtClean="0">
              <a:solidFill>
                <a:srgbClr val="373739"/>
              </a:solidFill>
              <a:sym typeface="Wingdings" panose="05000000000000000000" pitchFamily="2" charset="2"/>
            </a:endParaRPr>
          </a:p>
          <a:p>
            <a:r>
              <a:rPr lang="fr-FR" sz="1400" i="1" dirty="0">
                <a:solidFill>
                  <a:srgbClr val="373739"/>
                </a:solidFill>
                <a:sym typeface="Wingdings" panose="05000000000000000000" pitchFamily="2" charset="2"/>
              </a:rPr>
              <a:t>(cf. liste des </a:t>
            </a:r>
            <a:r>
              <a:rPr lang="fr-FR" sz="1400" i="1" dirty="0" smtClean="0">
                <a:solidFill>
                  <a:srgbClr val="373739"/>
                </a:solidFill>
                <a:sym typeface="Wingdings" panose="05000000000000000000" pitchFamily="2" charset="2"/>
              </a:rPr>
              <a:t>MO annexe 5 pages 66 à 71 du guide </a:t>
            </a:r>
            <a:r>
              <a:rPr lang="fr-FR" sz="1400" i="1" dirty="0">
                <a:solidFill>
                  <a:srgbClr val="373739"/>
                </a:solidFill>
                <a:sym typeface="Wingdings" panose="05000000000000000000" pitchFamily="2" charset="2"/>
              </a:rPr>
              <a:t>de </a:t>
            </a:r>
            <a:r>
              <a:rPr lang="fr-FR" sz="1400" i="1" dirty="0" smtClean="0">
                <a:solidFill>
                  <a:srgbClr val="373739"/>
                </a:solidFill>
                <a:sym typeface="Wingdings" panose="05000000000000000000" pitchFamily="2" charset="2"/>
              </a:rPr>
              <a:t>l’enquêteur)</a:t>
            </a:r>
            <a:endParaRPr lang="fr-FR" sz="1400" i="1" dirty="0">
              <a:solidFill>
                <a:srgbClr val="373739"/>
              </a:solidFill>
              <a:sym typeface="Wingdings" panose="05000000000000000000" pitchFamily="2" charset="2"/>
            </a:endParaRPr>
          </a:p>
          <a:p>
            <a:pPr lvl="0">
              <a:spcBef>
                <a:spcPts val="100"/>
              </a:spcBef>
            </a:pPr>
            <a:r>
              <a:rPr lang="fr-FR" sz="1400" dirty="0">
                <a:solidFill>
                  <a:srgbClr val="373739"/>
                </a:solidFill>
                <a:sym typeface="Wingdings" panose="05000000000000000000" pitchFamily="2" charset="2"/>
              </a:rPr>
              <a:t> </a:t>
            </a:r>
            <a:r>
              <a:rPr lang="fr-FR" sz="1400" b="1" dirty="0" smtClean="0">
                <a:solidFill>
                  <a:srgbClr val="373739"/>
                </a:solidFill>
                <a:sym typeface="Wingdings" panose="05000000000000000000" pitchFamily="2" charset="2"/>
              </a:rPr>
              <a:t>A renseigner </a:t>
            </a:r>
            <a:r>
              <a:rPr lang="fr-FR" sz="1400" b="1" u="sng" dirty="0" smtClean="0">
                <a:solidFill>
                  <a:srgbClr val="373739"/>
                </a:solidFill>
                <a:sym typeface="Wingdings" panose="05000000000000000000" pitchFamily="2" charset="2"/>
              </a:rPr>
              <a:t>pour tous les sites infectieux</a:t>
            </a:r>
            <a:endParaRPr lang="fr-FR" sz="1400" dirty="0" smtClean="0">
              <a:solidFill>
                <a:srgbClr val="373739"/>
              </a:solidFill>
              <a:sym typeface="Wingdings" panose="05000000000000000000" pitchFamily="2" charset="2"/>
            </a:endParaRPr>
          </a:p>
          <a:p>
            <a:pPr marL="285750" lvl="0" indent="-285750">
              <a:spcBef>
                <a:spcPts val="100"/>
              </a:spcBef>
              <a:buFont typeface="Wingdings" panose="05000000000000000000" pitchFamily="2" charset="2"/>
              <a:buChar char="Ä"/>
            </a:pPr>
            <a:r>
              <a:rPr lang="fr-FR" sz="1400" dirty="0" smtClean="0">
                <a:solidFill>
                  <a:srgbClr val="373739"/>
                </a:solidFill>
                <a:sym typeface="Wingdings" panose="05000000000000000000" pitchFamily="2" charset="2"/>
              </a:rPr>
              <a:t>Il est possible de renseigner </a:t>
            </a:r>
            <a:r>
              <a:rPr lang="fr-FR" sz="1400" b="1" dirty="0" smtClean="0">
                <a:solidFill>
                  <a:srgbClr val="373739"/>
                </a:solidFill>
                <a:sym typeface="Wingdings" panose="05000000000000000000" pitchFamily="2" charset="2"/>
              </a:rPr>
              <a:t>jusqu’à 3 MO par site infectieux</a:t>
            </a:r>
          </a:p>
          <a:p>
            <a:pPr>
              <a:spcBef>
                <a:spcPts val="100"/>
              </a:spcBef>
            </a:pPr>
            <a:r>
              <a:rPr lang="fr-FR" sz="1400" dirty="0">
                <a:solidFill>
                  <a:srgbClr val="373739"/>
                </a:solidFill>
                <a:sym typeface="Wingdings" panose="05000000000000000000" pitchFamily="2" charset="2"/>
              </a:rPr>
              <a:t> </a:t>
            </a:r>
            <a:r>
              <a:rPr lang="fr-FR" sz="1400" dirty="0">
                <a:solidFill>
                  <a:srgbClr val="373739"/>
                </a:solidFill>
              </a:rPr>
              <a:t>Compléter le MO </a:t>
            </a:r>
            <a:r>
              <a:rPr lang="fr-FR" sz="1400" b="1" dirty="0">
                <a:solidFill>
                  <a:srgbClr val="373739"/>
                </a:solidFill>
              </a:rPr>
              <a:t>après la date de l’enquête</a:t>
            </a:r>
            <a:r>
              <a:rPr lang="fr-FR" sz="1400" dirty="0">
                <a:solidFill>
                  <a:srgbClr val="373739"/>
                </a:solidFill>
              </a:rPr>
              <a:t>, si les résultats d’examens microbiologies ne sont pas disponibles le jour de </a:t>
            </a:r>
            <a:r>
              <a:rPr lang="fr-FR" sz="1400" dirty="0" smtClean="0">
                <a:solidFill>
                  <a:srgbClr val="373739"/>
                </a:solidFill>
              </a:rPr>
              <a:t>l’enquête</a:t>
            </a:r>
            <a:endParaRPr lang="fr-FR" sz="1400" b="1" dirty="0" smtClean="0">
              <a:solidFill>
                <a:srgbClr val="373739"/>
              </a:solidFill>
              <a:sym typeface="Wingdings" panose="05000000000000000000" pitchFamily="2" charset="2"/>
            </a:endParaRPr>
          </a:p>
          <a:p>
            <a:pPr lvl="0">
              <a:spcBef>
                <a:spcPts val="100"/>
              </a:spcBef>
            </a:pPr>
            <a:r>
              <a:rPr lang="fr-FR" sz="1400"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a:t>
            </a:r>
            <a:r>
              <a:rPr lang="fr-FR" sz="1400" b="1" dirty="0" smtClean="0">
                <a:solidFill>
                  <a:srgbClr val="373739"/>
                </a:solidFill>
                <a:sym typeface="Wingdings" panose="05000000000000000000" pitchFamily="2" charset="2"/>
              </a:rPr>
              <a:t>au moins un MO </a:t>
            </a:r>
            <a:r>
              <a:rPr lang="fr-FR" sz="1400" dirty="0" smtClean="0">
                <a:solidFill>
                  <a:srgbClr val="373739"/>
                </a:solidFill>
                <a:sym typeface="Wingdings" panose="05000000000000000000" pitchFamily="2" charset="2"/>
              </a:rPr>
              <a:t>pour les sites infectieux avec confirmation </a:t>
            </a:r>
            <a:r>
              <a:rPr lang="fr-FR" sz="1400" dirty="0">
                <a:solidFill>
                  <a:srgbClr val="373739"/>
                </a:solidFill>
                <a:sym typeface="Wingdings" panose="05000000000000000000" pitchFamily="2" charset="2"/>
              </a:rPr>
              <a:t>microbiologique </a:t>
            </a:r>
            <a:r>
              <a:rPr lang="fr-FR" sz="1400" dirty="0" smtClean="0">
                <a:solidFill>
                  <a:srgbClr val="373739"/>
                </a:solidFill>
                <a:sym typeface="Wingdings" panose="05000000000000000000" pitchFamily="2" charset="2"/>
              </a:rPr>
              <a:t>(</a:t>
            </a:r>
            <a:r>
              <a:rPr lang="fr-FR" sz="1400" b="1" dirty="0" smtClean="0">
                <a:solidFill>
                  <a:srgbClr val="373739"/>
                </a:solidFill>
                <a:sym typeface="Wingdings" panose="05000000000000000000" pitchFamily="2" charset="2"/>
              </a:rPr>
              <a:t>BACT, URI1</a:t>
            </a:r>
            <a:r>
              <a:rPr lang="fr-FR" sz="1400" dirty="0" smtClean="0">
                <a:solidFill>
                  <a:srgbClr val="373739"/>
                </a:solidFill>
                <a:sym typeface="Wingdings" panose="05000000000000000000" pitchFamily="2" charset="2"/>
              </a:rPr>
              <a:t>)</a:t>
            </a:r>
          </a:p>
          <a:p>
            <a:pPr lvl="0">
              <a:spcBef>
                <a:spcPts val="100"/>
              </a:spcBef>
            </a:pPr>
            <a:r>
              <a:rPr lang="fr-FR" sz="1400"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En </a:t>
            </a:r>
            <a:r>
              <a:rPr lang="fr-FR" sz="1400" dirty="0" smtClean="0">
                <a:solidFill>
                  <a:srgbClr val="373739"/>
                </a:solidFill>
                <a:sym typeface="Wingdings" panose="05000000000000000000" pitchFamily="2" charset="2"/>
              </a:rPr>
              <a:t>l’absence de MO isolé de l’infection indiquer : </a:t>
            </a:r>
            <a:r>
              <a:rPr lang="fr-FR" sz="1400" b="1" dirty="0" smtClean="0">
                <a:solidFill>
                  <a:srgbClr val="373739"/>
                </a:solidFill>
                <a:sym typeface="Wingdings" panose="05000000000000000000" pitchFamily="2" charset="2"/>
              </a:rPr>
              <a:t>EXASTE</a:t>
            </a:r>
            <a:r>
              <a:rPr lang="fr-FR" sz="1400" dirty="0" smtClean="0">
                <a:solidFill>
                  <a:srgbClr val="373739"/>
                </a:solidFill>
                <a:sym typeface="Wingdings" panose="05000000000000000000" pitchFamily="2" charset="2"/>
              </a:rPr>
              <a:t> (examen stérile), </a:t>
            </a:r>
            <a:r>
              <a:rPr lang="fr-FR" sz="1400" b="1" dirty="0" smtClean="0">
                <a:solidFill>
                  <a:srgbClr val="373739"/>
                </a:solidFill>
                <a:sym typeface="Wingdings" panose="05000000000000000000" pitchFamily="2" charset="2"/>
              </a:rPr>
              <a:t>NONIDE</a:t>
            </a:r>
            <a:r>
              <a:rPr lang="fr-FR" sz="1400" dirty="0" smtClean="0">
                <a:solidFill>
                  <a:srgbClr val="373739"/>
                </a:solidFill>
                <a:sym typeface="Wingdings" panose="05000000000000000000" pitchFamily="2" charset="2"/>
              </a:rPr>
              <a:t> (identification non retrouvée) ou </a:t>
            </a:r>
            <a:r>
              <a:rPr lang="fr-FR" sz="1400" b="1" dirty="0" smtClean="0">
                <a:solidFill>
                  <a:srgbClr val="373739"/>
                </a:solidFill>
                <a:sym typeface="Wingdings" panose="05000000000000000000" pitchFamily="2" charset="2"/>
              </a:rPr>
              <a:t>NONEFF</a:t>
            </a:r>
            <a:r>
              <a:rPr lang="fr-FR" sz="1400" dirty="0" smtClean="0">
                <a:solidFill>
                  <a:srgbClr val="373739"/>
                </a:solidFill>
                <a:sym typeface="Wingdings" panose="05000000000000000000" pitchFamily="2" charset="2"/>
              </a:rPr>
              <a:t> (culture non effectuée)</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a:t>
            </a:r>
            <a:r>
              <a:rPr lang="fr-FR" sz="1400" dirty="0" smtClean="0">
                <a:solidFill>
                  <a:srgbClr val="373739"/>
                </a:solidFill>
              </a:rPr>
              <a:t>micro-organisme à </a:t>
            </a:r>
            <a:r>
              <a:rPr lang="fr-FR" sz="1400" dirty="0">
                <a:solidFill>
                  <a:srgbClr val="373739"/>
                </a:solidFill>
              </a:rPr>
              <a:t>sélectionner dans le menu déroulant peut s’effectuer à partir de la saisie, même partielle, du code </a:t>
            </a:r>
            <a:r>
              <a:rPr lang="fr-FR" sz="1400" dirty="0" smtClean="0">
                <a:solidFill>
                  <a:srgbClr val="373739"/>
                </a:solidFill>
              </a:rPr>
              <a:t>du MO (6 </a:t>
            </a:r>
            <a:r>
              <a:rPr lang="fr-FR" sz="1400" dirty="0">
                <a:solidFill>
                  <a:srgbClr val="373739"/>
                </a:solidFill>
              </a:rPr>
              <a:t>lettres</a:t>
            </a:r>
            <a:r>
              <a:rPr lang="fr-FR" sz="1400" dirty="0" smtClean="0">
                <a:solidFill>
                  <a:srgbClr val="373739"/>
                </a:solidFill>
              </a:rPr>
              <a:t>) ou du </a:t>
            </a:r>
            <a:r>
              <a:rPr lang="fr-FR" sz="1400" dirty="0">
                <a:solidFill>
                  <a:srgbClr val="373739"/>
                </a:solidFill>
              </a:rPr>
              <a:t>nom du MO</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26108610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Infection(s) associée(s) aux soins</a:t>
            </a:r>
            <a:endParaRPr lang="fr-FR" dirty="0"/>
          </a:p>
        </p:txBody>
      </p:sp>
      <p:sp>
        <p:nvSpPr>
          <p:cNvPr id="5" name="Rectangle 4"/>
          <p:cNvSpPr/>
          <p:nvPr/>
        </p:nvSpPr>
        <p:spPr>
          <a:xfrm>
            <a:off x="594000" y="3096000"/>
            <a:ext cx="6984000" cy="85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295" y="4144714"/>
            <a:ext cx="7646837" cy="223907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Pour les micro-organismes dont la sensibilité à certains antibiotiques est à renseigner</a:t>
            </a:r>
            <a:br>
              <a:rPr lang="fr-FR" sz="1400" i="1" dirty="0" smtClean="0">
                <a:solidFill>
                  <a:srgbClr val="373739"/>
                </a:solidFill>
              </a:rPr>
            </a:br>
            <a:r>
              <a:rPr lang="fr-FR" sz="1400" i="1" dirty="0" smtClean="0">
                <a:solidFill>
                  <a:srgbClr val="373739"/>
                </a:solidFill>
              </a:rPr>
              <a:t>(cf. annexe 4 page 80 à </a:t>
            </a:r>
            <a:r>
              <a:rPr lang="fr-FR" sz="1400" i="1" dirty="0">
                <a:solidFill>
                  <a:srgbClr val="373739"/>
                </a:solidFill>
              </a:rPr>
              <a:t>83 les MO </a:t>
            </a:r>
            <a:r>
              <a:rPr lang="fr-FR" sz="1400" i="1" dirty="0" smtClean="0">
                <a:solidFill>
                  <a:srgbClr val="373739"/>
                </a:solidFill>
              </a:rPr>
              <a:t>marqués par un </a:t>
            </a:r>
            <a:r>
              <a:rPr lang="fr-FR" sz="1400" i="1" dirty="0">
                <a:solidFill>
                  <a:srgbClr val="373739"/>
                </a:solidFill>
              </a:rPr>
              <a:t>« S </a:t>
            </a:r>
            <a:r>
              <a:rPr lang="fr-FR" sz="1400" i="1" dirty="0" smtClean="0">
                <a:solidFill>
                  <a:srgbClr val="373739"/>
                </a:solidFill>
              </a:rPr>
              <a:t>»)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Indiquer </a:t>
            </a:r>
            <a:r>
              <a:rPr lang="fr-FR" sz="1600" b="1" dirty="0" smtClean="0">
                <a:solidFill>
                  <a:schemeClr val="accent1"/>
                </a:solidFill>
                <a:sym typeface="Wingdings" panose="05000000000000000000" pitchFamily="2" charset="2"/>
              </a:rPr>
              <a:t>la sensibilité à l’antibiotique testé (ou des antibiotiques) du (ou des) micro-organisme(s) isolé(s) de l’infection</a:t>
            </a:r>
            <a:endParaRPr lang="fr-FR" sz="1400" i="1" dirty="0" smtClean="0">
              <a:solidFill>
                <a:srgbClr val="373739"/>
              </a:solidFill>
              <a:sym typeface="Wingdings" panose="05000000000000000000" pitchFamily="2" charset="2"/>
            </a:endParaRPr>
          </a:p>
          <a:p>
            <a:pPr>
              <a:spcBef>
                <a:spcPts val="300"/>
              </a:spcBef>
            </a:pPr>
            <a:r>
              <a:rPr lang="fr-FR" sz="1400" dirty="0" smtClean="0">
                <a:solidFill>
                  <a:srgbClr val="373739"/>
                </a:solidFill>
                <a:sym typeface="Wingdings" panose="05000000000000000000" pitchFamily="2" charset="2"/>
              </a:rPr>
              <a:t> La sensibilité d’un MO est </a:t>
            </a:r>
            <a:r>
              <a:rPr lang="fr-FR" sz="1400" b="1" dirty="0" smtClean="0">
                <a:solidFill>
                  <a:srgbClr val="373739"/>
                </a:solidFill>
                <a:sym typeface="Wingdings" panose="05000000000000000000" pitchFamily="2" charset="2"/>
              </a:rPr>
              <a:t>renseignée de manière indépendante pour chaque ATB testé</a:t>
            </a:r>
            <a:endParaRPr lang="fr-FR" sz="1400" dirty="0">
              <a:solidFill>
                <a:srgbClr val="373739"/>
              </a:solidFill>
              <a:sym typeface="Wingdings" panose="05000000000000000000" pitchFamily="2" charset="2"/>
            </a:endParaRPr>
          </a:p>
          <a:p>
            <a:pPr lvl="0">
              <a:spcBef>
                <a:spcPts val="300"/>
              </a:spcBef>
            </a:pPr>
            <a:r>
              <a:rPr lang="fr-FR" sz="1400" dirty="0" smtClean="0">
                <a:solidFill>
                  <a:srgbClr val="373739"/>
                </a:solidFill>
                <a:sym typeface="Wingdings" panose="05000000000000000000" pitchFamily="2" charset="2"/>
              </a:rPr>
              <a:t> C</a:t>
            </a:r>
            <a:r>
              <a:rPr lang="fr-FR" sz="1400" dirty="0" smtClean="0">
                <a:solidFill>
                  <a:srgbClr val="373739"/>
                </a:solidFill>
              </a:rPr>
              <a:t>ompléter </a:t>
            </a:r>
            <a:r>
              <a:rPr lang="fr-FR" sz="1400" dirty="0">
                <a:solidFill>
                  <a:srgbClr val="373739"/>
                </a:solidFill>
              </a:rPr>
              <a:t>la sensibilité </a:t>
            </a:r>
            <a:r>
              <a:rPr lang="fr-FR" sz="1400" b="1" dirty="0">
                <a:solidFill>
                  <a:srgbClr val="373739"/>
                </a:solidFill>
              </a:rPr>
              <a:t>après la date de </a:t>
            </a:r>
            <a:r>
              <a:rPr lang="fr-FR" sz="1400" b="1" dirty="0" smtClean="0">
                <a:solidFill>
                  <a:srgbClr val="373739"/>
                </a:solidFill>
              </a:rPr>
              <a:t>l’enquête</a:t>
            </a:r>
            <a:r>
              <a:rPr lang="fr-FR" sz="1400" dirty="0" smtClean="0">
                <a:solidFill>
                  <a:srgbClr val="373739"/>
                </a:solidFill>
              </a:rPr>
              <a:t>, si </a:t>
            </a:r>
            <a:r>
              <a:rPr lang="fr-FR" sz="1400" dirty="0">
                <a:solidFill>
                  <a:srgbClr val="373739"/>
                </a:solidFill>
              </a:rPr>
              <a:t>les résultats des tests de sensibilité du ou des MO aux antibiotiques ne sont pas disponibles le jour de </a:t>
            </a:r>
            <a:r>
              <a:rPr lang="fr-FR" sz="1400" dirty="0" smtClean="0">
                <a:solidFill>
                  <a:srgbClr val="373739"/>
                </a:solidFill>
              </a:rPr>
              <a:t>l’enquête </a:t>
            </a:r>
            <a:endParaRPr lang="fr-FR" sz="1400" dirty="0" smtClean="0">
              <a:solidFill>
                <a:srgbClr val="373739"/>
              </a:solidFill>
              <a:sym typeface="Wingdings" panose="05000000000000000000" pitchFamily="2" charset="2"/>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t>
            </a:r>
            <a:r>
              <a:rPr lang="fr-FR" sz="1400" dirty="0" smtClean="0">
                <a:solidFill>
                  <a:srgbClr val="373739"/>
                </a:solidFill>
              </a:rPr>
              <a:t>après avoir renseigné le MO dont la sensibilité est à renseigner, des champs spécifiques aux ATB testés s’affichent automatiquement à l’écran</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39434540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Sensibilité des micro-organismes</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113019451"/>
              </p:ext>
            </p:extLst>
          </p:nvPr>
        </p:nvGraphicFramePr>
        <p:xfrm>
          <a:off x="248611" y="1177663"/>
          <a:ext cx="8640959" cy="3648900"/>
        </p:xfrm>
        <a:graphic>
          <a:graphicData uri="http://schemas.openxmlformats.org/drawingml/2006/table">
            <a:tbl>
              <a:tblPr firstRow="1" firstCol="1" bandRow="1">
                <a:tableStyleId>{5C22544A-7EE6-4342-B048-85BDC9FD1C3A}</a:tableStyleId>
              </a:tblPr>
              <a:tblGrid>
                <a:gridCol w="1803109">
                  <a:extLst>
                    <a:ext uri="{9D8B030D-6E8A-4147-A177-3AD203B41FA5}">
                      <a16:colId xmlns:a16="http://schemas.microsoft.com/office/drawing/2014/main" val="3250898570"/>
                    </a:ext>
                  </a:extLst>
                </a:gridCol>
                <a:gridCol w="2116889">
                  <a:extLst>
                    <a:ext uri="{9D8B030D-6E8A-4147-A177-3AD203B41FA5}">
                      <a16:colId xmlns:a16="http://schemas.microsoft.com/office/drawing/2014/main" val="1645878042"/>
                    </a:ext>
                  </a:extLst>
                </a:gridCol>
                <a:gridCol w="1034682">
                  <a:extLst>
                    <a:ext uri="{9D8B030D-6E8A-4147-A177-3AD203B41FA5}">
                      <a16:colId xmlns:a16="http://schemas.microsoft.com/office/drawing/2014/main" val="3641274271"/>
                    </a:ext>
                  </a:extLst>
                </a:gridCol>
                <a:gridCol w="1182494">
                  <a:extLst>
                    <a:ext uri="{9D8B030D-6E8A-4147-A177-3AD203B41FA5}">
                      <a16:colId xmlns:a16="http://schemas.microsoft.com/office/drawing/2014/main" val="372877679"/>
                    </a:ext>
                  </a:extLst>
                </a:gridCol>
                <a:gridCol w="1182494">
                  <a:extLst>
                    <a:ext uri="{9D8B030D-6E8A-4147-A177-3AD203B41FA5}">
                      <a16:colId xmlns:a16="http://schemas.microsoft.com/office/drawing/2014/main" val="10466853"/>
                    </a:ext>
                  </a:extLst>
                </a:gridCol>
                <a:gridCol w="1321291">
                  <a:extLst>
                    <a:ext uri="{9D8B030D-6E8A-4147-A177-3AD203B41FA5}">
                      <a16:colId xmlns:a16="http://schemas.microsoft.com/office/drawing/2014/main" val="3525506612"/>
                    </a:ext>
                  </a:extLst>
                </a:gridCol>
              </a:tblGrid>
              <a:tr h="419176">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Micro-organisme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Antibiotique testé</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gridSpan="4">
                  <a:txBody>
                    <a:bodyPr/>
                    <a:lstStyle/>
                    <a:p>
                      <a:pPr algn="ctr">
                        <a:spcBef>
                          <a:spcPts val="600"/>
                        </a:spcBef>
                        <a:spcAft>
                          <a:spcPts val="600"/>
                        </a:spcAft>
                      </a:pPr>
                      <a:r>
                        <a:rPr lang="fr-FR" sz="1600" dirty="0">
                          <a:solidFill>
                            <a:schemeClr val="bg1"/>
                          </a:solidFill>
                          <a:effectLst/>
                          <a:latin typeface="Arial Narrow" panose="020B0606020202030204" pitchFamily="34" charset="0"/>
                        </a:rPr>
                        <a:t>Résistance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66902543"/>
                  </a:ext>
                </a:extLst>
              </a:tr>
              <a:tr h="274031">
                <a:tc rowSpan="2">
                  <a:txBody>
                    <a:bodyPr/>
                    <a:lstStyle/>
                    <a:p>
                      <a:pPr algn="l">
                        <a:spcAft>
                          <a:spcPts val="0"/>
                        </a:spcAft>
                      </a:pPr>
                      <a:r>
                        <a:rPr lang="fr-FR" sz="1400" b="1" i="1" dirty="0">
                          <a:solidFill>
                            <a:schemeClr val="bg1"/>
                          </a:solidFill>
                          <a:effectLst/>
                          <a:latin typeface="Arial Narrow" panose="020B0606020202030204" pitchFamily="34" charset="0"/>
                        </a:rPr>
                        <a:t>Staphylococcus aureus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Oxacilline (OXA) </a:t>
                      </a:r>
                      <a:r>
                        <a:rPr lang="fr-FR" sz="1400" spc="-10" baseline="30000" dirty="0">
                          <a:solidFill>
                            <a:srgbClr val="373739"/>
                          </a:solidFill>
                          <a:effectLst/>
                          <a:latin typeface="Arial Narrow" panose="020B0606020202030204" pitchFamily="34" charset="0"/>
                        </a:rPr>
                        <a:t>1</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4972659"/>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smtClean="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88743661"/>
                  </a:ext>
                </a:extLst>
              </a:tr>
              <a:tr h="407682">
                <a:tc>
                  <a:txBody>
                    <a:bodyPr/>
                    <a:lstStyle/>
                    <a:p>
                      <a:pPr algn="l">
                        <a:spcAft>
                          <a:spcPts val="0"/>
                        </a:spcAft>
                      </a:pP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faecium</a:t>
                      </a:r>
                      <a:r>
                        <a:rPr lang="fr-FR" sz="1400" b="1" i="1" dirty="0">
                          <a:solidFill>
                            <a:schemeClr val="bg1"/>
                          </a:solidFill>
                          <a:effectLst/>
                          <a:latin typeface="Arial Narrow" panose="020B0606020202030204" pitchFamily="34" charset="0"/>
                        </a:rPr>
                        <a:t/>
                      </a:r>
                      <a:br>
                        <a:rPr lang="fr-FR" sz="1400" b="1" i="1" dirty="0">
                          <a:solidFill>
                            <a:schemeClr val="bg1"/>
                          </a:solidFill>
                          <a:effectLst/>
                          <a:latin typeface="Arial Narrow" panose="020B0606020202030204" pitchFamily="34" charset="0"/>
                        </a:rPr>
                      </a:b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faecalis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556181005"/>
                  </a:ext>
                </a:extLst>
              </a:tr>
              <a:tr h="405892">
                <a:tc rowSpan="4">
                  <a:txBody>
                    <a:bodyPr/>
                    <a:lstStyle/>
                    <a:p>
                      <a:pPr algn="l">
                        <a:spcBef>
                          <a:spcPts val="600"/>
                        </a:spcBef>
                        <a:spcAft>
                          <a:spcPts val="0"/>
                        </a:spcAft>
                      </a:pPr>
                      <a:r>
                        <a:rPr lang="fr-FR" sz="1400" b="1" dirty="0" smtClean="0">
                          <a:solidFill>
                            <a:schemeClr val="bg1"/>
                          </a:solidFill>
                          <a:effectLst/>
                          <a:latin typeface="Arial Narrow" panose="020B0606020202030204" pitchFamily="34" charset="0"/>
                        </a:rPr>
                        <a:t>Entérobactéries</a:t>
                      </a:r>
                      <a:r>
                        <a:rPr lang="fr-FR" sz="1400" b="1" baseline="0" dirty="0" smtClean="0">
                          <a:solidFill>
                            <a:schemeClr val="bg1"/>
                          </a:solidFill>
                          <a:effectLst/>
                          <a:latin typeface="Arial Narrow" panose="020B0606020202030204" pitchFamily="34" charset="0"/>
                        </a:rPr>
                        <a:t> </a:t>
                      </a:r>
                      <a:r>
                        <a:rPr lang="fr-FR" sz="1400" b="1" baseline="30000" dirty="0" smtClean="0">
                          <a:solidFill>
                            <a:schemeClr val="bg1"/>
                          </a:solidFill>
                          <a:effectLst/>
                          <a:latin typeface="Arial Narrow" panose="020B0606020202030204" pitchFamily="34" charset="0"/>
                        </a:rPr>
                        <a:t>5</a:t>
                      </a: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Céphalosporines de troisième génération (C3G) </a:t>
                      </a:r>
                      <a:r>
                        <a:rPr lang="fr-FR" sz="1400" spc="-10" baseline="30000" dirty="0">
                          <a:solidFill>
                            <a:srgbClr val="373739"/>
                          </a:solidFill>
                          <a:effectLst/>
                          <a:latin typeface="Arial Narrow" panose="020B0606020202030204" pitchFamily="34" charset="0"/>
                        </a:rPr>
                        <a:t>3</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782704778"/>
                  </a:ext>
                </a:extLst>
              </a:tr>
              <a:tr h="393454">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ß-</a:t>
                      </a:r>
                      <a:r>
                        <a:rPr lang="fr-FR" sz="1400" spc="-10" dirty="0" err="1">
                          <a:solidFill>
                            <a:srgbClr val="373739"/>
                          </a:solidFill>
                          <a:effectLst/>
                          <a:latin typeface="Arial Narrow" panose="020B0606020202030204" pitchFamily="34" charset="0"/>
                        </a:rPr>
                        <a:t>lactamase</a:t>
                      </a:r>
                      <a:r>
                        <a:rPr lang="fr-FR" sz="1400" spc="-10" dirty="0">
                          <a:solidFill>
                            <a:srgbClr val="373739"/>
                          </a:solidFill>
                          <a:effectLst/>
                          <a:latin typeface="Arial Narrow" panose="020B0606020202030204" pitchFamily="34" charset="0"/>
                        </a:rPr>
                        <a:t> à spectre étendu (BLSE</a:t>
                      </a:r>
                      <a:r>
                        <a:rPr lang="fr-FR" sz="1400" spc="-10" dirty="0" smtClean="0">
                          <a:solidFill>
                            <a:srgbClr val="373739"/>
                          </a:solidFill>
                          <a:effectLst/>
                          <a:latin typeface="Arial Narrow" panose="020B0606020202030204" pitchFamily="34" charset="0"/>
                        </a:rPr>
                        <a: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373739"/>
                          </a:solidFill>
                          <a:effectLst/>
                          <a:latin typeface="Arial Narrow" panose="020B0606020202030204" pitchFamily="34" charset="0"/>
                        </a:rPr>
                        <a:t>Non BLSE</a:t>
                      </a:r>
                      <a:endParaRPr lang="fr-FR" sz="1400" dirty="0" smtClean="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rPr>
                        <a:t>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smtClean="0">
                          <a:solidFill>
                            <a:srgbClr val="373739"/>
                          </a:solidFill>
                          <a:effectLst/>
                          <a:latin typeface="Arial Narrow" panose="020B0606020202030204" pitchFamily="34" charset="0"/>
                        </a:rPr>
                        <a:t>INC - Inconnue</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423728139"/>
                  </a:ext>
                </a:extLst>
              </a:tr>
              <a:tr h="339567">
                <a:tc vMerge="1">
                  <a:txBody>
                    <a:bodyPr/>
                    <a:lstStyle/>
                    <a:p>
                      <a:endParaRPr lang="fr-FR"/>
                    </a:p>
                  </a:txBody>
                  <a:tcPr/>
                </a:tc>
                <a:tc>
                  <a:txBody>
                    <a:bodyPr/>
                    <a:lstStyle/>
                    <a:p>
                      <a:pPr algn="ctr">
                        <a:spcAft>
                          <a:spcPts val="0"/>
                        </a:spcAft>
                      </a:pPr>
                      <a:r>
                        <a:rPr lang="fr-FR" sz="1400" spc="-10" dirty="0" err="1" smtClean="0">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a:r>
                      <a:br>
                        <a:rPr lang="fr-FR" sz="1400" spc="-10" dirty="0">
                          <a:solidFill>
                            <a:srgbClr val="373739"/>
                          </a:solidFill>
                          <a:effectLst/>
                          <a:latin typeface="Arial Narrow" panose="020B0606020202030204" pitchFamily="34" charset="0"/>
                        </a:rPr>
                      </a:br>
                      <a:r>
                        <a:rPr lang="fr-FR" sz="1400" spc="-10" dirty="0" smtClean="0">
                          <a:solidFill>
                            <a:srgbClr val="373739"/>
                          </a:solidFill>
                          <a:effectLst/>
                          <a:latin typeface="Arial Narrow" panose="020B0606020202030204" pitchFamily="34" charset="0"/>
                        </a:rPr>
                        <a:t>(CAR) </a:t>
                      </a:r>
                      <a:r>
                        <a:rPr lang="fr-FR" sz="1400" spc="-10" baseline="30000" dirty="0" smtClean="0">
                          <a:solidFill>
                            <a:srgbClr val="373739"/>
                          </a:solidFill>
                          <a:effectLst/>
                          <a:latin typeface="Arial Narrow" panose="020B0606020202030204" pitchFamily="34" charset="0"/>
                        </a:rPr>
                        <a:t>4</a:t>
                      </a:r>
                      <a:endParaRPr lang="fr-FR" sz="1400" baseline="300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424526732"/>
                  </a:ext>
                </a:extLst>
              </a:tr>
              <a:tr h="405855">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a:t>
                      </a:r>
                      <a:r>
                        <a:rPr lang="fr-FR" sz="1400" spc="-10" dirty="0" smtClean="0">
                          <a:solidFill>
                            <a:srgbClr val="373739"/>
                          </a:solidFill>
                          <a:effectLst/>
                          <a:latin typeface="Arial Narrow" panose="020B0606020202030204" pitchFamily="34" charset="0"/>
                        </a:rPr>
                        <a:t>de </a:t>
                      </a:r>
                      <a:r>
                        <a:rPr lang="fr-FR" sz="1400" spc="-10" dirty="0" err="1" smtClean="0">
                          <a:solidFill>
                            <a:srgbClr val="373739"/>
                          </a:solidFill>
                          <a:effectLst/>
                          <a:latin typeface="Arial Narrow" panose="020B0606020202030204" pitchFamily="34" charset="0"/>
                        </a:rPr>
                        <a:t>carbapénémase</a:t>
                      </a:r>
                      <a:r>
                        <a:rPr lang="fr-FR" sz="1400" spc="-10" dirty="0" smtClean="0">
                          <a:solidFill>
                            <a:srgbClr val="373739"/>
                          </a:solidFill>
                          <a:effectLst/>
                          <a:latin typeface="Arial Narrow" panose="020B0606020202030204" pitchFamily="34" charset="0"/>
                        </a:rPr>
                        <a:t/>
                      </a:r>
                      <a:br>
                        <a:rPr lang="fr-FR" sz="1400" spc="-10" dirty="0" smtClean="0">
                          <a:solidFill>
                            <a:srgbClr val="373739"/>
                          </a:solidFill>
                          <a:effectLst/>
                          <a:latin typeface="Arial Narrow" panose="020B0606020202030204" pitchFamily="34" charset="0"/>
                        </a:rPr>
                      </a:br>
                      <a:r>
                        <a:rPr lang="fr-FR" sz="1400" spc="-10" dirty="0" smtClean="0">
                          <a:solidFill>
                            <a:srgbClr val="373739"/>
                          </a:solidFill>
                          <a:effectLst/>
                          <a:latin typeface="Arial Narrow" panose="020B0606020202030204" pitchFamily="34" charset="0"/>
                        </a:rPr>
                        <a:t>(EPC)</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smtClean="0">
                          <a:solidFill>
                            <a:srgbClr val="373739"/>
                          </a:solidFill>
                          <a:effectLst/>
                          <a:latin typeface="Arial Narrow" panose="020B0606020202030204" pitchFamily="34" charset="0"/>
                        </a:rPr>
                        <a:t>Non</a:t>
                      </a:r>
                      <a:r>
                        <a:rPr lang="fr-FR" sz="1400" spc="-1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smtClean="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rPr>
                        <a:t>Oui</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smtClean="0">
                          <a:solidFill>
                            <a:srgbClr val="373739"/>
                          </a:solidFill>
                          <a:effectLst/>
                          <a:latin typeface="Arial Narrow" panose="020B0606020202030204" pitchFamily="34" charset="0"/>
                        </a:rPr>
                        <a:t>INC - Inconnue</a:t>
                      </a:r>
                    </a:p>
                    <a:p>
                      <a:pPr algn="ctr">
                        <a:spcAft>
                          <a:spcPts val="0"/>
                        </a:spcAft>
                      </a:pPr>
                      <a:r>
                        <a:rPr lang="fr-FR" sz="1400" spc="-10" dirty="0" smtClean="0">
                          <a:solidFill>
                            <a:srgbClr val="373739"/>
                          </a:solidFill>
                          <a:effectLst/>
                          <a:latin typeface="Arial Narrow" panose="020B0606020202030204" pitchFamily="34" charset="0"/>
                        </a:rPr>
                        <a:t> </a:t>
                      </a:r>
                      <a:r>
                        <a:rPr lang="fr-FR" sz="1400" dirty="0" smtClean="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39069426"/>
                  </a:ext>
                </a:extLst>
              </a:tr>
              <a:tr h="274031">
                <a:tc rowSpan="2">
                  <a:txBody>
                    <a:bodyPr/>
                    <a:lstStyle/>
                    <a:p>
                      <a:pPr algn="l">
                        <a:spcAft>
                          <a:spcPts val="0"/>
                        </a:spcAft>
                      </a:pPr>
                      <a:r>
                        <a:rPr lang="fr-FR" sz="1400" b="1" i="1" dirty="0" err="1">
                          <a:solidFill>
                            <a:schemeClr val="bg1"/>
                          </a:solidFill>
                          <a:effectLst/>
                          <a:latin typeface="Arial Narrow" panose="020B0606020202030204" pitchFamily="34" charset="0"/>
                        </a:rPr>
                        <a:t>Acinetobacter</a:t>
                      </a:r>
                      <a:r>
                        <a:rPr lang="fr-FR" sz="1400" b="1" i="1" dirty="0">
                          <a:solidFill>
                            <a:schemeClr val="bg1"/>
                          </a:solidFill>
                          <a:effectLst/>
                          <a:latin typeface="Arial Narrow" panose="020B0606020202030204" pitchFamily="34" charset="0"/>
                        </a:rPr>
                        <a:t>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br>
                        <a:rPr lang="fr-FR" sz="1400" b="1" dirty="0">
                          <a:solidFill>
                            <a:schemeClr val="bg1"/>
                          </a:solidFill>
                          <a:effectLst/>
                          <a:latin typeface="Arial Narrow" panose="020B0606020202030204" pitchFamily="34" charset="0"/>
                        </a:rPr>
                      </a:br>
                      <a:r>
                        <a:rPr lang="fr-FR" sz="1400" b="1" i="1" dirty="0">
                          <a:solidFill>
                            <a:schemeClr val="bg1"/>
                          </a:solidFill>
                          <a:effectLst/>
                          <a:latin typeface="Arial Narrow" panose="020B0606020202030204" pitchFamily="34" charset="0"/>
                        </a:rPr>
                        <a:t>Pseudomonas </a:t>
                      </a:r>
                      <a:r>
                        <a:rPr lang="fr-FR" sz="1400" b="1" dirty="0" err="1" smtClean="0">
                          <a:solidFill>
                            <a:schemeClr val="bg1"/>
                          </a:solidFill>
                          <a:effectLst/>
                          <a:latin typeface="Arial Narrow" panose="020B0606020202030204" pitchFamily="34" charset="0"/>
                        </a:rPr>
                        <a:t>spp</a:t>
                      </a:r>
                      <a:r>
                        <a:rPr lang="fr-FR" sz="1400" b="1" dirty="0" smtClean="0">
                          <a:solidFill>
                            <a:schemeClr val="bg1"/>
                          </a:solidFill>
                          <a:effectLst/>
                          <a:latin typeface="Arial Narrow" panose="020B0606020202030204" pitchFamily="34" charset="0"/>
                        </a:rPr>
                        <a:t>.</a:t>
                      </a:r>
                      <a:endParaRPr lang="fr-FR"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Ceftazidime (CAZ)</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15900116"/>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(CAR)</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I - intermédiaire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a:t>
                      </a:r>
                      <a:r>
                        <a:rPr lang="fr-FR" sz="1400" spc="-10" dirty="0" smtClean="0">
                          <a:solidFill>
                            <a:srgbClr val="373739"/>
                          </a:solidFill>
                          <a:effectLst/>
                          <a:latin typeface="Arial Narrow" panose="020B0606020202030204" pitchFamily="34" charset="0"/>
                        </a:rPr>
                        <a:t>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070813839"/>
                  </a:ext>
                </a:extLst>
              </a:tr>
            </a:tbl>
          </a:graphicData>
        </a:graphic>
      </p:graphicFrame>
      <p:sp>
        <p:nvSpPr>
          <p:cNvPr id="6" name="Rectangle 5"/>
          <p:cNvSpPr/>
          <p:nvPr/>
        </p:nvSpPr>
        <p:spPr>
          <a:xfrm>
            <a:off x="248611" y="4826563"/>
            <a:ext cx="8640960" cy="1969770"/>
          </a:xfrm>
          <a:prstGeom prst="rect">
            <a:avLst/>
          </a:prstGeom>
        </p:spPr>
        <p:txBody>
          <a:bodyPr wrap="square">
            <a:spAutoFit/>
          </a:bodyPr>
          <a:lstStyle/>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1</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SARM si elle est résistante à l’oxacilline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(OXA-R)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et SASM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si elle est sensible à l’oxacilline (OXA-S</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spc="-10" baseline="30000" dirty="0">
                <a:solidFill>
                  <a:srgbClr val="373739"/>
                </a:solidFill>
                <a:latin typeface="Arial Narrow" panose="020B0606020202030204" pitchFamily="34" charset="0"/>
                <a:ea typeface="Times New Roman" panose="02020603050405020304" pitchFamily="18" charset="0"/>
                <a:cs typeface="Tahoma" panose="020B0604030504040204" pitchFamily="34" charset="0"/>
              </a:rPr>
              <a:t>2 </a:t>
            </a:r>
            <a:r>
              <a:rPr lang="fr-FR" sz="1400" i="1" spc="-10" baseline="30000" dirty="0" smtClean="0">
                <a:solidFill>
                  <a:srgbClr val="373739"/>
                </a:solidFill>
                <a:latin typeface="Arial Narrow" panose="020B0606020202030204" pitchFamily="34" charset="0"/>
                <a:ea typeface="Times New Roman" panose="02020603050405020304" pitchFamily="18" charset="0"/>
                <a:cs typeface="Tahoma" panose="020B0604030504040204" pitchFamily="34" charset="0"/>
              </a:rPr>
              <a:t>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ouche résistante aux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glycopeptides</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(GLY-R) si la souche est résistante à la vancomycine ou à la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téicoplanine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3</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ouche résistantes aux C3G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(C3G-R) si la souche est résistante à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céfotaxime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ou à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la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ceftriaxone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4</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carbapénèmes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(CAR-R) si la souche est résistante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à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l’</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imipénème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méropénème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au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doripénème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spcBef>
                <a:spcPts val="300"/>
              </a:spcBef>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5</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Listes des entérobactéries (indiqués par la lettre « S » en annexe 5) :</a:t>
            </a:r>
            <a:b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Enterobacter</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Escherichia coli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Citrobacter</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Hafnia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Klebsiella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Morganella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Proteus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Providencia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Salmonella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Serratia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Shigella</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Yersinia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smtClean="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ZoneTexte 7"/>
          <p:cNvSpPr txBox="1"/>
          <p:nvPr/>
        </p:nvSpPr>
        <p:spPr>
          <a:xfrm>
            <a:off x="6012160" y="6021288"/>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4" action="ppaction://hlinksldjump"/>
              </a:rPr>
              <a:t>Partie 3 : organisation de l’enquête – le jour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22468801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smtClean="0">
                <a:solidFill>
                  <a:schemeClr val="accent1"/>
                </a:solidFill>
              </a:rPr>
              <a:t>Application </a:t>
            </a:r>
            <a:r>
              <a:rPr lang="fr-FR" dirty="0" err="1" smtClean="0">
                <a:solidFill>
                  <a:schemeClr val="accent1"/>
                </a:solidFill>
              </a:rPr>
              <a:t>PrevIAS</a:t>
            </a:r>
            <a:r>
              <a:rPr lang="fr-FR" dirty="0" smtClean="0">
                <a:solidFill>
                  <a:schemeClr val="accent1"/>
                </a:solidFill>
              </a:rPr>
              <a:t/>
            </a:r>
            <a:br>
              <a:rPr lang="fr-FR" dirty="0" smtClean="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6</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Retour vers le </a:t>
            </a:r>
            <a:r>
              <a:rPr lang="fr-FR" sz="1200" dirty="0" smtClean="0">
                <a:solidFill>
                  <a:srgbClr val="373739"/>
                </a:solidFill>
                <a:hlinkClick r:id="rId4" action="ppaction://hlinksldjump"/>
              </a:rPr>
              <a:t>sommaire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27217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Accès à </a:t>
            </a:r>
            <a:r>
              <a:rPr lang="fr-FR" dirty="0" err="1" smtClean="0"/>
              <a:t>PrevIAS</a:t>
            </a:r>
            <a:endParaRPr lang="fr-FR" dirty="0"/>
          </a:p>
        </p:txBody>
      </p:sp>
      <p:sp>
        <p:nvSpPr>
          <p:cNvPr id="4" name="Espace réservé du texte 3"/>
          <p:cNvSpPr>
            <a:spLocks noGrp="1"/>
          </p:cNvSpPr>
          <p:nvPr>
            <p:ph type="body" sz="quarter" idx="12"/>
          </p:nvPr>
        </p:nvSpPr>
        <p:spPr>
          <a:xfrm>
            <a:off x="611560" y="1412776"/>
            <a:ext cx="8280921" cy="5256584"/>
          </a:xfrm>
        </p:spPr>
        <p:txBody>
          <a:bodyPr/>
          <a:lstStyle/>
          <a:p>
            <a:pPr marL="0" lvl="2" indent="0">
              <a:spcBef>
                <a:spcPts val="600"/>
              </a:spcBef>
              <a:buNone/>
            </a:pPr>
            <a:r>
              <a:rPr lang="fr-FR" sz="1800" i="1" dirty="0" smtClean="0">
                <a:solidFill>
                  <a:schemeClr val="tx2"/>
                </a:solidFill>
                <a:latin typeface="Arial" charset="0"/>
                <a:cs typeface="Arial" charset="0"/>
              </a:rPr>
              <a:t>   </a:t>
            </a:r>
            <a:r>
              <a:rPr lang="fr-FR" sz="1800" b="0" i="1" dirty="0" smtClean="0">
                <a:solidFill>
                  <a:schemeClr val="tx2"/>
                </a:solidFill>
                <a:latin typeface="Arial" charset="0"/>
                <a:cs typeface="Arial" charset="0"/>
              </a:rPr>
              <a:t>https</a:t>
            </a:r>
            <a:r>
              <a:rPr lang="fr-FR" sz="1800" b="0" i="1" dirty="0">
                <a:solidFill>
                  <a:schemeClr val="tx2"/>
                </a:solidFill>
                <a:latin typeface="Arial" charset="0"/>
                <a:cs typeface="Arial" charset="0"/>
              </a:rPr>
              <a:t>://previas.santepubliquefrance.fr</a:t>
            </a:r>
          </a:p>
          <a:p>
            <a:pPr marL="0" lvl="2" indent="0">
              <a:spcBef>
                <a:spcPts val="1200"/>
              </a:spcBef>
              <a:buNone/>
            </a:pPr>
            <a:r>
              <a:rPr lang="fr-FR" sz="1800" dirty="0" smtClean="0">
                <a:solidFill>
                  <a:schemeClr val="accent4"/>
                </a:solidFill>
                <a:latin typeface="Arial" charset="0"/>
                <a:cs typeface="Arial" charset="0"/>
              </a:rPr>
              <a:t>Création </a:t>
            </a:r>
            <a:r>
              <a:rPr lang="fr-FR" sz="1800" dirty="0">
                <a:solidFill>
                  <a:schemeClr val="accent4"/>
                </a:solidFill>
                <a:latin typeface="Arial" charset="0"/>
                <a:cs typeface="Arial" charset="0"/>
              </a:rPr>
              <a:t>automatique de comptes utilisateurs</a:t>
            </a:r>
          </a:p>
          <a:p>
            <a:pPr lvl="2">
              <a:spcBef>
                <a:spcPts val="600"/>
              </a:spcBef>
            </a:pPr>
            <a:r>
              <a:rPr lang="fr-FR" b="0" dirty="0" smtClean="0"/>
              <a:t>À partir </a:t>
            </a:r>
            <a:r>
              <a:rPr lang="fr-FR" b="0" dirty="0"/>
              <a:t>des </a:t>
            </a:r>
            <a:r>
              <a:rPr lang="fr-FR" dirty="0"/>
              <a:t>contacts de </a:t>
            </a:r>
            <a:r>
              <a:rPr lang="fr-FR" u="sng" dirty="0"/>
              <a:t>l’annuaire national des </a:t>
            </a:r>
            <a:r>
              <a:rPr lang="fr-FR" u="sng" dirty="0" err="1" smtClean="0"/>
              <a:t>CPias</a:t>
            </a:r>
            <a:endParaRPr lang="fr-FR" b="0" u="sng" dirty="0" smtClean="0"/>
          </a:p>
          <a:p>
            <a:pPr lvl="2">
              <a:spcBef>
                <a:spcPts val="600"/>
              </a:spcBef>
            </a:pPr>
            <a:r>
              <a:rPr lang="fr-FR" dirty="0" smtClean="0">
                <a:solidFill>
                  <a:schemeClr val="accent1"/>
                </a:solidFill>
              </a:rPr>
              <a:t>E-mail de </a:t>
            </a:r>
            <a:r>
              <a:rPr lang="fr-FR" dirty="0" err="1" smtClean="0">
                <a:solidFill>
                  <a:schemeClr val="accent1"/>
                </a:solidFill>
              </a:rPr>
              <a:t>SpFrance</a:t>
            </a:r>
            <a:endParaRPr lang="fr-FR" dirty="0" smtClean="0"/>
          </a:p>
          <a:p>
            <a:pPr marL="357750" lvl="3" indent="-285750">
              <a:spcBef>
                <a:spcPts val="300"/>
              </a:spcBef>
              <a:buFont typeface="Wingdings" panose="05000000000000000000" pitchFamily="2" charset="2"/>
              <a:buChar char="Ø"/>
            </a:pPr>
            <a:r>
              <a:rPr lang="fr-FR" dirty="0" smtClean="0">
                <a:solidFill>
                  <a:srgbClr val="373739"/>
                </a:solidFill>
              </a:rPr>
              <a:t>Envoyé aux </a:t>
            </a:r>
            <a:r>
              <a:rPr lang="fr-FR" dirty="0">
                <a:solidFill>
                  <a:srgbClr val="373739"/>
                </a:solidFill>
              </a:rPr>
              <a:t>utilisateurs </a:t>
            </a:r>
            <a:r>
              <a:rPr lang="fr-FR" dirty="0" smtClean="0">
                <a:solidFill>
                  <a:srgbClr val="373739"/>
                </a:solidFill>
                <a:latin typeface="Arial" charset="0"/>
                <a:cs typeface="Arial" charset="0"/>
              </a:rPr>
              <a:t>début mai</a:t>
            </a:r>
            <a:endParaRPr lang="fr-FR" dirty="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M</a:t>
            </a:r>
            <a:r>
              <a:rPr lang="fr-FR" dirty="0" smtClean="0">
                <a:solidFill>
                  <a:srgbClr val="373739"/>
                </a:solidFill>
                <a:latin typeface="Arial" charset="0"/>
                <a:cs typeface="Arial" charset="0"/>
              </a:rPr>
              <a:t>essage personnalisé :</a:t>
            </a:r>
            <a:br>
              <a:rPr lang="fr-FR" dirty="0" smtClean="0">
                <a:solidFill>
                  <a:srgbClr val="373739"/>
                </a:solidFill>
                <a:latin typeface="Arial" charset="0"/>
                <a:cs typeface="Arial" charset="0"/>
              </a:rPr>
            </a:br>
            <a:r>
              <a:rPr lang="fr-FR" sz="1400" dirty="0" smtClean="0">
                <a:solidFill>
                  <a:srgbClr val="373739"/>
                </a:solidFill>
                <a:latin typeface="Arial" charset="0"/>
                <a:cs typeface="Arial" charset="0"/>
              </a:rPr>
              <a:t>- Etablissements auxquels l’utilisateur aura accès</a:t>
            </a:r>
            <a:br>
              <a:rPr lang="fr-FR" sz="1400" dirty="0" smtClean="0">
                <a:solidFill>
                  <a:srgbClr val="373739"/>
                </a:solidFill>
                <a:latin typeface="Arial" charset="0"/>
                <a:cs typeface="Arial" charset="0"/>
              </a:rPr>
            </a:br>
            <a:r>
              <a:rPr lang="fr-FR" sz="1400" dirty="0" smtClean="0">
                <a:solidFill>
                  <a:srgbClr val="373739"/>
                </a:solidFill>
                <a:latin typeface="Arial" charset="0"/>
                <a:cs typeface="Arial" charset="0"/>
              </a:rPr>
              <a:t>- Statut de l’utilisateur : « utilisateur établissement » ou « administrateur local »</a:t>
            </a:r>
            <a:br>
              <a:rPr lang="fr-FR" sz="1400" dirty="0" smtClean="0">
                <a:solidFill>
                  <a:srgbClr val="373739"/>
                </a:solidFill>
                <a:latin typeface="Arial" charset="0"/>
                <a:cs typeface="Arial" charset="0"/>
              </a:rPr>
            </a:br>
            <a:r>
              <a:rPr lang="fr-FR" sz="1400" dirty="0" smtClean="0">
                <a:solidFill>
                  <a:srgbClr val="373739"/>
                </a:solidFill>
                <a:latin typeface="Arial" charset="0"/>
                <a:cs typeface="Arial" charset="0"/>
              </a:rPr>
              <a:t>- Modalités de première connexion</a:t>
            </a:r>
            <a:endParaRPr lang="fr-FR" sz="1400" dirty="0">
              <a:solidFill>
                <a:srgbClr val="373739"/>
              </a:solidFill>
              <a:latin typeface="Arial" charset="0"/>
              <a:cs typeface="Arial" charset="0"/>
            </a:endParaRPr>
          </a:p>
          <a:p>
            <a:pPr lvl="2">
              <a:spcBef>
                <a:spcPts val="600"/>
              </a:spcBef>
            </a:pPr>
            <a:r>
              <a:rPr lang="fr-FR" dirty="0" smtClean="0">
                <a:solidFill>
                  <a:schemeClr val="accent1"/>
                </a:solidFill>
              </a:rPr>
              <a:t>E-mail </a:t>
            </a:r>
            <a:r>
              <a:rPr lang="fr-FR" dirty="0">
                <a:solidFill>
                  <a:schemeClr val="accent1"/>
                </a:solidFill>
              </a:rPr>
              <a:t>de première </a:t>
            </a:r>
            <a:r>
              <a:rPr lang="fr-FR" dirty="0" smtClean="0">
                <a:solidFill>
                  <a:schemeClr val="accent1"/>
                </a:solidFill>
              </a:rPr>
              <a:t>connexion</a:t>
            </a:r>
          </a:p>
          <a:p>
            <a:pPr marL="357750" lvl="3" indent="-285750">
              <a:spcBef>
                <a:spcPts val="300"/>
              </a:spcBef>
              <a:buFont typeface="Wingdings" panose="05000000000000000000" pitchFamily="2" charset="2"/>
              <a:buChar char="Ø"/>
            </a:pPr>
            <a:r>
              <a:rPr lang="fr-FR" dirty="0" smtClean="0">
                <a:solidFill>
                  <a:srgbClr val="373739"/>
                </a:solidFill>
                <a:latin typeface="Arial" charset="0"/>
                <a:cs typeface="Arial" charset="0"/>
              </a:rPr>
              <a:t>Envoyé </a:t>
            </a:r>
            <a:r>
              <a:rPr lang="fr-FR" dirty="0">
                <a:solidFill>
                  <a:srgbClr val="373739"/>
                </a:solidFill>
                <a:latin typeface="Arial" charset="0"/>
                <a:cs typeface="Arial" charset="0"/>
              </a:rPr>
              <a:t>automatiquement par </a:t>
            </a:r>
            <a:r>
              <a:rPr lang="fr-FR" dirty="0" smtClean="0">
                <a:solidFill>
                  <a:srgbClr val="373739"/>
                </a:solidFill>
                <a:latin typeface="Arial" charset="0"/>
                <a:cs typeface="Arial" charset="0"/>
              </a:rPr>
              <a:t>l’application</a:t>
            </a:r>
          </a:p>
          <a:p>
            <a:pPr marL="357750" lvl="3" indent="-285750">
              <a:spcBef>
                <a:spcPts val="300"/>
              </a:spcBef>
              <a:buFont typeface="Wingdings" panose="05000000000000000000" pitchFamily="2" charset="2"/>
              <a:buChar char="Ø"/>
            </a:pPr>
            <a:r>
              <a:rPr lang="fr-FR" dirty="0" smtClean="0">
                <a:solidFill>
                  <a:srgbClr val="373739"/>
                </a:solidFill>
                <a:latin typeface="Arial" charset="0"/>
                <a:cs typeface="Arial" charset="0"/>
              </a:rPr>
              <a:t>Dans </a:t>
            </a:r>
            <a:r>
              <a:rPr lang="fr-FR" dirty="0">
                <a:solidFill>
                  <a:srgbClr val="373739"/>
                </a:solidFill>
                <a:latin typeface="Arial" charset="0"/>
                <a:cs typeface="Arial" charset="0"/>
              </a:rPr>
              <a:t>les 2 jours qui suivent la réception de </a:t>
            </a:r>
            <a:r>
              <a:rPr lang="fr-FR" dirty="0" smtClean="0">
                <a:solidFill>
                  <a:srgbClr val="373739"/>
                </a:solidFill>
                <a:latin typeface="Arial" charset="0"/>
                <a:cs typeface="Arial" charset="0"/>
              </a:rPr>
              <a:t>l’email </a:t>
            </a:r>
            <a:r>
              <a:rPr lang="fr-FR" dirty="0">
                <a:solidFill>
                  <a:srgbClr val="373739"/>
                </a:solidFill>
                <a:latin typeface="Arial" charset="0"/>
                <a:cs typeface="Arial" charset="0"/>
              </a:rPr>
              <a:t>de </a:t>
            </a:r>
            <a:r>
              <a:rPr lang="fr-FR" dirty="0" err="1" smtClean="0">
                <a:solidFill>
                  <a:srgbClr val="373739"/>
                </a:solidFill>
                <a:latin typeface="Arial" charset="0"/>
                <a:cs typeface="Arial" charset="0"/>
              </a:rPr>
              <a:t>SpFrance</a:t>
            </a:r>
            <a:endParaRPr lang="fr-FR" dirty="0" smtClean="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b="1" dirty="0" smtClean="0">
                <a:solidFill>
                  <a:srgbClr val="373739"/>
                </a:solidFill>
                <a:latin typeface="Arial" charset="0"/>
                <a:cs typeface="Arial" charset="0"/>
              </a:rPr>
              <a:t>Comporte </a:t>
            </a:r>
            <a:r>
              <a:rPr lang="fr-FR" b="1" dirty="0">
                <a:solidFill>
                  <a:srgbClr val="373739"/>
                </a:solidFill>
                <a:latin typeface="Arial" charset="0"/>
                <a:cs typeface="Arial" charset="0"/>
              </a:rPr>
              <a:t>un lien de première </a:t>
            </a:r>
            <a:r>
              <a:rPr lang="fr-FR" b="1" dirty="0" smtClean="0">
                <a:solidFill>
                  <a:srgbClr val="373739"/>
                </a:solidFill>
                <a:latin typeface="Arial" charset="0"/>
                <a:cs typeface="Arial" charset="0"/>
              </a:rPr>
              <a:t>connexion à </a:t>
            </a:r>
            <a:r>
              <a:rPr lang="fr-FR" b="1" dirty="0" err="1" smtClean="0">
                <a:solidFill>
                  <a:srgbClr val="373739"/>
                </a:solidFill>
                <a:latin typeface="Arial" charset="0"/>
                <a:cs typeface="Arial" charset="0"/>
              </a:rPr>
              <a:t>PrevIAS</a:t>
            </a:r>
            <a:r>
              <a:rPr lang="fr-FR" b="1" dirty="0" smtClean="0">
                <a:solidFill>
                  <a:srgbClr val="373739"/>
                </a:solidFill>
                <a:latin typeface="Arial" charset="0"/>
                <a:cs typeface="Arial" charset="0"/>
              </a:rPr>
              <a:t> </a:t>
            </a:r>
            <a:r>
              <a:rPr lang="fr-FR" dirty="0">
                <a:solidFill>
                  <a:srgbClr val="373739"/>
                </a:solidFill>
                <a:latin typeface="Arial" charset="0"/>
                <a:cs typeface="Arial" charset="0"/>
                <a:sym typeface="Wingdings" panose="05000000000000000000" pitchFamily="2" charset="2"/>
              </a:rPr>
              <a:t> conduit vers une page d’initialisation du mot de passe pour finaliser la création du compte</a:t>
            </a:r>
          </a:p>
          <a:p>
            <a:pPr marL="0" lvl="2" indent="0">
              <a:spcBef>
                <a:spcPts val="1200"/>
              </a:spcBef>
              <a:buNone/>
            </a:pPr>
            <a:r>
              <a:rPr lang="fr-FR" sz="1800" dirty="0" smtClean="0">
                <a:solidFill>
                  <a:schemeClr val="accent4"/>
                </a:solidFill>
                <a:latin typeface="Arial" charset="0"/>
                <a:cs typeface="Arial" charset="0"/>
              </a:rPr>
              <a:t>Inscription / </a:t>
            </a:r>
            <a:r>
              <a:rPr lang="fr-FR" sz="1800" dirty="0" smtClean="0">
                <a:solidFill>
                  <a:schemeClr val="accent4"/>
                </a:solidFill>
                <a:latin typeface="Arial" charset="0"/>
                <a:cs typeface="Arial" charset="0"/>
                <a:sym typeface="Wingdings" panose="05000000000000000000" pitchFamily="2" charset="2"/>
              </a:rPr>
              <a:t>Mot </a:t>
            </a:r>
            <a:r>
              <a:rPr lang="fr-FR" sz="1800" dirty="0">
                <a:solidFill>
                  <a:schemeClr val="accent4"/>
                </a:solidFill>
                <a:latin typeface="Arial" charset="0"/>
                <a:cs typeface="Arial" charset="0"/>
                <a:sym typeface="Wingdings" panose="05000000000000000000" pitchFamily="2" charset="2"/>
              </a:rPr>
              <a:t>de passe oublié </a:t>
            </a:r>
            <a:r>
              <a:rPr lang="fr-FR" sz="1800" dirty="0" smtClean="0">
                <a:solidFill>
                  <a:schemeClr val="accent4"/>
                </a:solidFill>
                <a:latin typeface="Arial" charset="0"/>
                <a:cs typeface="Arial" charset="0"/>
                <a:sym typeface="Wingdings" panose="05000000000000000000" pitchFamily="2" charset="2"/>
              </a:rPr>
              <a:t>?</a:t>
            </a:r>
          </a:p>
          <a:p>
            <a:pPr marL="0" lvl="2" indent="0">
              <a:spcBef>
                <a:spcPts val="1200"/>
              </a:spcBef>
              <a:buNone/>
            </a:pPr>
            <a:r>
              <a:rPr lang="fr-FR" sz="1800" dirty="0">
                <a:solidFill>
                  <a:schemeClr val="accent4"/>
                </a:solidFill>
                <a:latin typeface="Arial" charset="0"/>
                <a:cs typeface="Arial" charset="0"/>
              </a:rPr>
              <a:t>Support applicatif </a:t>
            </a:r>
            <a:r>
              <a:rPr lang="fr-FR" sz="1800" dirty="0" err="1">
                <a:solidFill>
                  <a:schemeClr val="accent4"/>
                </a:solidFill>
                <a:latin typeface="Arial" charset="0"/>
                <a:cs typeface="Arial" charset="0"/>
              </a:rPr>
              <a:t>PrevIAS</a:t>
            </a:r>
            <a:r>
              <a:rPr lang="fr-FR" sz="1800" dirty="0">
                <a:solidFill>
                  <a:schemeClr val="accent4"/>
                </a:solidFill>
                <a:latin typeface="Arial" charset="0"/>
                <a:cs typeface="Arial" charset="0"/>
              </a:rPr>
              <a:t> : </a:t>
            </a:r>
            <a:r>
              <a:rPr lang="fr-FR" sz="1800" b="0" dirty="0">
                <a:latin typeface="Arial" charset="0"/>
                <a:cs typeface="Arial" charset="0"/>
                <a:hlinkClick r:id="rId3"/>
              </a:rPr>
              <a:t>previas-support@santepubliquefrance.fr</a:t>
            </a:r>
            <a:endParaRPr lang="fr-FR" sz="1800" b="0" dirty="0">
              <a:latin typeface="Arial" charset="0"/>
              <a:cs typeface="Arial" charset="0"/>
            </a:endParaRPr>
          </a:p>
          <a:p>
            <a:pPr marL="0" lvl="2" indent="0">
              <a:spcBef>
                <a:spcPts val="1200"/>
              </a:spcBef>
              <a:buNone/>
            </a:pPr>
            <a:endParaRPr lang="fr-FR" sz="1800" dirty="0">
              <a:solidFill>
                <a:schemeClr val="accent4"/>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5" name="Imag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5281" y="1412776"/>
            <a:ext cx="2119167" cy="1307829"/>
          </a:xfrm>
          <a:prstGeom prst="rect">
            <a:avLst/>
          </a:prstGeom>
        </p:spPr>
      </p:pic>
    </p:spTree>
    <p:custDataLst>
      <p:tags r:id="rId1"/>
    </p:custDataLst>
    <p:extLst>
      <p:ext uri="{BB962C8B-B14F-4D97-AF65-F5344CB8AC3E}">
        <p14:creationId xmlns:p14="http://schemas.microsoft.com/office/powerpoint/2010/main" val="425813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Première connexion</a:t>
            </a:r>
            <a:endParaRPr lang="fr-FR" dirty="0"/>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5544" y="3063282"/>
            <a:ext cx="3029121" cy="503590"/>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Réception préalable de l’</a:t>
            </a:r>
            <a:r>
              <a:rPr lang="fr-FR" sz="1400" b="1" dirty="0" smtClean="0">
                <a:solidFill>
                  <a:schemeClr val="accent1"/>
                </a:solidFill>
              </a:rPr>
              <a:t>email d</a:t>
            </a:r>
            <a:r>
              <a:rPr lang="fr-FR" sz="1400" b="1" dirty="0" smtClean="0">
                <a:solidFill>
                  <a:schemeClr val="tx2"/>
                </a:solidFill>
              </a:rPr>
              <a:t>e </a:t>
            </a:r>
            <a:r>
              <a:rPr lang="fr-FR" sz="1400" b="1" dirty="0" err="1" smtClean="0">
                <a:solidFill>
                  <a:schemeClr val="tx2"/>
                </a:solidFill>
              </a:rPr>
              <a:t>SpFrance</a:t>
            </a:r>
            <a:endParaRPr lang="fr-FR" sz="1400" b="1" dirty="0" smtClean="0">
              <a:solidFill>
                <a:schemeClr val="tx2"/>
              </a:solidFill>
            </a:endParaRPr>
          </a:p>
        </p:txBody>
      </p:sp>
      <p:sp>
        <p:nvSpPr>
          <p:cNvPr id="8" name="ZoneTexte 7"/>
          <p:cNvSpPr txBox="1"/>
          <p:nvPr/>
        </p:nvSpPr>
        <p:spPr>
          <a:xfrm>
            <a:off x="3112302" y="3835724"/>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Oui</a:t>
            </a:r>
          </a:p>
        </p:txBody>
      </p:sp>
      <p:sp>
        <p:nvSpPr>
          <p:cNvPr id="9" name="ZoneTexte 8"/>
          <p:cNvSpPr txBox="1"/>
          <p:nvPr/>
        </p:nvSpPr>
        <p:spPr>
          <a:xfrm>
            <a:off x="990550" y="3806628"/>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Non</a:t>
            </a:r>
          </a:p>
        </p:txBody>
      </p:sp>
      <p:grpSp>
        <p:nvGrpSpPr>
          <p:cNvPr id="11" name="Groupe 10"/>
          <p:cNvGrpSpPr/>
          <p:nvPr/>
        </p:nvGrpSpPr>
        <p:grpSpPr>
          <a:xfrm>
            <a:off x="467544" y="5085764"/>
            <a:ext cx="2425809" cy="1319109"/>
            <a:chOff x="683568" y="3718658"/>
            <a:chExt cx="2425809" cy="1319109"/>
          </a:xfrm>
        </p:grpSpPr>
        <p:pic>
          <p:nvPicPr>
            <p:cNvPr id="6" name="Image 5"/>
            <p:cNvPicPr>
              <a:picLocks noChangeAspect="1"/>
            </p:cNvPicPr>
            <p:nvPr/>
          </p:nvPicPr>
          <p:blipFill>
            <a:blip r:embed="rId5"/>
            <a:stretch>
              <a:fillRect/>
            </a:stretch>
          </p:blipFill>
          <p:spPr>
            <a:xfrm>
              <a:off x="964760" y="4437692"/>
              <a:ext cx="1933575" cy="600075"/>
            </a:xfrm>
            <a:prstGeom prst="rect">
              <a:avLst/>
            </a:prstGeom>
          </p:spPr>
        </p:pic>
        <p:sp>
          <p:nvSpPr>
            <p:cNvPr id="10" name="ZoneTexte 9"/>
            <p:cNvSpPr txBox="1"/>
            <p:nvPr/>
          </p:nvSpPr>
          <p:spPr>
            <a:xfrm>
              <a:off x="683568" y="3718658"/>
              <a:ext cx="2425809" cy="719034"/>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Cliquer sur le lien « </a:t>
              </a:r>
              <a:r>
                <a:rPr lang="fr-FR" sz="1400" b="1" dirty="0" smtClean="0">
                  <a:solidFill>
                    <a:schemeClr val="tx2"/>
                  </a:solidFill>
                </a:rPr>
                <a:t>Inscrivez-vous</a:t>
              </a:r>
              <a:r>
                <a:rPr lang="fr-FR" sz="1400" b="1" dirty="0" smtClean="0">
                  <a:solidFill>
                    <a:srgbClr val="373739"/>
                  </a:solidFill>
                </a:rPr>
                <a:t> »</a:t>
              </a:r>
              <a:br>
                <a:rPr lang="fr-FR" sz="1400" b="1" dirty="0" smtClean="0">
                  <a:solidFill>
                    <a:srgbClr val="373739"/>
                  </a:solidFill>
                </a:rPr>
              </a:br>
              <a:r>
                <a:rPr lang="fr-FR" sz="1400" b="1" dirty="0" smtClean="0">
                  <a:solidFill>
                    <a:srgbClr val="373739"/>
                  </a:solidFill>
                </a:rPr>
                <a:t>sur la page de connexion</a:t>
              </a:r>
            </a:p>
          </p:txBody>
        </p:sp>
      </p:grpSp>
      <p:sp>
        <p:nvSpPr>
          <p:cNvPr id="14" name="ZoneTexte 13"/>
          <p:cNvSpPr txBox="1"/>
          <p:nvPr/>
        </p:nvSpPr>
        <p:spPr>
          <a:xfrm>
            <a:off x="474653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Non</a:t>
            </a:r>
          </a:p>
        </p:txBody>
      </p:sp>
      <p:sp>
        <p:nvSpPr>
          <p:cNvPr id="16" name="ZoneTexte 15"/>
          <p:cNvSpPr txBox="1"/>
          <p:nvPr/>
        </p:nvSpPr>
        <p:spPr>
          <a:xfrm>
            <a:off x="5853876" y="5062746"/>
            <a:ext cx="2822580" cy="719034"/>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sym typeface="Wingdings" panose="05000000000000000000" pitchFamily="2" charset="2"/>
              </a:rPr>
              <a:t>Renvoi vers la page pour </a:t>
            </a:r>
            <a:r>
              <a:rPr lang="fr-FR" sz="1400" b="1" dirty="0" smtClean="0">
                <a:solidFill>
                  <a:schemeClr val="tx2"/>
                </a:solidFill>
                <a:sym typeface="Wingdings" panose="05000000000000000000" pitchFamily="2" charset="2"/>
              </a:rPr>
              <a:t>Définir le </a:t>
            </a:r>
            <a:r>
              <a:rPr lang="fr-FR" sz="1400" b="1" dirty="0">
                <a:solidFill>
                  <a:schemeClr val="tx2"/>
                </a:solidFill>
                <a:sym typeface="Wingdings" panose="05000000000000000000" pitchFamily="2" charset="2"/>
              </a:rPr>
              <a:t>mot de passe </a:t>
            </a:r>
            <a:r>
              <a:rPr lang="fr-FR" sz="1400" b="1" dirty="0" smtClean="0">
                <a:solidFill>
                  <a:srgbClr val="373739"/>
                </a:solidFill>
                <a:sym typeface="Wingdings" panose="05000000000000000000" pitchFamily="2" charset="2"/>
              </a:rPr>
              <a:t>et </a:t>
            </a:r>
            <a:r>
              <a:rPr lang="fr-FR" sz="1400" b="1" dirty="0">
                <a:solidFill>
                  <a:srgbClr val="373739"/>
                </a:solidFill>
                <a:sym typeface="Wingdings" panose="05000000000000000000" pitchFamily="2" charset="2"/>
              </a:rPr>
              <a:t>finaliser la création du compte</a:t>
            </a:r>
            <a:endParaRPr lang="fr-FR" sz="1400" b="1" dirty="0" smtClean="0">
              <a:solidFill>
                <a:srgbClr val="373739"/>
              </a:solidFill>
            </a:endParaRPr>
          </a:p>
        </p:txBody>
      </p:sp>
      <p:grpSp>
        <p:nvGrpSpPr>
          <p:cNvPr id="19" name="Groupe 18"/>
          <p:cNvGrpSpPr/>
          <p:nvPr/>
        </p:nvGrpSpPr>
        <p:grpSpPr>
          <a:xfrm>
            <a:off x="3181385" y="5091610"/>
            <a:ext cx="2385976" cy="1237336"/>
            <a:chOff x="3151756" y="5085764"/>
            <a:chExt cx="2385976" cy="1237336"/>
          </a:xfrm>
        </p:grpSpPr>
        <p:sp>
          <p:nvSpPr>
            <p:cNvPr id="17" name="ZoneTexte 16"/>
            <p:cNvSpPr txBox="1"/>
            <p:nvPr/>
          </p:nvSpPr>
          <p:spPr>
            <a:xfrm>
              <a:off x="3151756" y="5085764"/>
              <a:ext cx="2385976" cy="719034"/>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sym typeface="Wingdings" panose="05000000000000000000" pitchFamily="2" charset="2"/>
                </a:rPr>
                <a:t>Cliquer sur le lien</a:t>
              </a:r>
              <a:br>
                <a:rPr lang="fr-FR" sz="1400" b="1" dirty="0" smtClean="0">
                  <a:solidFill>
                    <a:srgbClr val="373739"/>
                  </a:solidFill>
                  <a:sym typeface="Wingdings" panose="05000000000000000000" pitchFamily="2" charset="2"/>
                </a:rPr>
              </a:br>
              <a:r>
                <a:rPr lang="fr-FR" sz="1400" b="1" dirty="0" smtClean="0">
                  <a:solidFill>
                    <a:srgbClr val="373739"/>
                  </a:solidFill>
                  <a:sym typeface="Wingdings" panose="05000000000000000000" pitchFamily="2" charset="2"/>
                </a:rPr>
                <a:t>« </a:t>
              </a:r>
              <a:r>
                <a:rPr lang="fr-FR" sz="1400" b="1" dirty="0" smtClean="0">
                  <a:solidFill>
                    <a:schemeClr val="tx2"/>
                  </a:solidFill>
                  <a:sym typeface="Wingdings" panose="05000000000000000000" pitchFamily="2" charset="2"/>
                </a:rPr>
                <a:t>Mot de passe oublié ?</a:t>
              </a:r>
              <a:r>
                <a:rPr lang="fr-FR" sz="1400" b="1" dirty="0" smtClean="0">
                  <a:solidFill>
                    <a:srgbClr val="373739"/>
                  </a:solidFill>
                  <a:sym typeface="Wingdings" panose="05000000000000000000" pitchFamily="2" charset="2"/>
                </a:rPr>
                <a:t> » sur la page de connexion</a:t>
              </a:r>
              <a:endParaRPr lang="fr-FR" sz="1400" b="1" dirty="0" smtClean="0">
                <a:solidFill>
                  <a:srgbClr val="373739"/>
                </a:solidFill>
              </a:endParaRPr>
            </a:p>
          </p:txBody>
        </p:sp>
        <p:pic>
          <p:nvPicPr>
            <p:cNvPr id="18" name="Image 17"/>
            <p:cNvPicPr>
              <a:picLocks noChangeAspect="1"/>
            </p:cNvPicPr>
            <p:nvPr/>
          </p:nvPicPr>
          <p:blipFill>
            <a:blip r:embed="rId6"/>
            <a:stretch>
              <a:fillRect/>
            </a:stretch>
          </p:blipFill>
          <p:spPr>
            <a:xfrm>
              <a:off x="3510722" y="5927290"/>
              <a:ext cx="1731668" cy="395810"/>
            </a:xfrm>
            <a:prstGeom prst="rect">
              <a:avLst/>
            </a:prstGeom>
          </p:spPr>
        </p:pic>
      </p:grpSp>
      <p:cxnSp>
        <p:nvCxnSpPr>
          <p:cNvPr id="21" name="Connecteur droit avec flèche 20"/>
          <p:cNvCxnSpPr>
            <a:endCxn id="14" idx="0"/>
          </p:cNvCxnSpPr>
          <p:nvPr/>
        </p:nvCxnSpPr>
        <p:spPr>
          <a:xfrm>
            <a:off x="5034567" y="3574285"/>
            <a:ext cx="0" cy="270412"/>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034567"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00334"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296063" y="4078471"/>
            <a:ext cx="0" cy="980915"/>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367847" y="1529446"/>
            <a:ext cx="5724434" cy="503590"/>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Réception de l’</a:t>
            </a:r>
            <a:r>
              <a:rPr lang="fr-FR" sz="1400" b="1" dirty="0" smtClean="0">
                <a:solidFill>
                  <a:schemeClr val="tx2"/>
                </a:solidFill>
              </a:rPr>
              <a:t>email de première connexion</a:t>
            </a:r>
          </a:p>
          <a:p>
            <a:pPr algn="ctr"/>
            <a:r>
              <a:rPr lang="fr-FR" sz="1400" dirty="0" smtClean="0">
                <a:solidFill>
                  <a:schemeClr val="tx2"/>
                </a:solidFill>
                <a:sym typeface="Wingdings" panose="05000000000000000000" pitchFamily="2" charset="2"/>
              </a:rPr>
              <a:t> </a:t>
            </a:r>
            <a:r>
              <a:rPr lang="fr-FR" sz="1400" dirty="0" smtClean="0">
                <a:solidFill>
                  <a:schemeClr val="tx2"/>
                </a:solidFill>
              </a:rPr>
              <a:t>vérifier préalablement ses spams et sa boite de quarantaine</a:t>
            </a:r>
          </a:p>
        </p:txBody>
      </p:sp>
      <p:sp>
        <p:nvSpPr>
          <p:cNvPr id="50" name="ZoneTexte 49"/>
          <p:cNvSpPr txBox="1"/>
          <p:nvPr/>
        </p:nvSpPr>
        <p:spPr>
          <a:xfrm>
            <a:off x="4572296" y="3076037"/>
            <a:ext cx="3720608" cy="503590"/>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Cliquer sur le </a:t>
            </a:r>
            <a:r>
              <a:rPr lang="fr-FR" sz="1400" b="1" dirty="0" smtClean="0">
                <a:solidFill>
                  <a:schemeClr val="tx2"/>
                </a:solidFill>
              </a:rPr>
              <a:t>lien de première connexion</a:t>
            </a:r>
          </a:p>
          <a:p>
            <a:pPr algn="ctr"/>
            <a:r>
              <a:rPr lang="fr-FR" sz="1400" b="1" dirty="0" smtClean="0">
                <a:solidFill>
                  <a:schemeClr val="tx2"/>
                </a:solidFill>
                <a:sym typeface="Wingdings" panose="05000000000000000000" pitchFamily="2" charset="2"/>
              </a:rPr>
              <a:t> Le lien est fonctionnel</a:t>
            </a:r>
            <a:endParaRPr lang="fr-FR" sz="1400" b="1" dirty="0" smtClean="0">
              <a:solidFill>
                <a:schemeClr val="tx2"/>
              </a:solidFill>
            </a:endParaRPr>
          </a:p>
        </p:txBody>
      </p:sp>
      <p:cxnSp>
        <p:nvCxnSpPr>
          <p:cNvPr id="34" name="Connecteur droit avec flèche 33"/>
          <p:cNvCxnSpPr/>
          <p:nvPr/>
        </p:nvCxnSpPr>
        <p:spPr>
          <a:xfrm>
            <a:off x="1284024" y="355966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399527" y="357428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116864"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Oui</a:t>
            </a:r>
          </a:p>
        </p:txBody>
      </p:sp>
      <p:sp>
        <p:nvSpPr>
          <p:cNvPr id="39" name="ZoneTexte 38"/>
          <p:cNvSpPr txBox="1"/>
          <p:nvPr/>
        </p:nvSpPr>
        <p:spPr>
          <a:xfrm>
            <a:off x="1791635"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Non</a:t>
            </a:r>
          </a:p>
        </p:txBody>
      </p:sp>
      <p:cxnSp>
        <p:nvCxnSpPr>
          <p:cNvPr id="40" name="Connecteur droit avec flèche 39"/>
          <p:cNvCxnSpPr/>
          <p:nvPr/>
        </p:nvCxnSpPr>
        <p:spPr>
          <a:xfrm>
            <a:off x="6404896" y="2582622"/>
            <a:ext cx="0" cy="485607"/>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097148" y="2566318"/>
            <a:ext cx="0" cy="496964"/>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2085109" y="204751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404089" y="2033036"/>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4195104" y="2062422"/>
            <a:ext cx="0" cy="300890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726265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smtClean="0">
                <a:solidFill>
                  <a:srgbClr val="373739"/>
                </a:solidFill>
              </a:rPr>
              <a:t>Oui</a:t>
            </a:r>
          </a:p>
        </p:txBody>
      </p:sp>
      <p:cxnSp>
        <p:nvCxnSpPr>
          <p:cNvPr id="59" name="Connecteur droit avec flèche 58"/>
          <p:cNvCxnSpPr/>
          <p:nvPr/>
        </p:nvCxnSpPr>
        <p:spPr>
          <a:xfrm>
            <a:off x="7550687" y="4132844"/>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7549880" y="358325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24388" y="3628799"/>
            <a:ext cx="1362714" cy="738664"/>
          </a:xfrm>
          <a:prstGeom prst="rect">
            <a:avLst/>
          </a:prstGeom>
        </p:spPr>
        <p:txBody>
          <a:bodyPr wrap="square">
            <a:spAutoFit/>
          </a:bodyPr>
          <a:lstStyle/>
          <a:p>
            <a:r>
              <a:rPr lang="fr-FR" sz="1400" i="1" dirty="0">
                <a:solidFill>
                  <a:srgbClr val="373739"/>
                </a:solidFill>
                <a:sym typeface="Wingdings" panose="05000000000000000000" pitchFamily="2" charset="2"/>
              </a:rPr>
              <a:t>Le lien est </a:t>
            </a:r>
            <a:r>
              <a:rPr lang="fr-FR" sz="1400" i="1" dirty="0" smtClean="0">
                <a:solidFill>
                  <a:srgbClr val="373739"/>
                </a:solidFill>
                <a:sym typeface="Wingdings" panose="05000000000000000000" pitchFamily="2" charset="2"/>
              </a:rPr>
              <a:t>fonctionnel quelques jours</a:t>
            </a:r>
            <a:endParaRPr lang="fr-FR" sz="1400" i="1" dirty="0">
              <a:solidFill>
                <a:srgbClr val="373739"/>
              </a:solidFill>
            </a:endParaRPr>
          </a:p>
        </p:txBody>
      </p:sp>
    </p:spTree>
    <p:custDataLst>
      <p:tags r:id="rId1"/>
    </p:custDataLst>
    <p:extLst>
      <p:ext uri="{BB962C8B-B14F-4D97-AF65-F5344CB8AC3E}">
        <p14:creationId xmlns:p14="http://schemas.microsoft.com/office/powerpoint/2010/main" val="197792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profils </a:t>
            </a:r>
            <a:r>
              <a:rPr lang="fr-FR" dirty="0" smtClean="0"/>
              <a:t>des utilisateurs</a:t>
            </a:r>
            <a:endParaRPr lang="fr-FR" dirty="0"/>
          </a:p>
        </p:txBody>
      </p:sp>
      <p:sp>
        <p:nvSpPr>
          <p:cNvPr id="4" name="Espace réservé du texte 3"/>
          <p:cNvSpPr>
            <a:spLocks noGrp="1"/>
          </p:cNvSpPr>
          <p:nvPr>
            <p:ph type="body" sz="quarter" idx="12"/>
          </p:nvPr>
        </p:nvSpPr>
        <p:spPr>
          <a:xfrm>
            <a:off x="611560" y="1844824"/>
            <a:ext cx="8424936" cy="4896544"/>
          </a:xfrm>
        </p:spPr>
        <p:txBody>
          <a:bodyPr/>
          <a:lstStyle/>
          <a:p>
            <a:pPr marL="0" lvl="2" indent="0">
              <a:spcBef>
                <a:spcPts val="1200"/>
              </a:spcBef>
              <a:buNone/>
            </a:pPr>
            <a:r>
              <a:rPr lang="fr-FR" sz="1800" dirty="0">
                <a:solidFill>
                  <a:schemeClr val="accent4"/>
                </a:solidFill>
                <a:latin typeface="Arial" charset="0"/>
                <a:cs typeface="Arial" charset="0"/>
              </a:rPr>
              <a:t>4 profils d’utilisateurs dans </a:t>
            </a:r>
            <a:r>
              <a:rPr lang="fr-FR" sz="1800" dirty="0" err="1" smtClean="0">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lvl="2">
              <a:spcBef>
                <a:spcPts val="600"/>
              </a:spcBef>
            </a:pPr>
            <a:r>
              <a:rPr lang="fr-FR" b="0" dirty="0"/>
              <a:t>Profil « </a:t>
            </a:r>
            <a:r>
              <a:rPr lang="fr-FR" dirty="0">
                <a:solidFill>
                  <a:schemeClr val="accent1"/>
                </a:solidFill>
              </a:rPr>
              <a:t>établissement</a:t>
            </a:r>
            <a:r>
              <a:rPr lang="fr-FR" b="0" dirty="0"/>
              <a:t> » : autant de comptes que nécessaire par EMS</a:t>
            </a:r>
          </a:p>
          <a:p>
            <a:pPr lvl="2">
              <a:spcBef>
                <a:spcPts val="600"/>
              </a:spcBef>
            </a:pPr>
            <a:r>
              <a:rPr lang="fr-FR" b="0" dirty="0"/>
              <a:t>Profil « </a:t>
            </a:r>
            <a:r>
              <a:rPr lang="fr-FR" dirty="0">
                <a:solidFill>
                  <a:schemeClr val="accent1"/>
                </a:solidFill>
              </a:rPr>
              <a:t>administrateur local</a:t>
            </a:r>
            <a:r>
              <a:rPr lang="fr-FR" b="0" dirty="0"/>
              <a:t> » : un seul compte par </a:t>
            </a:r>
            <a:r>
              <a:rPr lang="fr-FR" b="0" dirty="0" smtClean="0"/>
              <a:t>EMS</a:t>
            </a:r>
            <a:endParaRPr lang="fr-FR" b="0" dirty="0"/>
          </a:p>
          <a:p>
            <a:pPr lvl="2">
              <a:spcBef>
                <a:spcPts val="600"/>
              </a:spcBef>
            </a:pPr>
            <a:r>
              <a:rPr lang="fr-FR" b="0" dirty="0"/>
              <a:t>Profil « </a:t>
            </a:r>
            <a:r>
              <a:rPr lang="fr-FR" dirty="0" err="1">
                <a:solidFill>
                  <a:schemeClr val="accent1"/>
                </a:solidFill>
              </a:rPr>
              <a:t>CPias</a:t>
            </a:r>
            <a:r>
              <a:rPr lang="fr-FR" b="0" dirty="0"/>
              <a:t> » </a:t>
            </a:r>
            <a:r>
              <a:rPr lang="fr-FR" b="0" dirty="0" smtClean="0"/>
              <a:t>: accès à l’ensemble des données de leur région (suivi </a:t>
            </a:r>
            <a:r>
              <a:rPr lang="fr-FR" b="0" dirty="0"/>
              <a:t>de </a:t>
            </a:r>
            <a:r>
              <a:rPr lang="fr-FR" b="0" dirty="0" smtClean="0"/>
              <a:t>l’enquête, relance des EMS de </a:t>
            </a:r>
            <a:r>
              <a:rPr lang="fr-FR" b="0" dirty="0"/>
              <a:t>leur </a:t>
            </a:r>
            <a:r>
              <a:rPr lang="fr-FR" b="0" dirty="0" smtClean="0"/>
              <a:t>région)</a:t>
            </a:r>
            <a:endParaRPr lang="fr-FR" b="0" dirty="0"/>
          </a:p>
          <a:p>
            <a:pPr lvl="2">
              <a:spcBef>
                <a:spcPts val="600"/>
              </a:spcBef>
            </a:pPr>
            <a:r>
              <a:rPr lang="fr-FR" b="0" dirty="0"/>
              <a:t>Profil </a:t>
            </a:r>
            <a:r>
              <a:rPr lang="fr-FR" b="0" dirty="0" smtClean="0"/>
              <a:t>«</a:t>
            </a:r>
            <a:r>
              <a:rPr lang="fr-FR" b="0" dirty="0"/>
              <a:t> </a:t>
            </a:r>
            <a:r>
              <a:rPr lang="fr-FR" dirty="0">
                <a:solidFill>
                  <a:schemeClr val="accent1"/>
                </a:solidFill>
              </a:rPr>
              <a:t>SpFrance</a:t>
            </a:r>
            <a:r>
              <a:rPr lang="fr-FR" b="0" dirty="0"/>
              <a:t> </a:t>
            </a:r>
            <a:r>
              <a:rPr lang="fr-FR" b="0" dirty="0" smtClean="0"/>
              <a:t>» : administrateur national</a:t>
            </a:r>
            <a:endParaRPr lang="fr-FR" b="0" dirty="0"/>
          </a:p>
          <a:p>
            <a:pPr marL="0" lvl="2" indent="0">
              <a:spcBef>
                <a:spcPts val="1200"/>
              </a:spcBef>
              <a:buNone/>
            </a:pPr>
            <a:r>
              <a:rPr lang="fr-FR" sz="1800" dirty="0">
                <a:solidFill>
                  <a:schemeClr val="accent4"/>
                </a:solidFill>
                <a:latin typeface="Arial" charset="0"/>
                <a:cs typeface="Arial" charset="0"/>
              </a:rPr>
              <a:t>Droits des utilisateurs </a:t>
            </a:r>
            <a:r>
              <a:rPr lang="fr-FR" sz="1800" dirty="0" smtClean="0">
                <a:solidFill>
                  <a:schemeClr val="accent4"/>
                </a:solidFill>
                <a:latin typeface="Arial" charset="0"/>
                <a:cs typeface="Arial" charset="0"/>
              </a:rPr>
              <a:t>« établissement »</a:t>
            </a:r>
          </a:p>
          <a:p>
            <a:pPr lvl="2">
              <a:spcBef>
                <a:spcPts val="300"/>
              </a:spcBef>
            </a:pPr>
            <a:r>
              <a:rPr lang="fr-FR" dirty="0" smtClean="0"/>
              <a:t>Gestion de leur profil </a:t>
            </a:r>
            <a:r>
              <a:rPr lang="fr-FR" sz="1400" b="0" dirty="0" smtClean="0"/>
              <a:t>(par exemple, demande / suppression de rattachement à un EMS)</a:t>
            </a:r>
          </a:p>
          <a:p>
            <a:pPr lvl="2">
              <a:spcBef>
                <a:spcPts val="300"/>
              </a:spcBef>
            </a:pPr>
            <a:r>
              <a:rPr lang="fr-FR" dirty="0" smtClean="0"/>
              <a:t>Saisie, validation, modification, </a:t>
            </a:r>
            <a:r>
              <a:rPr lang="fr-FR" smtClean="0"/>
              <a:t>suppression de </a:t>
            </a:r>
            <a:r>
              <a:rPr lang="fr-FR" dirty="0" smtClean="0"/>
              <a:t>questionnaires</a:t>
            </a:r>
          </a:p>
          <a:p>
            <a:pPr lvl="2">
              <a:spcBef>
                <a:spcPts val="300"/>
              </a:spcBef>
            </a:pPr>
            <a:r>
              <a:rPr lang="fr-FR" dirty="0" smtClean="0"/>
              <a:t>Génération du rapport automatisé, export de données</a:t>
            </a:r>
          </a:p>
          <a:p>
            <a:pPr marL="0" lvl="2" indent="0">
              <a:spcBef>
                <a:spcPts val="1200"/>
              </a:spcBef>
              <a:buNone/>
            </a:pPr>
            <a:r>
              <a:rPr lang="fr-FR" sz="1800" dirty="0" smtClean="0">
                <a:solidFill>
                  <a:schemeClr val="accent4"/>
                </a:solidFill>
                <a:latin typeface="Arial" charset="0"/>
                <a:cs typeface="Arial" charset="0"/>
              </a:rPr>
              <a:t>Droits </a:t>
            </a:r>
            <a:r>
              <a:rPr lang="fr-FR" sz="1800" dirty="0">
                <a:solidFill>
                  <a:schemeClr val="accent4"/>
                </a:solidFill>
                <a:latin typeface="Arial" charset="0"/>
                <a:cs typeface="Arial" charset="0"/>
              </a:rPr>
              <a:t>des utilisateurs </a:t>
            </a:r>
            <a:r>
              <a:rPr lang="fr-FR" sz="1800" dirty="0" smtClean="0">
                <a:solidFill>
                  <a:schemeClr val="accent4"/>
                </a:solidFill>
                <a:latin typeface="Arial" charset="0"/>
                <a:cs typeface="Arial" charset="0"/>
              </a:rPr>
              <a:t>« administrateur local »</a:t>
            </a:r>
            <a:endParaRPr lang="fr-FR" sz="1800" dirty="0">
              <a:solidFill>
                <a:schemeClr val="accent4"/>
              </a:solidFill>
              <a:latin typeface="Arial" charset="0"/>
              <a:cs typeface="Arial" charset="0"/>
            </a:endParaRPr>
          </a:p>
          <a:p>
            <a:pPr lvl="2">
              <a:spcBef>
                <a:spcPts val="300"/>
              </a:spcBef>
            </a:pPr>
            <a:r>
              <a:rPr lang="fr-FR" dirty="0"/>
              <a:t>Ensemble des droits d’un utilisateur </a:t>
            </a:r>
            <a:r>
              <a:rPr lang="fr-FR" dirty="0" smtClean="0"/>
              <a:t>établissement</a:t>
            </a:r>
            <a:endParaRPr lang="fr-FR" dirty="0"/>
          </a:p>
          <a:p>
            <a:pPr lvl="2">
              <a:spcBef>
                <a:spcPts val="300"/>
              </a:spcBef>
            </a:pPr>
            <a:r>
              <a:rPr lang="fr-FR" dirty="0" smtClean="0"/>
              <a:t>Gestion </a:t>
            </a:r>
            <a:r>
              <a:rPr lang="fr-FR" dirty="0"/>
              <a:t>de </a:t>
            </a:r>
            <a:r>
              <a:rPr lang="fr-FR" dirty="0" smtClean="0"/>
              <a:t>l’établissement </a:t>
            </a:r>
            <a:r>
              <a:rPr lang="fr-FR" b="0" dirty="0" smtClean="0"/>
              <a:t>: modification des données administratives</a:t>
            </a:r>
          </a:p>
          <a:p>
            <a:pPr lvl="2">
              <a:spcBef>
                <a:spcPts val="300"/>
              </a:spcBef>
            </a:pPr>
            <a:r>
              <a:rPr lang="fr-FR" dirty="0" smtClean="0"/>
              <a:t>Gestion </a:t>
            </a:r>
            <a:r>
              <a:rPr lang="fr-FR" dirty="0"/>
              <a:t>des utilisateurs pour l’établissement : </a:t>
            </a:r>
            <a:r>
              <a:rPr lang="fr-FR" b="0" dirty="0" smtClean="0"/>
              <a:t>ajout, </a:t>
            </a:r>
            <a:r>
              <a:rPr lang="fr-FR" b="0" dirty="0"/>
              <a:t>suppression </a:t>
            </a:r>
            <a:r>
              <a:rPr lang="fr-FR" b="0" dirty="0" smtClean="0"/>
              <a:t>d’utilisateurs</a:t>
            </a:r>
            <a:endParaRPr lang="fr-FR" b="0" dirty="0"/>
          </a:p>
          <a:p>
            <a:pPr marL="357750" lvl="3" indent="-285750">
              <a:buFont typeface="Wingdings" panose="05000000000000000000" pitchFamily="2" charset="2"/>
              <a:buChar char="Ø"/>
            </a:pPr>
            <a:endParaRPr lang="fr-FR" b="1" dirty="0">
              <a:solidFill>
                <a:srgbClr val="373739"/>
              </a:solidFill>
              <a:latin typeface="Arial" charset="0"/>
              <a:cs typeface="Arial" charset="0"/>
            </a:endParaRPr>
          </a:p>
          <a:p>
            <a:pPr lvl="2">
              <a:spcBef>
                <a:spcPts val="600"/>
              </a:spcBef>
            </a:pPr>
            <a:endParaRPr lang="fr-FR" dirty="0">
              <a:solidFill>
                <a:srgbClr val="000000"/>
              </a:solidFill>
            </a:endParaRPr>
          </a:p>
          <a:p>
            <a:pPr lvl="2">
              <a:spcBef>
                <a:spcPts val="600"/>
              </a:spcBef>
            </a:pP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stretch>
            <a:fillRect/>
          </a:stretch>
        </p:blipFill>
        <p:spPr>
          <a:xfrm>
            <a:off x="-1" y="1129900"/>
            <a:ext cx="9144001" cy="556253"/>
          </a:xfrm>
          <a:prstGeom prst="rect">
            <a:avLst/>
          </a:prstGeom>
        </p:spPr>
      </p:pic>
    </p:spTree>
    <p:custDataLst>
      <p:tags r:id="rId1"/>
    </p:custDataLst>
    <p:extLst>
      <p:ext uri="{BB962C8B-B14F-4D97-AF65-F5344CB8AC3E}">
        <p14:creationId xmlns:p14="http://schemas.microsoft.com/office/powerpoint/2010/main" val="392080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Échantillonnage </a:t>
            </a:r>
            <a:r>
              <a:rPr lang="fr-FR" dirty="0" smtClean="0">
                <a:latin typeface="Arial" charset="0"/>
                <a:cs typeface="Arial" charset="0"/>
              </a:rPr>
              <a:t>et Participation</a:t>
            </a:r>
            <a:endParaRPr lang="fr-FR" dirty="0"/>
          </a:p>
        </p:txBody>
      </p:sp>
      <p:sp>
        <p:nvSpPr>
          <p:cNvPr id="4" name="Espace réservé du texte 3"/>
          <p:cNvSpPr>
            <a:spLocks noGrp="1"/>
          </p:cNvSpPr>
          <p:nvPr>
            <p:ph type="body" sz="quarter" idx="12"/>
          </p:nvPr>
        </p:nvSpPr>
        <p:spPr>
          <a:xfrm>
            <a:off x="467544" y="1484784"/>
            <a:ext cx="7992888" cy="4104456"/>
          </a:xfrm>
        </p:spPr>
        <p:txBody>
          <a:bodyPr/>
          <a:lstStyle/>
          <a:p>
            <a:pPr marL="0" lvl="2" indent="0">
              <a:lnSpc>
                <a:spcPct val="150000"/>
              </a:lnSpc>
              <a:buNone/>
            </a:pPr>
            <a:r>
              <a:rPr lang="fr-FR" sz="1800" dirty="0">
                <a:solidFill>
                  <a:schemeClr val="accent4"/>
                </a:solidFill>
                <a:latin typeface="Arial" charset="0"/>
                <a:cs typeface="Arial" charset="0"/>
              </a:rPr>
              <a:t>Tous les EMS </a:t>
            </a:r>
            <a:r>
              <a:rPr lang="fr-FR" sz="1800" dirty="0" smtClean="0">
                <a:solidFill>
                  <a:schemeClr val="accent4"/>
                </a:solidFill>
                <a:latin typeface="Arial" charset="0"/>
                <a:cs typeface="Arial" charset="0"/>
              </a:rPr>
              <a:t>peuvent participer!</a:t>
            </a:r>
            <a:endParaRPr lang="fr-FR" sz="1800" dirty="0">
              <a:solidFill>
                <a:schemeClr val="accent4"/>
              </a:solidFill>
              <a:latin typeface="Arial" charset="0"/>
              <a:cs typeface="Arial" charset="0"/>
            </a:endParaRPr>
          </a:p>
          <a:p>
            <a:pPr marL="357750" lvl="3" indent="-285750">
              <a:lnSpc>
                <a:spcPct val="150000"/>
              </a:lnSpc>
              <a:buFont typeface="Wingdings" panose="05000000000000000000" pitchFamily="2" charset="2"/>
              <a:buChar char="Ø"/>
            </a:pPr>
            <a:r>
              <a:rPr lang="fr-FR" dirty="0">
                <a:solidFill>
                  <a:srgbClr val="373739"/>
                </a:solidFill>
              </a:rPr>
              <a:t>Un échantillon d’</a:t>
            </a:r>
            <a:r>
              <a:rPr lang="fr-FR" dirty="0">
                <a:solidFill>
                  <a:schemeClr val="accent1"/>
                </a:solidFill>
              </a:rPr>
              <a:t>EHPAD </a:t>
            </a:r>
            <a:r>
              <a:rPr lang="fr-FR" dirty="0">
                <a:solidFill>
                  <a:srgbClr val="373739"/>
                </a:solidFill>
              </a:rPr>
              <a:t>a été réalisé pour garantir une représentativité des EHPAD, mais </a:t>
            </a:r>
            <a:r>
              <a:rPr lang="fr-FR" dirty="0">
                <a:solidFill>
                  <a:schemeClr val="accent1"/>
                </a:solidFill>
              </a:rPr>
              <a:t>les données de l’ensemble des EMS participants seront </a:t>
            </a:r>
            <a:r>
              <a:rPr lang="fr-FR" dirty="0" smtClean="0">
                <a:solidFill>
                  <a:schemeClr val="accent1"/>
                </a:solidFill>
              </a:rPr>
              <a:t>analysées</a:t>
            </a:r>
            <a:endParaRPr lang="fr-FR" dirty="0" smtClean="0">
              <a:latin typeface="Arial" charset="0"/>
              <a:cs typeface="Arial" charset="0"/>
            </a:endParaRPr>
          </a:p>
          <a:p>
            <a:pPr marL="72000" lvl="3" indent="0">
              <a:lnSpc>
                <a:spcPct val="150000"/>
              </a:lnSpc>
              <a:buNone/>
            </a:pPr>
            <a:endParaRPr lang="fr-FR" sz="1200" b="0" dirty="0">
              <a:latin typeface="Arial" charset="0"/>
              <a:cs typeface="Arial" charset="0"/>
            </a:endParaRPr>
          </a:p>
          <a:p>
            <a:pPr marL="0" lvl="2" indent="0">
              <a:lnSpc>
                <a:spcPct val="150000"/>
              </a:lnSpc>
              <a:buNone/>
            </a:pPr>
            <a:r>
              <a:rPr lang="fr-FR" b="0" dirty="0" smtClean="0">
                <a:latin typeface="Arial" charset="0"/>
                <a:cs typeface="Arial" charset="0"/>
              </a:rPr>
              <a:t>La </a:t>
            </a:r>
            <a:r>
              <a:rPr lang="fr-FR" dirty="0" smtClean="0">
                <a:latin typeface="Arial" charset="0"/>
                <a:cs typeface="Arial" charset="0"/>
              </a:rPr>
              <a:t>participation des établissements à l’ENP 2024 comprend </a:t>
            </a:r>
            <a:r>
              <a:rPr lang="fr-FR" b="0" dirty="0" smtClean="0">
                <a:latin typeface="Arial" charset="0"/>
                <a:cs typeface="Arial" charset="0"/>
              </a:rPr>
              <a:t>:</a:t>
            </a:r>
          </a:p>
          <a:p>
            <a:pPr marL="0" lvl="2" indent="0">
              <a:lnSpc>
                <a:spcPct val="150000"/>
              </a:lnSpc>
              <a:buNone/>
            </a:pPr>
            <a:endParaRPr lang="fr-FR" sz="1000" b="0" dirty="0">
              <a:latin typeface="Arial" charset="0"/>
              <a:cs typeface="Arial" charset="0"/>
            </a:endParaRPr>
          </a:p>
          <a:p>
            <a:pPr marL="361950" lvl="4" indent="-271463">
              <a:lnSpc>
                <a:spcPct val="100000"/>
              </a:lnSpc>
              <a:buFont typeface="Wingdings" panose="05000000000000000000" pitchFamily="2" charset="2"/>
              <a:buChar char="Ø"/>
            </a:pPr>
            <a:r>
              <a:rPr lang="fr-FR" sz="1600" dirty="0">
                <a:latin typeface="Arial" charset="0"/>
                <a:cs typeface="Arial" charset="0"/>
              </a:rPr>
              <a:t>La réalisation de l’enquête </a:t>
            </a:r>
            <a:r>
              <a:rPr lang="fr-FR" sz="1600" dirty="0">
                <a:solidFill>
                  <a:schemeClr val="accent1"/>
                </a:solidFill>
                <a:latin typeface="Arial" charset="0"/>
                <a:cs typeface="Arial" charset="0"/>
              </a:rPr>
              <a:t>dans l’ensemble des secteurs et unités de vie de l’établissement</a:t>
            </a:r>
          </a:p>
          <a:p>
            <a:pPr lvl="4" indent="0">
              <a:lnSpc>
                <a:spcPct val="100000"/>
              </a:lnSpc>
              <a:buNone/>
            </a:pPr>
            <a:r>
              <a:rPr lang="fr-FR" sz="1600" dirty="0" smtClean="0">
                <a:latin typeface="Arial" charset="0"/>
                <a:cs typeface="Arial" charset="0"/>
                <a:sym typeface="Wingdings" panose="05000000000000000000" pitchFamily="2" charset="2"/>
              </a:rPr>
              <a:t></a:t>
            </a:r>
            <a:r>
              <a:rPr lang="fr-FR" sz="1600" dirty="0" smtClean="0">
                <a:latin typeface="Arial" charset="0"/>
                <a:cs typeface="Arial" charset="0"/>
              </a:rPr>
              <a:t>Le </a:t>
            </a:r>
            <a:r>
              <a:rPr lang="fr-FR" sz="1600" dirty="0">
                <a:latin typeface="Arial" charset="0"/>
                <a:cs typeface="Arial" charset="0"/>
              </a:rPr>
              <a:t>recueil, la saisie et la validation des données </a:t>
            </a:r>
            <a:r>
              <a:rPr lang="fr-FR" sz="1600" dirty="0" smtClean="0">
                <a:latin typeface="Arial" charset="0"/>
                <a:cs typeface="Arial" charset="0"/>
              </a:rPr>
              <a:t>du </a:t>
            </a:r>
            <a:r>
              <a:rPr lang="fr-FR" sz="1600" dirty="0" smtClean="0">
                <a:solidFill>
                  <a:srgbClr val="004192"/>
                </a:solidFill>
                <a:latin typeface="Arial" charset="0"/>
                <a:cs typeface="Arial" charset="0"/>
              </a:rPr>
              <a:t>questionnaire établissement </a:t>
            </a:r>
          </a:p>
          <a:p>
            <a:pPr lvl="4" indent="0">
              <a:lnSpc>
                <a:spcPct val="100000"/>
              </a:lnSpc>
              <a:buNone/>
            </a:pPr>
            <a:endParaRPr lang="fr-FR" sz="1600" dirty="0" smtClean="0">
              <a:latin typeface="Arial" charset="0"/>
              <a:cs typeface="Arial" charset="0"/>
            </a:endParaRPr>
          </a:p>
          <a:p>
            <a:pPr marL="357750" lvl="3" indent="-285750">
              <a:spcBef>
                <a:spcPts val="300"/>
              </a:spcBef>
              <a:buFont typeface="Wingdings" panose="05000000000000000000" pitchFamily="2" charset="2"/>
              <a:buChar char="Ø"/>
            </a:pPr>
            <a:r>
              <a:rPr lang="fr-FR" dirty="0" smtClean="0">
                <a:solidFill>
                  <a:srgbClr val="373739"/>
                </a:solidFill>
              </a:rPr>
              <a:t>Chaque</a:t>
            </a:r>
            <a:r>
              <a:rPr lang="fr-FR" dirty="0" smtClean="0">
                <a:solidFill>
                  <a:srgbClr val="E30056"/>
                </a:solidFill>
              </a:rPr>
              <a:t> </a:t>
            </a:r>
            <a:r>
              <a:rPr lang="fr-FR" dirty="0">
                <a:solidFill>
                  <a:srgbClr val="E30056"/>
                </a:solidFill>
              </a:rPr>
              <a:t>résident </a:t>
            </a:r>
            <a:r>
              <a:rPr lang="fr-FR" dirty="0">
                <a:solidFill>
                  <a:srgbClr val="373739"/>
                </a:solidFill>
              </a:rPr>
              <a:t>fait l’objet d’un </a:t>
            </a:r>
            <a:r>
              <a:rPr lang="fr-FR" dirty="0">
                <a:solidFill>
                  <a:srgbClr val="E30056"/>
                </a:solidFill>
              </a:rPr>
              <a:t>questionnaire résident</a:t>
            </a:r>
            <a:r>
              <a:rPr lang="fr-FR" dirty="0">
                <a:solidFill>
                  <a:srgbClr val="373739"/>
                </a:solidFill>
              </a:rPr>
              <a:t> que le résident présente ou non une IAS ou un traitement </a:t>
            </a:r>
            <a:r>
              <a:rPr lang="fr-FR" dirty="0" smtClean="0">
                <a:solidFill>
                  <a:srgbClr val="373739"/>
                </a:solidFill>
              </a:rPr>
              <a:t>AI</a:t>
            </a:r>
          </a:p>
          <a:p>
            <a:pPr marL="71438" lvl="3" indent="200025">
              <a:spcBef>
                <a:spcPts val="300"/>
              </a:spcBef>
              <a:buNone/>
            </a:pPr>
            <a:r>
              <a:rPr lang="fr-FR" dirty="0" smtClean="0">
                <a:solidFill>
                  <a:srgbClr val="004192"/>
                </a:solidFill>
                <a:latin typeface="Arial" charset="0"/>
                <a:cs typeface="Arial" charset="0"/>
                <a:sym typeface="Wingdings" panose="05000000000000000000" pitchFamily="2" charset="2"/>
              </a:rPr>
              <a:t></a:t>
            </a:r>
            <a:r>
              <a:rPr lang="fr-FR" dirty="0" smtClean="0">
                <a:solidFill>
                  <a:srgbClr val="004192"/>
                </a:solidFill>
                <a:latin typeface="Arial" charset="0"/>
                <a:cs typeface="Arial" charset="0"/>
              </a:rPr>
              <a:t>Un </a:t>
            </a:r>
            <a:r>
              <a:rPr lang="fr-FR" dirty="0">
                <a:solidFill>
                  <a:srgbClr val="004192"/>
                </a:solidFill>
                <a:latin typeface="Arial" charset="0"/>
                <a:cs typeface="Arial" charset="0"/>
              </a:rPr>
              <a:t>questionnaire résident est complété pour chaque </a:t>
            </a:r>
            <a:r>
              <a:rPr lang="fr-FR" dirty="0" smtClean="0">
                <a:solidFill>
                  <a:srgbClr val="004192"/>
                </a:solidFill>
                <a:latin typeface="Arial" charset="0"/>
                <a:cs typeface="Arial" charset="0"/>
              </a:rPr>
              <a:t>résident</a:t>
            </a:r>
            <a:endParaRPr lang="fr-FR" dirty="0">
              <a:solidFill>
                <a:srgbClr val="004192"/>
              </a:solidFill>
              <a:latin typeface="Arial" charset="0"/>
              <a:cs typeface="Arial" charset="0"/>
            </a:endParaRPr>
          </a:p>
          <a:p>
            <a:pPr marL="357750" lvl="3" indent="-285750">
              <a:spcBef>
                <a:spcPts val="300"/>
              </a:spcBef>
              <a:buFont typeface="Wingdings" panose="05000000000000000000" pitchFamily="2" charset="2"/>
              <a:buChar char="Ø"/>
            </a:pPr>
            <a:endParaRPr lang="fr-FR" dirty="0">
              <a:solidFill>
                <a:srgbClr val="373739"/>
              </a:solidFill>
            </a:endParaRPr>
          </a:p>
          <a:p>
            <a:pPr marL="540000" lvl="4" indent="-252000">
              <a:lnSpc>
                <a:spcPct val="150000"/>
              </a:lnSpc>
              <a:buFont typeface="Wingdings" panose="05000000000000000000" pitchFamily="2" charset="2"/>
              <a:buChar char="Ø"/>
            </a:pPr>
            <a:endParaRPr lang="fr-FR" sz="1600" dirty="0" smtClean="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46091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6228184" y="2759665"/>
            <a:ext cx="2066925" cy="714375"/>
          </a:xfrm>
          <a:prstGeom prst="rect">
            <a:avLst/>
          </a:prstGeom>
        </p:spPr>
      </p:pic>
      <p:pic>
        <p:nvPicPr>
          <p:cNvPr id="6" name="Image 5"/>
          <p:cNvPicPr>
            <a:picLocks noChangeAspect="1"/>
          </p:cNvPicPr>
          <p:nvPr/>
        </p:nvPicPr>
        <p:blipFill>
          <a:blip r:embed="rId4"/>
          <a:stretch>
            <a:fillRect/>
          </a:stretch>
        </p:blipFill>
        <p:spPr>
          <a:xfrm>
            <a:off x="6851128" y="1804859"/>
            <a:ext cx="1885950" cy="628650"/>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Saisie </a:t>
            </a:r>
            <a:r>
              <a:rPr lang="fr-FR" dirty="0" smtClean="0"/>
              <a:t>et validation des données</a:t>
            </a:r>
            <a:endParaRPr lang="fr-FR" dirty="0"/>
          </a:p>
        </p:txBody>
      </p:sp>
      <p:sp>
        <p:nvSpPr>
          <p:cNvPr id="4" name="Espace réservé du texte 3"/>
          <p:cNvSpPr>
            <a:spLocks noGrp="1"/>
          </p:cNvSpPr>
          <p:nvPr>
            <p:ph type="body" sz="quarter" idx="12"/>
          </p:nvPr>
        </p:nvSpPr>
        <p:spPr>
          <a:xfrm>
            <a:off x="611560" y="1844824"/>
            <a:ext cx="8280921" cy="4896544"/>
          </a:xfrm>
        </p:spPr>
        <p:txBody>
          <a:bodyPr/>
          <a:lstStyle/>
          <a:p>
            <a:pPr marL="0" lvl="2" indent="0">
              <a:spcBef>
                <a:spcPts val="1200"/>
              </a:spcBef>
              <a:buNone/>
            </a:pPr>
            <a:r>
              <a:rPr lang="fr-FR" sz="1800" dirty="0" smtClean="0">
                <a:solidFill>
                  <a:schemeClr val="accent4"/>
                </a:solidFill>
                <a:latin typeface="Arial" charset="0"/>
                <a:cs typeface="Arial" charset="0"/>
              </a:rPr>
              <a:t>Saisie </a:t>
            </a:r>
            <a:r>
              <a:rPr lang="fr-FR" sz="1800" dirty="0">
                <a:solidFill>
                  <a:schemeClr val="accent4"/>
                </a:solidFill>
                <a:latin typeface="Arial" charset="0"/>
                <a:cs typeface="Arial" charset="0"/>
              </a:rPr>
              <a:t>en 2 étapes</a:t>
            </a:r>
          </a:p>
          <a:p>
            <a:pPr marL="342900" lvl="2" indent="-342900">
              <a:buFont typeface="+mj-lt"/>
              <a:buAutoNum type="arabicPeriod"/>
            </a:pPr>
            <a:r>
              <a:rPr lang="fr-FR" dirty="0" smtClean="0"/>
              <a:t>Questionnaire « Etablissement » (QE) </a:t>
            </a:r>
            <a:r>
              <a:rPr lang="fr-FR" dirty="0"/>
              <a:t>: </a:t>
            </a:r>
            <a:r>
              <a:rPr lang="fr-FR" dirty="0" smtClean="0"/>
              <a:t>saisir et enregistrer </a:t>
            </a:r>
          </a:p>
          <a:p>
            <a:pPr marL="357750" lvl="3" indent="-285750">
              <a:buFont typeface="Wingdings" panose="05000000000000000000" pitchFamily="2" charset="2"/>
              <a:buChar char="Ø"/>
            </a:pPr>
            <a:r>
              <a:rPr lang="fr-FR" dirty="0" smtClean="0">
                <a:latin typeface="Arial" charset="0"/>
                <a:cs typeface="Arial" charset="0"/>
              </a:rPr>
              <a:t>Enregistrer le </a:t>
            </a:r>
            <a:r>
              <a:rPr lang="fr-FR" dirty="0">
                <a:latin typeface="Arial" charset="0"/>
                <a:cs typeface="Arial" charset="0"/>
              </a:rPr>
              <a:t>QE pour pouvoir saisir des questionnaires </a:t>
            </a:r>
            <a:r>
              <a:rPr lang="fr-FR" dirty="0" smtClean="0">
                <a:latin typeface="Arial" charset="0"/>
                <a:cs typeface="Arial" charset="0"/>
              </a:rPr>
              <a:t>résident</a:t>
            </a:r>
            <a:endParaRPr lang="fr-FR" dirty="0">
              <a:latin typeface="Arial" charset="0"/>
              <a:cs typeface="Arial" charset="0"/>
            </a:endParaRPr>
          </a:p>
          <a:p>
            <a:pPr marL="342900" lvl="2" indent="-342900">
              <a:spcBef>
                <a:spcPts val="1200"/>
              </a:spcBef>
              <a:buFont typeface="+mj-lt"/>
              <a:buAutoNum type="arabicPeriod" startAt="2"/>
            </a:pPr>
            <a:r>
              <a:rPr lang="fr-FR" dirty="0" smtClean="0"/>
              <a:t>Questionnaire « Résident » (QR) </a:t>
            </a:r>
            <a:r>
              <a:rPr lang="fr-FR" dirty="0"/>
              <a:t>: </a:t>
            </a:r>
            <a:r>
              <a:rPr lang="fr-FR" dirty="0" smtClean="0"/>
              <a:t>saisir et enregistrer</a:t>
            </a:r>
          </a:p>
          <a:p>
            <a:pPr marL="357750" lvl="3" indent="-285750">
              <a:buFont typeface="Wingdings" panose="05000000000000000000" pitchFamily="2" charset="2"/>
              <a:buChar char="Ø"/>
            </a:pPr>
            <a:r>
              <a:rPr lang="fr-FR" dirty="0">
                <a:solidFill>
                  <a:srgbClr val="373739"/>
                </a:solidFill>
                <a:latin typeface="Arial" charset="0"/>
                <a:cs typeface="Arial" charset="0"/>
              </a:rPr>
              <a:t>Contrôle à la </a:t>
            </a:r>
            <a:r>
              <a:rPr lang="fr-FR" dirty="0" smtClean="0">
                <a:solidFill>
                  <a:srgbClr val="373739"/>
                </a:solidFill>
                <a:latin typeface="Arial" charset="0"/>
                <a:cs typeface="Arial" charset="0"/>
              </a:rPr>
              <a:t>saisie et à l’enregistrement</a:t>
            </a:r>
          </a:p>
          <a:p>
            <a:pPr marL="0" lvl="2" indent="0">
              <a:spcBef>
                <a:spcPts val="1200"/>
              </a:spcBef>
              <a:buNone/>
            </a:pPr>
            <a:r>
              <a:rPr lang="fr-FR" sz="1800" dirty="0">
                <a:solidFill>
                  <a:schemeClr val="accent4"/>
                </a:solidFill>
                <a:latin typeface="Arial" charset="0"/>
                <a:cs typeface="Arial" charset="0"/>
              </a:rPr>
              <a:t>Valider </a:t>
            </a:r>
            <a:r>
              <a:rPr lang="fr-FR" sz="1800" dirty="0" smtClean="0">
                <a:solidFill>
                  <a:schemeClr val="accent4"/>
                </a:solidFill>
                <a:latin typeface="Arial" charset="0"/>
                <a:cs typeface="Arial" charset="0"/>
              </a:rPr>
              <a:t>les </a:t>
            </a:r>
            <a:r>
              <a:rPr lang="fr-FR" sz="1800" dirty="0">
                <a:solidFill>
                  <a:schemeClr val="accent4"/>
                </a:solidFill>
                <a:latin typeface="Arial" charset="0"/>
                <a:cs typeface="Arial" charset="0"/>
              </a:rPr>
              <a:t>questionnaires</a:t>
            </a:r>
          </a:p>
          <a:p>
            <a:pPr lvl="2">
              <a:spcBef>
                <a:spcPts val="600"/>
              </a:spcBef>
            </a:pPr>
            <a:r>
              <a:rPr lang="fr-FR" dirty="0"/>
              <a:t>Un questionnaire complet et comportant des </a:t>
            </a:r>
            <a:r>
              <a:rPr lang="fr-FR" dirty="0" smtClean="0"/>
              <a:t>données répondant</a:t>
            </a:r>
            <a:br>
              <a:rPr lang="fr-FR" dirty="0" smtClean="0"/>
            </a:br>
            <a:r>
              <a:rPr lang="fr-FR" dirty="0" smtClean="0"/>
              <a:t>aux </a:t>
            </a:r>
            <a:r>
              <a:rPr lang="fr-FR" dirty="0"/>
              <a:t>critères de validité peut être validé</a:t>
            </a:r>
          </a:p>
          <a:p>
            <a:pPr marL="540000" lvl="2" indent="-360000">
              <a:spcBef>
                <a:spcPts val="300"/>
              </a:spcBef>
              <a:buNone/>
            </a:pPr>
            <a:r>
              <a:rPr lang="fr-FR" sz="1400" b="0" dirty="0">
                <a:solidFill>
                  <a:schemeClr val="tx2"/>
                </a:solidFill>
                <a:ea typeface="Arial" charset="0"/>
              </a:rPr>
              <a:t>!	Toute </a:t>
            </a:r>
            <a:r>
              <a:rPr lang="fr-FR" sz="1400" b="0" u="sng" dirty="0">
                <a:solidFill>
                  <a:schemeClr val="tx2"/>
                </a:solidFill>
                <a:ea typeface="Arial" charset="0"/>
              </a:rPr>
              <a:t>valeur manquante</a:t>
            </a:r>
            <a:r>
              <a:rPr lang="fr-FR" sz="1400" b="0" dirty="0">
                <a:solidFill>
                  <a:schemeClr val="tx2"/>
                </a:solidFill>
                <a:ea typeface="Arial" charset="0"/>
              </a:rPr>
              <a:t> sera bloquante pour la validation du questionnaire</a:t>
            </a:r>
          </a:p>
          <a:p>
            <a:pPr marL="540000" lvl="1" indent="-360000">
              <a:spcBef>
                <a:spcPts val="300"/>
              </a:spcBef>
            </a:pPr>
            <a:r>
              <a:rPr lang="fr-FR" sz="1400" dirty="0">
                <a:solidFill>
                  <a:schemeClr val="tx2"/>
                </a:solidFill>
                <a:ea typeface="Arial" charset="0"/>
              </a:rPr>
              <a:t>!	</a:t>
            </a:r>
            <a:r>
              <a:rPr lang="fr-FR" sz="1400" u="sng" dirty="0">
                <a:solidFill>
                  <a:schemeClr val="tx2"/>
                </a:solidFill>
                <a:ea typeface="Arial" charset="0"/>
              </a:rPr>
              <a:t>Mise en œuvre de contrôle</a:t>
            </a:r>
            <a:r>
              <a:rPr lang="fr-FR" sz="1400" dirty="0">
                <a:solidFill>
                  <a:schemeClr val="tx2"/>
                </a:solidFill>
                <a:ea typeface="Arial" charset="0"/>
              </a:rPr>
              <a:t> </a:t>
            </a:r>
            <a:r>
              <a:rPr lang="fr-FR" sz="1400" dirty="0" smtClean="0">
                <a:solidFill>
                  <a:schemeClr val="tx2"/>
                </a:solidFill>
                <a:ea typeface="Arial" charset="0"/>
              </a:rPr>
              <a:t>à </a:t>
            </a:r>
            <a:r>
              <a:rPr lang="fr-FR" sz="1400" dirty="0">
                <a:solidFill>
                  <a:schemeClr val="tx2"/>
                </a:solidFill>
                <a:ea typeface="Arial" charset="0"/>
              </a:rPr>
              <a:t>la validation du </a:t>
            </a:r>
            <a:r>
              <a:rPr lang="fr-FR" sz="1400" dirty="0" smtClean="0">
                <a:solidFill>
                  <a:schemeClr val="tx2"/>
                </a:solidFill>
                <a:ea typeface="Arial" charset="0"/>
              </a:rPr>
              <a:t>questionnaire</a:t>
            </a:r>
            <a:endParaRPr lang="fr-FR" sz="1400" dirty="0" smtClean="0"/>
          </a:p>
          <a:p>
            <a:pPr lvl="2">
              <a:spcBef>
                <a:spcPts val="600"/>
              </a:spcBef>
            </a:pPr>
            <a:r>
              <a:rPr lang="fr-FR" b="0" dirty="0" smtClean="0"/>
              <a:t>Valider </a:t>
            </a:r>
            <a:r>
              <a:rPr lang="fr-FR" b="0" dirty="0"/>
              <a:t>un ensemble de </a:t>
            </a:r>
            <a:r>
              <a:rPr lang="fr-FR" b="0" dirty="0" smtClean="0"/>
              <a:t>questionnaire</a:t>
            </a:r>
            <a:endParaRPr lang="fr-FR" b="0" dirty="0"/>
          </a:p>
          <a:p>
            <a:pPr lvl="2">
              <a:spcBef>
                <a:spcPts val="600"/>
              </a:spcBef>
            </a:pPr>
            <a:r>
              <a:rPr lang="fr-FR" dirty="0" smtClean="0">
                <a:solidFill>
                  <a:schemeClr val="tx2"/>
                </a:solidFill>
              </a:rPr>
              <a:t>Seuls les questionnaires validés sont pris en compte </a:t>
            </a:r>
            <a:r>
              <a:rPr lang="fr-FR" dirty="0" smtClean="0"/>
              <a:t>dans :</a:t>
            </a:r>
          </a:p>
          <a:p>
            <a:pPr marL="357750" lvl="3" indent="-285750">
              <a:spcBef>
                <a:spcPts val="300"/>
              </a:spcBef>
              <a:buFont typeface="Wingdings" panose="05000000000000000000" pitchFamily="2" charset="2"/>
              <a:buChar char="Ø"/>
            </a:pPr>
            <a:r>
              <a:rPr lang="fr-FR" sz="1400" dirty="0" smtClean="0">
                <a:solidFill>
                  <a:srgbClr val="373739"/>
                </a:solidFill>
                <a:latin typeface="Arial" charset="0"/>
                <a:cs typeface="Arial" charset="0"/>
              </a:rPr>
              <a:t>La </a:t>
            </a:r>
            <a:r>
              <a:rPr lang="fr-FR" sz="1400" dirty="0">
                <a:solidFill>
                  <a:srgbClr val="373739"/>
                </a:solidFill>
                <a:latin typeface="Arial" charset="0"/>
                <a:cs typeface="Arial" charset="0"/>
              </a:rPr>
              <a:t>production du rapport </a:t>
            </a:r>
            <a:r>
              <a:rPr lang="fr-FR" sz="1400" dirty="0" smtClean="0">
                <a:solidFill>
                  <a:srgbClr val="373739"/>
                </a:solidFill>
                <a:latin typeface="Arial" charset="0"/>
                <a:cs typeface="Arial" charset="0"/>
              </a:rPr>
              <a:t>automatisé pour l’établissement</a:t>
            </a:r>
          </a:p>
          <a:p>
            <a:pPr marL="357750" lvl="3" indent="-285750">
              <a:spcBef>
                <a:spcPts val="300"/>
              </a:spcBef>
              <a:buFont typeface="Wingdings" panose="05000000000000000000" pitchFamily="2" charset="2"/>
              <a:buChar char="Ø"/>
            </a:pPr>
            <a:r>
              <a:rPr lang="fr-FR" sz="1400" dirty="0" smtClean="0">
                <a:solidFill>
                  <a:srgbClr val="373739"/>
                </a:solidFill>
                <a:latin typeface="Arial" charset="0"/>
                <a:cs typeface="Arial" charset="0"/>
              </a:rPr>
              <a:t>L’analyse des données</a:t>
            </a:r>
            <a:endParaRPr lang="fr-FR" sz="1400" dirty="0">
              <a:solidFill>
                <a:srgbClr val="373739"/>
              </a:solidFill>
              <a:latin typeface="Arial" charset="0"/>
              <a:cs typeface="Arial" charset="0"/>
            </a:endParaRPr>
          </a:p>
          <a:p>
            <a:pPr lvl="2">
              <a:spcBef>
                <a:spcPts val="600"/>
              </a:spcBef>
            </a:pPr>
            <a:r>
              <a:rPr lang="fr-FR" b="0" dirty="0"/>
              <a:t>Les questionnaires validés ne peuvent plus être </a:t>
            </a:r>
            <a:r>
              <a:rPr lang="fr-FR" b="0" dirty="0" smtClean="0"/>
              <a:t>modifiés (sauf demande de déblocage)</a:t>
            </a:r>
            <a:endParaRPr lang="fr-FR" b="0" dirty="0">
              <a:solidFill>
                <a:srgbClr val="373739"/>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stretch>
            <a:fillRect/>
          </a:stretch>
        </p:blipFill>
        <p:spPr>
          <a:xfrm>
            <a:off x="6962156" y="2393543"/>
            <a:ext cx="1663895" cy="412478"/>
          </a:xfrm>
          <a:prstGeom prst="rect">
            <a:avLst/>
          </a:prstGeom>
        </p:spPr>
      </p:pic>
      <p:pic>
        <p:nvPicPr>
          <p:cNvPr id="9" name="Picture 11">
            <a:extLst>
              <a:ext uri="{FF2B5EF4-FFF2-40B4-BE49-F238E27FC236}">
                <a16:creationId xmlns:a16="http://schemas.microsoft.com/office/drawing/2014/main" id="{AF8BE136-62F8-4C01-AC59-F12C42EC0CBD}"/>
              </a:ext>
            </a:extLst>
          </p:cNvPr>
          <p:cNvPicPr/>
          <p:nvPr/>
        </p:nvPicPr>
        <p:blipFill>
          <a:blip r:embed="rId7"/>
          <a:stretch>
            <a:fillRect/>
          </a:stretch>
        </p:blipFill>
        <p:spPr>
          <a:xfrm>
            <a:off x="276967" y="3540373"/>
            <a:ext cx="260350" cy="264160"/>
          </a:xfrm>
          <a:prstGeom prst="rect">
            <a:avLst/>
          </a:prstGeom>
        </p:spPr>
      </p:pic>
      <p:pic>
        <p:nvPicPr>
          <p:cNvPr id="10" name="Image 9"/>
          <p:cNvPicPr>
            <a:picLocks noChangeAspect="1"/>
          </p:cNvPicPr>
          <p:nvPr/>
        </p:nvPicPr>
        <p:blipFill>
          <a:blip r:embed="rId8"/>
          <a:stretch>
            <a:fillRect/>
          </a:stretch>
        </p:blipFill>
        <p:spPr>
          <a:xfrm>
            <a:off x="7182036" y="3986059"/>
            <a:ext cx="1224136" cy="388615"/>
          </a:xfrm>
          <a:prstGeom prst="rect">
            <a:avLst/>
          </a:prstGeom>
        </p:spPr>
      </p:pic>
      <p:pic>
        <p:nvPicPr>
          <p:cNvPr id="11" name="Image 10"/>
          <p:cNvPicPr>
            <a:picLocks noChangeAspect="1"/>
          </p:cNvPicPr>
          <p:nvPr/>
        </p:nvPicPr>
        <p:blipFill>
          <a:blip r:embed="rId9"/>
          <a:stretch>
            <a:fillRect/>
          </a:stretch>
        </p:blipFill>
        <p:spPr>
          <a:xfrm>
            <a:off x="4211960" y="4997074"/>
            <a:ext cx="2085997" cy="388915"/>
          </a:xfrm>
          <a:prstGeom prst="rect">
            <a:avLst/>
          </a:prstGeom>
        </p:spPr>
      </p:pic>
      <p:pic>
        <p:nvPicPr>
          <p:cNvPr id="5" name="Image 4"/>
          <p:cNvPicPr>
            <a:picLocks noChangeAspect="1"/>
          </p:cNvPicPr>
          <p:nvPr/>
        </p:nvPicPr>
        <p:blipFill>
          <a:blip r:embed="rId10"/>
          <a:stretch>
            <a:fillRect/>
          </a:stretch>
        </p:blipFill>
        <p:spPr>
          <a:xfrm>
            <a:off x="-1" y="1129900"/>
            <a:ext cx="9144001" cy="556253"/>
          </a:xfrm>
          <a:prstGeom prst="rect">
            <a:avLst/>
          </a:prstGeom>
        </p:spPr>
      </p:pic>
      <p:pic>
        <p:nvPicPr>
          <p:cNvPr id="13" name="Image 12"/>
          <p:cNvPicPr>
            <a:picLocks noChangeAspect="1"/>
          </p:cNvPicPr>
          <p:nvPr/>
        </p:nvPicPr>
        <p:blipFill>
          <a:blip r:embed="rId11"/>
          <a:stretch>
            <a:fillRect/>
          </a:stretch>
        </p:blipFill>
        <p:spPr>
          <a:xfrm>
            <a:off x="6297957" y="4755279"/>
            <a:ext cx="2823396" cy="704850"/>
          </a:xfrm>
          <a:prstGeom prst="rect">
            <a:avLst/>
          </a:prstGeom>
        </p:spPr>
      </p:pic>
    </p:spTree>
    <p:custDataLst>
      <p:tags r:id="rId1"/>
    </p:custDataLst>
    <p:extLst>
      <p:ext uri="{BB962C8B-B14F-4D97-AF65-F5344CB8AC3E}">
        <p14:creationId xmlns:p14="http://schemas.microsoft.com/office/powerpoint/2010/main" val="412750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Autres fonctionnalités</a:t>
            </a:r>
            <a:endParaRPr lang="fr-FR" dirty="0"/>
          </a:p>
        </p:txBody>
      </p:sp>
      <p:sp>
        <p:nvSpPr>
          <p:cNvPr id="4" name="Espace réservé du texte 3"/>
          <p:cNvSpPr>
            <a:spLocks noGrp="1"/>
          </p:cNvSpPr>
          <p:nvPr>
            <p:ph type="body" sz="quarter" idx="12"/>
          </p:nvPr>
        </p:nvSpPr>
        <p:spPr>
          <a:xfrm>
            <a:off x="611560" y="1844825"/>
            <a:ext cx="8280921" cy="4824535"/>
          </a:xfrm>
        </p:spPr>
        <p:txBody>
          <a:bodyPr/>
          <a:lstStyle/>
          <a:p>
            <a:pPr marL="0" lvl="2" indent="0">
              <a:spcBef>
                <a:spcPts val="1200"/>
              </a:spcBef>
              <a:buNone/>
            </a:pPr>
            <a:r>
              <a:rPr lang="fr-FR" sz="1800" dirty="0" smtClean="0">
                <a:solidFill>
                  <a:schemeClr val="accent4"/>
                </a:solidFill>
                <a:latin typeface="Arial" charset="0"/>
                <a:cs typeface="Arial" charset="0"/>
              </a:rPr>
              <a:t>Débloquer </a:t>
            </a:r>
            <a:r>
              <a:rPr lang="fr-FR" sz="1800" dirty="0">
                <a:solidFill>
                  <a:schemeClr val="accent4"/>
                </a:solidFill>
                <a:latin typeface="Arial" charset="0"/>
                <a:cs typeface="Arial" charset="0"/>
              </a:rPr>
              <a:t>des questionnaires</a:t>
            </a:r>
          </a:p>
          <a:p>
            <a:pPr lvl="2">
              <a:spcBef>
                <a:spcPts val="600"/>
              </a:spcBef>
            </a:pPr>
            <a:r>
              <a:rPr lang="fr-FR" b="0" dirty="0"/>
              <a:t>Demander le déblocage d’un questionnaire validé</a:t>
            </a:r>
            <a:r>
              <a:rPr lang="fr-FR" b="0" dirty="0" smtClean="0"/>
              <a:t> pour </a:t>
            </a:r>
            <a:r>
              <a:rPr lang="fr-FR" b="0" dirty="0"/>
              <a:t>pouvoir le modifier</a:t>
            </a:r>
          </a:p>
          <a:p>
            <a:pPr lvl="2">
              <a:spcBef>
                <a:spcPts val="600"/>
              </a:spcBef>
            </a:pPr>
            <a:r>
              <a:rPr lang="fr-FR" b="0" dirty="0"/>
              <a:t>Un questionnaire au statut « Débloqué » peut être modifié puis validé à nouveau</a:t>
            </a:r>
          </a:p>
          <a:p>
            <a:pPr marL="0" lvl="2" indent="0">
              <a:spcBef>
                <a:spcPts val="1200"/>
              </a:spcBef>
              <a:buNone/>
            </a:pPr>
            <a:r>
              <a:rPr lang="fr-FR" sz="1800" dirty="0">
                <a:solidFill>
                  <a:schemeClr val="accent4"/>
                </a:solidFill>
                <a:latin typeface="Arial" charset="0"/>
                <a:cs typeface="Arial" charset="0"/>
              </a:rPr>
              <a:t>Exporter des données</a:t>
            </a:r>
          </a:p>
          <a:p>
            <a:pPr lvl="2">
              <a:spcBef>
                <a:spcPts val="600"/>
              </a:spcBef>
            </a:pPr>
            <a:r>
              <a:rPr lang="fr-FR" b="0" dirty="0" smtClean="0"/>
              <a:t>Disposer d’une copie d’un </a:t>
            </a:r>
            <a:r>
              <a:rPr lang="fr-FR" dirty="0" smtClean="0"/>
              <a:t>questionnaire au format .</a:t>
            </a:r>
            <a:r>
              <a:rPr lang="fr-FR" dirty="0" err="1" smtClean="0"/>
              <a:t>pdf</a:t>
            </a:r>
            <a:endParaRPr lang="fr-FR" dirty="0" smtClean="0"/>
          </a:p>
          <a:p>
            <a:pPr lvl="2">
              <a:spcBef>
                <a:spcPts val="600"/>
              </a:spcBef>
            </a:pPr>
            <a:r>
              <a:rPr lang="fr-FR" b="0" dirty="0" smtClean="0"/>
              <a:t>Disposer d’un fichier de données d’un </a:t>
            </a:r>
            <a:r>
              <a:rPr lang="fr-FR" dirty="0" smtClean="0"/>
              <a:t>ensemble</a:t>
            </a:r>
            <a:br>
              <a:rPr lang="fr-FR" dirty="0" smtClean="0"/>
            </a:br>
            <a:r>
              <a:rPr lang="fr-FR" dirty="0" smtClean="0"/>
              <a:t>de questionnaires </a:t>
            </a:r>
            <a:r>
              <a:rPr lang="fr-FR" b="0" dirty="0" smtClean="0"/>
              <a:t>sélectionnés </a:t>
            </a:r>
            <a:r>
              <a:rPr lang="fr-FR" dirty="0" smtClean="0"/>
              <a:t>au format .csv</a:t>
            </a:r>
            <a:endParaRPr lang="fr-FR" dirty="0"/>
          </a:p>
          <a:p>
            <a:pPr marL="0" lvl="2" indent="0">
              <a:spcBef>
                <a:spcPts val="1200"/>
              </a:spcBef>
              <a:buNone/>
            </a:pPr>
            <a:r>
              <a:rPr lang="fr-FR" sz="1800" dirty="0" smtClean="0">
                <a:solidFill>
                  <a:schemeClr val="accent4"/>
                </a:solidFill>
                <a:latin typeface="Arial" charset="0"/>
                <a:cs typeface="Arial" charset="0"/>
              </a:rPr>
              <a:t>Générer le rapport automatisé de l’établissement ou du groupement d’établissements</a:t>
            </a:r>
            <a:endParaRPr lang="fr-FR" sz="1800" dirty="0">
              <a:solidFill>
                <a:schemeClr val="accent4"/>
              </a:solidFill>
              <a:latin typeface="Arial" charset="0"/>
              <a:cs typeface="Arial" charset="0"/>
            </a:endParaRPr>
          </a:p>
          <a:p>
            <a:pPr lvl="2">
              <a:spcBef>
                <a:spcPts val="600"/>
              </a:spcBef>
            </a:pPr>
            <a:r>
              <a:rPr lang="fr-FR" dirty="0" smtClean="0"/>
              <a:t>A partir du menu</a:t>
            </a:r>
            <a:endParaRPr lang="fr-FR" dirty="0"/>
          </a:p>
          <a:p>
            <a:pPr marL="0" lvl="2" indent="0">
              <a:spcBef>
                <a:spcPts val="1200"/>
              </a:spcBef>
              <a:buNone/>
            </a:pPr>
            <a:r>
              <a:rPr lang="fr-FR" sz="1800" dirty="0">
                <a:solidFill>
                  <a:schemeClr val="accent4"/>
                </a:solidFill>
                <a:latin typeface="Arial" charset="0"/>
                <a:cs typeface="Arial" charset="0"/>
              </a:rPr>
              <a:t>Supprimer des données</a:t>
            </a:r>
          </a:p>
          <a:p>
            <a:pPr lvl="2">
              <a:spcBef>
                <a:spcPts val="600"/>
              </a:spcBef>
            </a:pPr>
            <a:r>
              <a:rPr lang="fr-FR" b="0" dirty="0"/>
              <a:t>Supprimer </a:t>
            </a:r>
            <a:r>
              <a:rPr lang="fr-FR" dirty="0"/>
              <a:t>un seul questionnaire résident</a:t>
            </a:r>
          </a:p>
          <a:p>
            <a:pPr lvl="2">
              <a:spcBef>
                <a:spcPts val="600"/>
              </a:spcBef>
            </a:pPr>
            <a:r>
              <a:rPr lang="fr-FR" b="0" dirty="0" smtClean="0"/>
              <a:t>Supprimer </a:t>
            </a:r>
            <a:r>
              <a:rPr lang="fr-FR" dirty="0" smtClean="0"/>
              <a:t>un </a:t>
            </a:r>
            <a:r>
              <a:rPr lang="fr-FR" dirty="0"/>
              <a:t>ensemble de questionnaires résident</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stretch>
            <a:fillRect/>
          </a:stretch>
        </p:blipFill>
        <p:spPr>
          <a:xfrm>
            <a:off x="6148863" y="3301772"/>
            <a:ext cx="1266545" cy="415261"/>
          </a:xfrm>
          <a:prstGeom prst="rect">
            <a:avLst/>
          </a:prstGeom>
        </p:spPr>
      </p:pic>
      <p:pic>
        <p:nvPicPr>
          <p:cNvPr id="10" name="Image 9"/>
          <p:cNvPicPr>
            <a:picLocks noChangeAspect="1"/>
          </p:cNvPicPr>
          <p:nvPr/>
        </p:nvPicPr>
        <p:blipFill>
          <a:blip r:embed="rId5"/>
          <a:stretch>
            <a:fillRect/>
          </a:stretch>
        </p:blipFill>
        <p:spPr>
          <a:xfrm>
            <a:off x="182936" y="2973397"/>
            <a:ext cx="385763" cy="368618"/>
          </a:xfrm>
          <a:prstGeom prst="rect">
            <a:avLst/>
          </a:prstGeom>
        </p:spPr>
      </p:pic>
      <p:pic>
        <p:nvPicPr>
          <p:cNvPr id="13" name="Image 12"/>
          <p:cNvPicPr>
            <a:picLocks noChangeAspect="1"/>
          </p:cNvPicPr>
          <p:nvPr/>
        </p:nvPicPr>
        <p:blipFill>
          <a:blip r:embed="rId6"/>
          <a:stretch>
            <a:fillRect/>
          </a:stretch>
        </p:blipFill>
        <p:spPr>
          <a:xfrm>
            <a:off x="5311605" y="3717033"/>
            <a:ext cx="2103803" cy="390222"/>
          </a:xfrm>
          <a:prstGeom prst="rect">
            <a:avLst/>
          </a:prstGeom>
        </p:spPr>
      </p:pic>
      <p:pic>
        <p:nvPicPr>
          <p:cNvPr id="16" name="Picture 10">
            <a:extLst>
              <a:ext uri="{FF2B5EF4-FFF2-40B4-BE49-F238E27FC236}">
                <a16:creationId xmlns:a16="http://schemas.microsoft.com/office/drawing/2014/main" id="{A2AAD30C-85AF-4BEC-81D2-E9FA839E300D}"/>
              </a:ext>
            </a:extLst>
          </p:cNvPr>
          <p:cNvPicPr/>
          <p:nvPr/>
        </p:nvPicPr>
        <p:blipFill>
          <a:blip r:embed="rId7"/>
          <a:stretch>
            <a:fillRect/>
          </a:stretch>
        </p:blipFill>
        <p:spPr>
          <a:xfrm>
            <a:off x="280091" y="5517233"/>
            <a:ext cx="234315" cy="228600"/>
          </a:xfrm>
          <a:prstGeom prst="rect">
            <a:avLst/>
          </a:prstGeom>
        </p:spPr>
      </p:pic>
      <p:pic>
        <p:nvPicPr>
          <p:cNvPr id="17" name="Image 16"/>
          <p:cNvPicPr>
            <a:picLocks noChangeAspect="1"/>
          </p:cNvPicPr>
          <p:nvPr/>
        </p:nvPicPr>
        <p:blipFill>
          <a:blip r:embed="rId8"/>
          <a:stretch>
            <a:fillRect/>
          </a:stretch>
        </p:blipFill>
        <p:spPr>
          <a:xfrm>
            <a:off x="5868144" y="5833234"/>
            <a:ext cx="2232248" cy="406650"/>
          </a:xfrm>
          <a:prstGeom prst="rect">
            <a:avLst/>
          </a:prstGeom>
        </p:spPr>
      </p:pic>
      <p:pic>
        <p:nvPicPr>
          <p:cNvPr id="12" name="Picture 5">
            <a:extLst>
              <a:ext uri="{FF2B5EF4-FFF2-40B4-BE49-F238E27FC236}">
                <a16:creationId xmlns:a16="http://schemas.microsoft.com/office/drawing/2014/main" id="{E9076C4B-ACB2-4130-8B71-3D92B82D69D2}"/>
              </a:ext>
            </a:extLst>
          </p:cNvPr>
          <p:cNvPicPr/>
          <p:nvPr/>
        </p:nvPicPr>
        <p:blipFill>
          <a:blip r:embed="rId9"/>
          <a:stretch>
            <a:fillRect/>
          </a:stretch>
        </p:blipFill>
        <p:spPr>
          <a:xfrm>
            <a:off x="217534" y="2148957"/>
            <a:ext cx="342857" cy="342857"/>
          </a:xfrm>
          <a:prstGeom prst="rect">
            <a:avLst/>
          </a:prstGeom>
        </p:spPr>
      </p:pic>
      <p:pic>
        <p:nvPicPr>
          <p:cNvPr id="15" name="Image 14"/>
          <p:cNvPicPr>
            <a:picLocks noChangeAspect="1"/>
          </p:cNvPicPr>
          <p:nvPr/>
        </p:nvPicPr>
        <p:blipFill>
          <a:blip r:embed="rId10"/>
          <a:stretch>
            <a:fillRect/>
          </a:stretch>
        </p:blipFill>
        <p:spPr>
          <a:xfrm>
            <a:off x="225799" y="2560989"/>
            <a:ext cx="342900" cy="325755"/>
          </a:xfrm>
          <a:prstGeom prst="rect">
            <a:avLst/>
          </a:prstGeom>
        </p:spPr>
      </p:pic>
      <p:pic>
        <p:nvPicPr>
          <p:cNvPr id="18" name="Image 17"/>
          <p:cNvPicPr>
            <a:picLocks noChangeAspect="1"/>
          </p:cNvPicPr>
          <p:nvPr/>
        </p:nvPicPr>
        <p:blipFill>
          <a:blip r:embed="rId11"/>
          <a:stretch>
            <a:fillRect/>
          </a:stretch>
        </p:blipFill>
        <p:spPr>
          <a:xfrm>
            <a:off x="4821693" y="1742995"/>
            <a:ext cx="1384176" cy="420196"/>
          </a:xfrm>
          <a:prstGeom prst="rect">
            <a:avLst/>
          </a:prstGeom>
        </p:spPr>
      </p:pic>
      <p:pic>
        <p:nvPicPr>
          <p:cNvPr id="19" name="Image 18"/>
          <p:cNvPicPr>
            <a:picLocks noChangeAspect="1"/>
          </p:cNvPicPr>
          <p:nvPr/>
        </p:nvPicPr>
        <p:blipFill>
          <a:blip r:embed="rId12"/>
          <a:stretch>
            <a:fillRect/>
          </a:stretch>
        </p:blipFill>
        <p:spPr>
          <a:xfrm>
            <a:off x="6314937" y="1744973"/>
            <a:ext cx="2402144" cy="395859"/>
          </a:xfrm>
          <a:prstGeom prst="rect">
            <a:avLst/>
          </a:prstGeom>
        </p:spPr>
      </p:pic>
      <p:pic>
        <p:nvPicPr>
          <p:cNvPr id="3" name="Image 2"/>
          <p:cNvPicPr>
            <a:picLocks noChangeAspect="1"/>
          </p:cNvPicPr>
          <p:nvPr/>
        </p:nvPicPr>
        <p:blipFill>
          <a:blip r:embed="rId13"/>
          <a:stretch>
            <a:fillRect/>
          </a:stretch>
        </p:blipFill>
        <p:spPr>
          <a:xfrm>
            <a:off x="2570484" y="4760079"/>
            <a:ext cx="1457325" cy="714375"/>
          </a:xfrm>
          <a:prstGeom prst="rect">
            <a:avLst/>
          </a:prstGeom>
        </p:spPr>
      </p:pic>
      <p:pic>
        <p:nvPicPr>
          <p:cNvPr id="20" name="Image 19"/>
          <p:cNvPicPr>
            <a:picLocks noChangeAspect="1"/>
          </p:cNvPicPr>
          <p:nvPr/>
        </p:nvPicPr>
        <p:blipFill>
          <a:blip r:embed="rId14"/>
          <a:stretch>
            <a:fillRect/>
          </a:stretch>
        </p:blipFill>
        <p:spPr>
          <a:xfrm>
            <a:off x="-1" y="1129900"/>
            <a:ext cx="9144001" cy="556253"/>
          </a:xfrm>
          <a:prstGeom prst="rect">
            <a:avLst/>
          </a:prstGeom>
        </p:spPr>
      </p:pic>
    </p:spTree>
    <p:custDataLst>
      <p:tags r:id="rId1"/>
    </p:custDataLst>
    <p:extLst>
      <p:ext uri="{BB962C8B-B14F-4D97-AF65-F5344CB8AC3E}">
        <p14:creationId xmlns:p14="http://schemas.microsoft.com/office/powerpoint/2010/main" val="120497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562401" y="4904624"/>
            <a:ext cx="1665783" cy="1367199"/>
          </a:xfrm>
          <a:prstGeom prst="rect">
            <a:avLst/>
          </a:prstGeom>
        </p:spPr>
      </p:pic>
      <p:sp>
        <p:nvSpPr>
          <p:cNvPr id="2" name="Titre 1"/>
          <p:cNvSpPr>
            <a:spLocks noGrp="1"/>
          </p:cNvSpPr>
          <p:nvPr>
            <p:ph type="title"/>
          </p:nvPr>
        </p:nvSpPr>
        <p:spPr>
          <a:xfrm>
            <a:off x="611560" y="188640"/>
            <a:ext cx="6768752" cy="936104"/>
          </a:xfrm>
        </p:spPr>
        <p:txBody>
          <a:bodyPr/>
          <a:lstStyle/>
          <a:p>
            <a:r>
              <a:rPr lang="fr-FR" dirty="0" smtClean="0"/>
              <a:t>Pour en savoir plus…</a:t>
            </a:r>
            <a:endParaRPr lang="fr-FR" dirty="0"/>
          </a:p>
        </p:txBody>
      </p:sp>
      <p:sp>
        <p:nvSpPr>
          <p:cNvPr id="4" name="Espace réservé du texte 3"/>
          <p:cNvSpPr>
            <a:spLocks noGrp="1"/>
          </p:cNvSpPr>
          <p:nvPr>
            <p:ph type="body" sz="quarter" idx="12"/>
          </p:nvPr>
        </p:nvSpPr>
        <p:spPr>
          <a:xfrm>
            <a:off x="611560" y="1412776"/>
            <a:ext cx="8424936" cy="5256584"/>
          </a:xfrm>
        </p:spPr>
        <p:txBody>
          <a:bodyPr/>
          <a:lstStyle/>
          <a:p>
            <a:pPr lvl="2">
              <a:spcBef>
                <a:spcPts val="600"/>
              </a:spcBef>
            </a:pPr>
            <a:r>
              <a:rPr lang="fr-FR" b="0" dirty="0" smtClean="0"/>
              <a:t>Fonctionnalités </a:t>
            </a:r>
            <a:r>
              <a:rPr lang="fr-FR" b="0" dirty="0"/>
              <a:t>principales de </a:t>
            </a:r>
            <a:r>
              <a:rPr lang="fr-FR" b="0" dirty="0" err="1"/>
              <a:t>PrevIAS</a:t>
            </a:r>
            <a:r>
              <a:rPr lang="fr-FR" b="0" dirty="0"/>
              <a:t> </a:t>
            </a:r>
            <a:r>
              <a:rPr lang="fr-FR" b="0" dirty="0" smtClean="0"/>
              <a:t>: annexe </a:t>
            </a:r>
            <a:r>
              <a:rPr lang="fr-FR" b="0" dirty="0"/>
              <a:t>6 du guide de l’enquêteur pages 72 à </a:t>
            </a:r>
            <a:r>
              <a:rPr lang="fr-FR" b="0" dirty="0" smtClean="0"/>
              <a:t>75</a:t>
            </a:r>
            <a:endParaRPr lang="fr-FR" b="0" dirty="0"/>
          </a:p>
          <a:p>
            <a:pPr lvl="2">
              <a:spcBef>
                <a:spcPts val="600"/>
              </a:spcBef>
            </a:pPr>
            <a:r>
              <a:rPr lang="fr-FR" b="0" dirty="0"/>
              <a:t>Guide d’utilisation sur le site de l’application (</a:t>
            </a:r>
            <a:r>
              <a:rPr lang="fr-FR" b="0" dirty="0">
                <a:hlinkClick r:id="rId4"/>
              </a:rPr>
              <a:t>https://previas.santepubliquefrance.fr</a:t>
            </a:r>
            <a:r>
              <a:rPr lang="fr-FR" b="0" dirty="0"/>
              <a:t>)</a:t>
            </a:r>
          </a:p>
          <a:p>
            <a:pPr lvl="2">
              <a:spcBef>
                <a:spcPts val="600"/>
              </a:spcBef>
            </a:pPr>
            <a:r>
              <a:rPr lang="fr-FR" b="0" dirty="0"/>
              <a:t>Formations sur l’outil en avril 2024 (</a:t>
            </a:r>
            <a:r>
              <a:rPr lang="fr-FR" b="0" dirty="0" err="1" smtClean="0"/>
              <a:t>SpFrance</a:t>
            </a:r>
            <a:r>
              <a:rPr lang="fr-FR" b="0" dirty="0" smtClean="0"/>
              <a:t>)</a:t>
            </a:r>
          </a:p>
          <a:p>
            <a:pPr marL="0" lvl="2" indent="0">
              <a:spcBef>
                <a:spcPts val="1200"/>
              </a:spcBef>
              <a:buNone/>
            </a:pPr>
            <a:r>
              <a:rPr lang="fr-FR" sz="1800" dirty="0" smtClean="0">
                <a:solidFill>
                  <a:schemeClr val="accent4"/>
                </a:solidFill>
                <a:latin typeface="Arial" charset="0"/>
                <a:cs typeface="Arial" charset="0"/>
              </a:rPr>
              <a:t>Retour d’expérience des utilisateurs en 2023</a:t>
            </a:r>
            <a:endParaRPr lang="fr-FR" sz="1800" dirty="0">
              <a:solidFill>
                <a:schemeClr val="accent4"/>
              </a:solidFill>
              <a:latin typeface="Arial" charset="0"/>
              <a:cs typeface="Arial" charset="0"/>
            </a:endParaRPr>
          </a:p>
          <a:p>
            <a:pPr lvl="2">
              <a:spcBef>
                <a:spcPts val="600"/>
              </a:spcBef>
            </a:pPr>
            <a:r>
              <a:rPr lang="fr-FR" b="0" dirty="0" smtClean="0"/>
              <a:t>Amélioration </a:t>
            </a:r>
            <a:r>
              <a:rPr lang="fr-FR" b="0" dirty="0"/>
              <a:t>des </a:t>
            </a:r>
            <a:r>
              <a:rPr lang="fr-FR" dirty="0"/>
              <a:t>performances</a:t>
            </a:r>
            <a:r>
              <a:rPr lang="fr-FR" b="0" dirty="0"/>
              <a:t> (saisie et gestion des questionnaires)</a:t>
            </a:r>
          </a:p>
          <a:p>
            <a:pPr lvl="2">
              <a:spcBef>
                <a:spcPts val="600"/>
              </a:spcBef>
            </a:pPr>
            <a:r>
              <a:rPr lang="fr-FR" b="0" dirty="0"/>
              <a:t>Amélioration de l’</a:t>
            </a:r>
            <a:r>
              <a:rPr lang="fr-FR" dirty="0"/>
              <a:t>ergonomie</a:t>
            </a:r>
            <a:r>
              <a:rPr lang="fr-FR" b="0" dirty="0"/>
              <a:t> </a:t>
            </a:r>
            <a:r>
              <a:rPr lang="fr-FR" b="0" dirty="0" smtClean="0"/>
              <a:t>:</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A</a:t>
            </a:r>
            <a:r>
              <a:rPr lang="fr-FR" dirty="0" smtClean="0">
                <a:solidFill>
                  <a:srgbClr val="373739"/>
                </a:solidFill>
                <a:latin typeface="Arial" charset="0"/>
                <a:cs typeface="Arial" charset="0"/>
              </a:rPr>
              <a:t>mélioration </a:t>
            </a:r>
            <a:r>
              <a:rPr lang="fr-FR" dirty="0">
                <a:solidFill>
                  <a:srgbClr val="373739"/>
                </a:solidFill>
                <a:latin typeface="Arial" charset="0"/>
                <a:cs typeface="Arial" charset="0"/>
              </a:rPr>
              <a:t>de l’ergonomie à la </a:t>
            </a:r>
            <a:r>
              <a:rPr lang="fr-FR" dirty="0" smtClean="0">
                <a:solidFill>
                  <a:srgbClr val="373739"/>
                </a:solidFill>
                <a:latin typeface="Arial" charset="0"/>
                <a:cs typeface="Arial" charset="0"/>
              </a:rPr>
              <a:t>saisie (pré-remplissage </a:t>
            </a:r>
            <a:r>
              <a:rPr lang="fr-FR" dirty="0">
                <a:solidFill>
                  <a:srgbClr val="373739"/>
                </a:solidFill>
                <a:latin typeface="Arial" charset="0"/>
                <a:cs typeface="Arial" charset="0"/>
              </a:rPr>
              <a:t>de certains </a:t>
            </a:r>
            <a:r>
              <a:rPr lang="fr-FR" dirty="0" smtClean="0">
                <a:solidFill>
                  <a:srgbClr val="373739"/>
                </a:solidFill>
                <a:latin typeface="Arial" charset="0"/>
                <a:cs typeface="Arial" charset="0"/>
              </a:rPr>
              <a:t>champs ; formulaires </a:t>
            </a:r>
            <a:r>
              <a:rPr lang="fr-FR" dirty="0">
                <a:solidFill>
                  <a:srgbClr val="373739"/>
                </a:solidFill>
                <a:latin typeface="Arial" charset="0"/>
                <a:cs typeface="Arial" charset="0"/>
              </a:rPr>
              <a:t>des questionnaires papier et informatique </a:t>
            </a:r>
            <a:r>
              <a:rPr lang="fr-FR" dirty="0" smtClean="0">
                <a:solidFill>
                  <a:srgbClr val="373739"/>
                </a:solidFill>
                <a:latin typeface="Arial" charset="0"/>
                <a:cs typeface="Arial" charset="0"/>
              </a:rPr>
              <a:t>identiques</a:t>
            </a:r>
          </a:p>
          <a:p>
            <a:pPr marL="357750" lvl="3" indent="-285750">
              <a:spcBef>
                <a:spcPts val="600"/>
              </a:spcBef>
              <a:buFont typeface="Wingdings" panose="05000000000000000000" pitchFamily="2" charset="2"/>
              <a:buChar char="Ø"/>
            </a:pPr>
            <a:r>
              <a:rPr lang="fr-FR" dirty="0" smtClean="0">
                <a:solidFill>
                  <a:srgbClr val="373739"/>
                </a:solidFill>
                <a:latin typeface="Arial" charset="0"/>
                <a:cs typeface="Arial" charset="0"/>
              </a:rPr>
              <a:t>Changement </a:t>
            </a:r>
            <a:r>
              <a:rPr lang="fr-FR" dirty="0">
                <a:solidFill>
                  <a:srgbClr val="373739"/>
                </a:solidFill>
                <a:latin typeface="Arial" charset="0"/>
                <a:cs typeface="Arial" charset="0"/>
              </a:rPr>
              <a:t>d’établissement sans </a:t>
            </a:r>
            <a:r>
              <a:rPr lang="fr-FR" dirty="0" smtClean="0">
                <a:solidFill>
                  <a:srgbClr val="373739"/>
                </a:solidFill>
                <a:latin typeface="Arial" charset="0"/>
                <a:cs typeface="Arial" charset="0"/>
              </a:rPr>
              <a:t>déconnexion</a:t>
            </a:r>
            <a:br>
              <a:rPr lang="fr-FR" dirty="0" smtClean="0">
                <a:solidFill>
                  <a:srgbClr val="373739"/>
                </a:solidFill>
                <a:latin typeface="Arial" charset="0"/>
                <a:cs typeface="Arial" charset="0"/>
              </a:rPr>
            </a:br>
            <a:r>
              <a:rPr lang="fr-FR" dirty="0" smtClean="0">
                <a:solidFill>
                  <a:srgbClr val="373739"/>
                </a:solidFill>
                <a:latin typeface="Arial" charset="0"/>
                <a:cs typeface="Arial" charset="0"/>
              </a:rPr>
              <a:t>(sélection des établissements)</a:t>
            </a:r>
            <a:endParaRPr lang="fr-FR" dirty="0">
              <a:solidFill>
                <a:srgbClr val="373739"/>
              </a:solidFill>
              <a:latin typeface="Arial" charset="0"/>
              <a:cs typeface="Arial" charset="0"/>
            </a:endParaRPr>
          </a:p>
          <a:p>
            <a:pPr lvl="2">
              <a:spcBef>
                <a:spcPts val="600"/>
              </a:spcBef>
            </a:pPr>
            <a:r>
              <a:rPr lang="fr-FR" b="0" dirty="0" smtClean="0"/>
              <a:t>Amélioration </a:t>
            </a:r>
            <a:r>
              <a:rPr lang="fr-FR" b="0" dirty="0"/>
              <a:t>de </a:t>
            </a:r>
            <a:r>
              <a:rPr lang="fr-FR" dirty="0" smtClean="0"/>
              <a:t>fonctionnalités</a:t>
            </a:r>
            <a:r>
              <a:rPr lang="fr-FR" b="0" dirty="0" smtClean="0"/>
              <a:t> :</a:t>
            </a:r>
          </a:p>
          <a:p>
            <a:pPr marL="357750" lvl="3" indent="-285750">
              <a:spcBef>
                <a:spcPts val="600"/>
              </a:spcBef>
              <a:buFont typeface="Wingdings" panose="05000000000000000000" pitchFamily="2" charset="2"/>
              <a:buChar char="Ø"/>
            </a:pPr>
            <a:r>
              <a:rPr lang="fr-FR" dirty="0" smtClean="0">
                <a:solidFill>
                  <a:srgbClr val="373739"/>
                </a:solidFill>
                <a:latin typeface="Arial" charset="0"/>
                <a:cs typeface="Arial" charset="0"/>
              </a:rPr>
              <a:t>Gestion </a:t>
            </a:r>
            <a:r>
              <a:rPr lang="fr-FR" dirty="0">
                <a:solidFill>
                  <a:srgbClr val="373739"/>
                </a:solidFill>
                <a:latin typeface="Arial" charset="0"/>
                <a:cs typeface="Arial" charset="0"/>
              </a:rPr>
              <a:t>des doublons</a:t>
            </a:r>
          </a:p>
          <a:p>
            <a:pPr marL="357750" lvl="3" indent="-285750">
              <a:spcBef>
                <a:spcPts val="600"/>
              </a:spcBef>
              <a:buFont typeface="Wingdings" panose="05000000000000000000" pitchFamily="2" charset="2"/>
              <a:buChar char="Ø"/>
            </a:pPr>
            <a:r>
              <a:rPr lang="fr-FR" dirty="0" smtClean="0">
                <a:solidFill>
                  <a:srgbClr val="373739"/>
                </a:solidFill>
                <a:latin typeface="Arial" charset="0"/>
                <a:cs typeface="Arial" charset="0"/>
              </a:rPr>
              <a:t>Suivi </a:t>
            </a:r>
            <a:r>
              <a:rPr lang="fr-FR" dirty="0">
                <a:solidFill>
                  <a:srgbClr val="373739"/>
                </a:solidFill>
                <a:latin typeface="Arial" charset="0"/>
                <a:cs typeface="Arial" charset="0"/>
              </a:rPr>
              <a:t>de l’enquête </a:t>
            </a:r>
            <a:r>
              <a:rPr lang="fr-FR" dirty="0" smtClean="0">
                <a:solidFill>
                  <a:srgbClr val="373739"/>
                </a:solidFill>
                <a:latin typeface="Arial" charset="0"/>
                <a:cs typeface="Arial" charset="0"/>
              </a:rPr>
              <a:t>(pour les </a:t>
            </a:r>
            <a:r>
              <a:rPr lang="fr-FR" dirty="0" err="1" smtClean="0">
                <a:solidFill>
                  <a:srgbClr val="373739"/>
                </a:solidFill>
                <a:latin typeface="Arial" charset="0"/>
                <a:cs typeface="Arial" charset="0"/>
              </a:rPr>
              <a:t>CPias</a:t>
            </a:r>
            <a:r>
              <a:rPr lang="fr-FR" dirty="0" smtClean="0">
                <a:solidFill>
                  <a:srgbClr val="373739"/>
                </a:solidFill>
                <a:latin typeface="Arial" charset="0"/>
                <a:cs typeface="Arial" charset="0"/>
              </a:rPr>
              <a:t>)</a:t>
            </a:r>
          </a:p>
        </p:txBody>
      </p:sp>
      <p:pic>
        <p:nvPicPr>
          <p:cNvPr id="7"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stretch>
            <a:fillRect/>
          </a:stretch>
        </p:blipFill>
        <p:spPr>
          <a:xfrm>
            <a:off x="6228184" y="4149080"/>
            <a:ext cx="1858628" cy="1482477"/>
          </a:xfrm>
          <a:prstGeom prst="rect">
            <a:avLst/>
          </a:prstGeom>
        </p:spPr>
      </p:pic>
    </p:spTree>
    <p:custDataLst>
      <p:tags r:id="rId1"/>
    </p:custDataLst>
    <p:extLst>
      <p:ext uri="{BB962C8B-B14F-4D97-AF65-F5344CB8AC3E}">
        <p14:creationId xmlns:p14="http://schemas.microsoft.com/office/powerpoint/2010/main" val="16236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1043608" y="2798506"/>
            <a:ext cx="7704856" cy="486478"/>
          </a:xfrm>
        </p:spPr>
        <p:txBody>
          <a:bodyPr/>
          <a:lstStyle/>
          <a:p>
            <a:r>
              <a:rPr lang="fr-FR" dirty="0" smtClean="0"/>
              <a:t>ENP 2024 : PARTIE 6</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4"/>
          <p:cNvSpPr>
            <a:spLocks noGrp="1"/>
          </p:cNvSpPr>
          <p:nvPr>
            <p:ph type="title"/>
          </p:nvPr>
        </p:nvSpPr>
        <p:spPr>
          <a:xfrm>
            <a:off x="467544" y="3428998"/>
            <a:ext cx="8280920" cy="1296145"/>
          </a:xfrm>
        </p:spPr>
        <p:txBody>
          <a:bodyPr/>
          <a:lstStyle/>
          <a:p>
            <a:pPr algn="r"/>
            <a:r>
              <a:rPr lang="fr-FR" dirty="0" smtClean="0">
                <a:solidFill>
                  <a:schemeClr val="accent1"/>
                </a:solidFill>
              </a:rPr>
              <a:t>Nouveautés en 2024</a:t>
            </a:r>
            <a:br>
              <a:rPr lang="fr-FR" dirty="0" smtClean="0">
                <a:solidFill>
                  <a:schemeClr val="accent1"/>
                </a:solidFill>
              </a:rPr>
            </a:br>
            <a:endParaRPr lang="fr-FR" dirty="0">
              <a:solidFill>
                <a:schemeClr val="accent1"/>
              </a:solidFill>
            </a:endParaRPr>
          </a:p>
        </p:txBody>
      </p:sp>
      <p:sp>
        <p:nvSpPr>
          <p:cNvPr id="5" name="ZoneTexte 4"/>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Retour vers le </a:t>
            </a:r>
            <a:r>
              <a:rPr lang="fr-FR" sz="1200" dirty="0" smtClean="0">
                <a:solidFill>
                  <a:srgbClr val="373739"/>
                </a:solidFill>
                <a:hlinkClick r:id="rId4" action="ppaction://hlinksldjump"/>
              </a:rPr>
              <a:t>sommaire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45102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Nouveautés : méthode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909929840"/>
              </p:ext>
            </p:extLst>
          </p:nvPr>
        </p:nvGraphicFramePr>
        <p:xfrm>
          <a:off x="179512" y="1412776"/>
          <a:ext cx="8712968" cy="4481956"/>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798396534"/>
                    </a:ext>
                  </a:extLst>
                </a:gridCol>
                <a:gridCol w="4004613">
                  <a:extLst>
                    <a:ext uri="{9D8B030D-6E8A-4147-A177-3AD203B41FA5}">
                      <a16:colId xmlns:a16="http://schemas.microsoft.com/office/drawing/2014/main" val="3724720639"/>
                    </a:ext>
                  </a:extLst>
                </a:gridCol>
                <a:gridCol w="3024336">
                  <a:extLst>
                    <a:ext uri="{9D8B030D-6E8A-4147-A177-3AD203B41FA5}">
                      <a16:colId xmlns:a16="http://schemas.microsoft.com/office/drawing/2014/main" val="1042205809"/>
                    </a:ext>
                  </a:extLst>
                </a:gridCol>
              </a:tblGrid>
              <a:tr h="211285">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smtClean="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825183925"/>
                  </a:ext>
                </a:extLst>
              </a:tr>
              <a:tr h="894760">
                <a:tc>
                  <a:txBody>
                    <a:bodyPr/>
                    <a:lstStyle/>
                    <a:p>
                      <a:pPr>
                        <a:lnSpc>
                          <a:spcPct val="107000"/>
                        </a:lnSpc>
                        <a:spcAft>
                          <a:spcPts val="0"/>
                        </a:spcAft>
                      </a:pPr>
                      <a:r>
                        <a:rPr lang="fr-FR" sz="1400" dirty="0">
                          <a:effectLst/>
                          <a:latin typeface="+mn-lt"/>
                        </a:rPr>
                        <a:t>EMS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Autres EMS d’accueil des adultes handicapés</a:t>
                      </a:r>
                      <a:r>
                        <a:rPr lang="fr-FR" sz="1400" kern="1200" baseline="0" dirty="0" smtClean="0">
                          <a:solidFill>
                            <a:schemeClr val="dk1"/>
                          </a:solidFill>
                          <a:effectLst/>
                          <a:latin typeface="+mn-lt"/>
                          <a:ea typeface="+mn-ea"/>
                          <a:cs typeface="+mn-cs"/>
                        </a:rPr>
                        <a:t> </a:t>
                      </a:r>
                      <a:r>
                        <a:rPr lang="fr-FR" sz="1400" kern="1200" dirty="0" smtClean="0">
                          <a:solidFill>
                            <a:schemeClr val="dk1"/>
                          </a:solidFill>
                          <a:effectLst/>
                          <a:latin typeface="+mn-lt"/>
                          <a:ea typeface="+mn-ea"/>
                          <a:cs typeface="+mn-cs"/>
                        </a:rPr>
                        <a:t>: Foyer </a:t>
                      </a:r>
                      <a:r>
                        <a:rPr lang="fr-FR" sz="1400" kern="1200" dirty="0">
                          <a:solidFill>
                            <a:schemeClr val="dk1"/>
                          </a:solidFill>
                          <a:effectLst/>
                          <a:latin typeface="+mn-lt"/>
                          <a:ea typeface="+mn-ea"/>
                          <a:cs typeface="+mn-cs"/>
                        </a:rPr>
                        <a:t>d’accueil médicalisé (</a:t>
                      </a:r>
                      <a:r>
                        <a:rPr lang="fr-FR" sz="1400" kern="1200" dirty="0" smtClean="0">
                          <a:solidFill>
                            <a:schemeClr val="dk1"/>
                          </a:solidFill>
                          <a:effectLst/>
                          <a:latin typeface="+mn-lt"/>
                          <a:ea typeface="+mn-ea"/>
                          <a:cs typeface="+mn-cs"/>
                        </a:rPr>
                        <a:t>FAM)</a:t>
                      </a:r>
                      <a:br>
                        <a:rPr lang="fr-FR" sz="1400" kern="1200" dirty="0" smtClean="0">
                          <a:solidFill>
                            <a:schemeClr val="dk1"/>
                          </a:solidFill>
                          <a:effectLst/>
                          <a:latin typeface="+mn-lt"/>
                          <a:ea typeface="+mn-ea"/>
                          <a:cs typeface="+mn-cs"/>
                        </a:rPr>
                      </a:br>
                      <a:r>
                        <a:rPr lang="fr-FR" sz="1400" kern="1200" dirty="0" smtClean="0">
                          <a:solidFill>
                            <a:schemeClr val="dk1"/>
                          </a:solidFill>
                          <a:effectLst/>
                          <a:latin typeface="+mn-lt"/>
                          <a:ea typeface="+mn-ea"/>
                          <a:cs typeface="+mn-cs"/>
                        </a:rPr>
                        <a:t>Établissement </a:t>
                      </a:r>
                      <a:r>
                        <a:rPr lang="fr-FR" sz="1400" kern="1200" dirty="0">
                          <a:solidFill>
                            <a:schemeClr val="dk1"/>
                          </a:solidFill>
                          <a:effectLst/>
                          <a:latin typeface="+mn-lt"/>
                          <a:ea typeface="+mn-ea"/>
                          <a:cs typeface="+mn-cs"/>
                        </a:rPr>
                        <a:t>d’accueil médicalisé </a:t>
                      </a:r>
                      <a:r>
                        <a:rPr lang="fr-FR" sz="1400" kern="1200" dirty="0" smtClean="0">
                          <a:solidFill>
                            <a:schemeClr val="dk1"/>
                          </a:solidFill>
                          <a:effectLst/>
                          <a:latin typeface="+mn-lt"/>
                          <a:ea typeface="+mn-ea"/>
                          <a:cs typeface="+mn-cs"/>
                        </a:rPr>
                        <a:t>(EAM)</a:t>
                      </a:r>
                      <a:br>
                        <a:rPr lang="fr-FR" sz="1400" kern="1200" dirty="0" smtClean="0">
                          <a:solidFill>
                            <a:schemeClr val="dk1"/>
                          </a:solidFill>
                          <a:effectLst/>
                          <a:latin typeface="+mn-lt"/>
                          <a:ea typeface="+mn-ea"/>
                          <a:cs typeface="+mn-cs"/>
                        </a:rPr>
                      </a:br>
                      <a:r>
                        <a:rPr lang="fr-FR" sz="1400" kern="1200" dirty="0" smtClean="0">
                          <a:solidFill>
                            <a:schemeClr val="dk1"/>
                          </a:solidFill>
                          <a:effectLst/>
                          <a:latin typeface="+mn-lt"/>
                          <a:ea typeface="+mn-ea"/>
                          <a:cs typeface="+mn-cs"/>
                        </a:rPr>
                        <a:t>et </a:t>
                      </a:r>
                      <a:r>
                        <a:rPr lang="fr-FR" sz="1400" kern="1200" dirty="0">
                          <a:solidFill>
                            <a:schemeClr val="dk1"/>
                          </a:solidFill>
                          <a:effectLst/>
                          <a:latin typeface="+mn-lt"/>
                          <a:ea typeface="+mn-ea"/>
                          <a:cs typeface="+mn-cs"/>
                        </a:rPr>
                        <a:t>Maison d’accueil spécialisé (MAS)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txBody>
                  <a:tcPr marL="23667" marR="23667" marT="0" marB="0"/>
                </a:tc>
                <a:extLst>
                  <a:ext uri="{0D108BD9-81ED-4DB2-BD59-A6C34878D82A}">
                    <a16:rowId xmlns:a16="http://schemas.microsoft.com/office/drawing/2014/main" val="2152996644"/>
                  </a:ext>
                </a:extLst>
              </a:tr>
              <a:tr h="439110">
                <a:tc>
                  <a:txBody>
                    <a:bodyPr/>
                    <a:lstStyle/>
                    <a:p>
                      <a:pPr>
                        <a:lnSpc>
                          <a:spcPct val="107000"/>
                        </a:lnSpc>
                        <a:spcAft>
                          <a:spcPts val="0"/>
                        </a:spcAft>
                      </a:pPr>
                      <a:r>
                        <a:rPr lang="fr-FR" sz="1400" dirty="0">
                          <a:effectLst/>
                          <a:latin typeface="+mn-lt"/>
                        </a:rPr>
                        <a:t>Participation et analyse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a:t>
                      </a:r>
                      <a:r>
                        <a:rPr lang="fr-FR" sz="1400" kern="1200" dirty="0" smtClean="0">
                          <a:solidFill>
                            <a:schemeClr val="dk1"/>
                          </a:solidFill>
                          <a:effectLst/>
                          <a:latin typeface="+mn-lt"/>
                          <a:ea typeface="+mn-ea"/>
                          <a:cs typeface="+mn-cs"/>
                        </a:rPr>
                        <a:t>d’EHPAD</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Participation de l’ensemble des EMS ciblés</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Analyse des </a:t>
                      </a:r>
                      <a:r>
                        <a:rPr lang="fr-FR" sz="1400" kern="1200" dirty="0">
                          <a:solidFill>
                            <a:schemeClr val="dk1"/>
                          </a:solidFill>
                          <a:effectLst/>
                          <a:latin typeface="+mn-lt"/>
                          <a:ea typeface="+mn-ea"/>
                          <a:cs typeface="+mn-cs"/>
                        </a:rPr>
                        <a:t>données </a:t>
                      </a:r>
                      <a:r>
                        <a:rPr lang="fr-FR" sz="1400" kern="1200" dirty="0" smtClean="0">
                          <a:solidFill>
                            <a:schemeClr val="dk1"/>
                          </a:solidFill>
                          <a:effectLst/>
                          <a:latin typeface="+mn-lt"/>
                          <a:ea typeface="+mn-ea"/>
                          <a:cs typeface="+mn-cs"/>
                        </a:rPr>
                        <a:t>de l’ensemble des EMS participants</a:t>
                      </a:r>
                      <a:endParaRPr lang="fr-FR" sz="1400" kern="1200" dirty="0">
                        <a:solidFill>
                          <a:schemeClr val="dk1"/>
                        </a:solidFill>
                        <a:effectLst/>
                        <a:latin typeface="+mn-lt"/>
                        <a:ea typeface="+mn-ea"/>
                        <a:cs typeface="+mn-cs"/>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a:t>
                      </a:r>
                      <a:r>
                        <a:rPr lang="fr-FR" sz="1400" kern="1200" dirty="0" smtClean="0">
                          <a:solidFill>
                            <a:schemeClr val="dk1"/>
                          </a:solidFill>
                          <a:effectLst/>
                          <a:latin typeface="+mn-lt"/>
                          <a:ea typeface="+mn-ea"/>
                          <a:cs typeface="+mn-cs"/>
                        </a:rPr>
                        <a:t>d’EHPAD</a:t>
                      </a:r>
                    </a:p>
                    <a:p>
                      <a:pPr marL="0" lvl="0" indent="0" algn="l" defTabSz="914400" rtl="0" eaLnBrk="1" latinLnBrk="0" hangingPunct="1">
                        <a:lnSpc>
                          <a:spcPct val="107000"/>
                        </a:lnSpc>
                        <a:spcAft>
                          <a:spcPts val="0"/>
                        </a:spcAft>
                        <a:buFont typeface="Symbol" panose="05050102010706020507" pitchFamily="18" charset="2"/>
                        <a:buNone/>
                      </a:pPr>
                      <a:endParaRPr lang="fr-FR" sz="1400" kern="1200" dirty="0" smtClean="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Analyse </a:t>
                      </a:r>
                      <a:r>
                        <a:rPr lang="fr-FR" sz="1400" kern="1200" dirty="0">
                          <a:solidFill>
                            <a:schemeClr val="dk1"/>
                          </a:solidFill>
                          <a:effectLst/>
                          <a:latin typeface="+mn-lt"/>
                          <a:ea typeface="+mn-ea"/>
                          <a:cs typeface="+mn-cs"/>
                        </a:rPr>
                        <a:t>des données </a:t>
                      </a:r>
                      <a:r>
                        <a:rPr lang="fr-FR" sz="1400" kern="1200" dirty="0" smtClean="0">
                          <a:solidFill>
                            <a:schemeClr val="dk1"/>
                          </a:solidFill>
                          <a:effectLst/>
                          <a:latin typeface="+mn-lt"/>
                          <a:ea typeface="+mn-ea"/>
                          <a:cs typeface="+mn-cs"/>
                        </a:rPr>
                        <a:t>des EHPAD de l’échantillon</a:t>
                      </a:r>
                      <a:endParaRPr lang="fr-FR" sz="1400" kern="1200" dirty="0">
                        <a:solidFill>
                          <a:schemeClr val="dk1"/>
                        </a:solidFill>
                        <a:effectLst/>
                        <a:latin typeface="+mn-lt"/>
                        <a:ea typeface="+mn-ea"/>
                        <a:cs typeface="+mn-cs"/>
                      </a:endParaRPr>
                    </a:p>
                  </a:txBody>
                  <a:tcPr marL="23667" marR="23667" marT="0" marB="0"/>
                </a:tc>
                <a:extLst>
                  <a:ext uri="{0D108BD9-81ED-4DB2-BD59-A6C34878D82A}">
                    <a16:rowId xmlns:a16="http://schemas.microsoft.com/office/drawing/2014/main" val="147823697"/>
                  </a:ext>
                </a:extLst>
              </a:tr>
              <a:tr h="894760">
                <a:tc>
                  <a:txBody>
                    <a:bodyPr/>
                    <a:lstStyle/>
                    <a:p>
                      <a:pPr>
                        <a:lnSpc>
                          <a:spcPct val="107000"/>
                        </a:lnSpc>
                        <a:spcAft>
                          <a:spcPts val="0"/>
                        </a:spcAft>
                      </a:pPr>
                      <a:r>
                        <a:rPr lang="fr-FR" sz="1400" dirty="0">
                          <a:effectLst/>
                          <a:latin typeface="+mn-lt"/>
                        </a:rPr>
                        <a:t>Recueil des caractéristiques des résidents </a:t>
                      </a:r>
                      <a:r>
                        <a:rPr lang="fr-FR" sz="1400" dirty="0" smtClean="0">
                          <a:effectLst/>
                          <a:latin typeface="+mn-lt"/>
                        </a:rPr>
                        <a:t>éligibles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Recueil</a:t>
                      </a:r>
                      <a:r>
                        <a:rPr lang="fr-FR" sz="1400" kern="1200" baseline="0" dirty="0" smtClean="0">
                          <a:solidFill>
                            <a:schemeClr val="dk1"/>
                          </a:solidFill>
                          <a:effectLst/>
                          <a:latin typeface="+mn-lt"/>
                          <a:ea typeface="+mn-ea"/>
                          <a:cs typeface="+mn-cs"/>
                        </a:rPr>
                        <a:t> et saisie d</a:t>
                      </a:r>
                      <a:r>
                        <a:rPr lang="fr-FR" sz="1400" kern="1200" dirty="0" smtClean="0">
                          <a:solidFill>
                            <a:schemeClr val="dk1"/>
                          </a:solidFill>
                          <a:effectLst/>
                          <a:latin typeface="+mn-lt"/>
                          <a:ea typeface="+mn-ea"/>
                          <a:cs typeface="+mn-cs"/>
                        </a:rPr>
                        <a:t>ans le questionnaire résident</a:t>
                      </a:r>
                      <a:endParaRPr lang="fr-FR" sz="1400" kern="1200" dirty="0">
                        <a:solidFill>
                          <a:schemeClr val="dk1"/>
                        </a:solidFill>
                        <a:effectLst/>
                        <a:latin typeface="+mn-lt"/>
                        <a:ea typeface="+mn-ea"/>
                        <a:cs typeface="+mn-cs"/>
                      </a:endParaRP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Dénominateurs résidents éligibles calculés </a:t>
                      </a:r>
                      <a:r>
                        <a:rPr lang="fr-FR" sz="1400" kern="1200" dirty="0">
                          <a:solidFill>
                            <a:schemeClr val="dk1"/>
                          </a:solidFill>
                          <a:effectLst/>
                          <a:latin typeface="+mn-lt"/>
                          <a:ea typeface="+mn-ea"/>
                          <a:cs typeface="+mn-cs"/>
                        </a:rPr>
                        <a:t>automatiquement et reportés dans le rapport automatisé de résultats de l’établissement</a:t>
                      </a: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Recueil dans </a:t>
                      </a:r>
                      <a:r>
                        <a:rPr lang="fr-FR" sz="1400" kern="1200" dirty="0">
                          <a:solidFill>
                            <a:schemeClr val="dk1"/>
                          </a:solidFill>
                          <a:effectLst/>
                          <a:latin typeface="+mn-lt"/>
                          <a:ea typeface="+mn-ea"/>
                          <a:cs typeface="+mn-cs"/>
                        </a:rPr>
                        <a:t>un tableau </a:t>
                      </a:r>
                      <a:r>
                        <a:rPr lang="fr-FR" sz="1400" kern="1200" dirty="0" smtClean="0">
                          <a:solidFill>
                            <a:schemeClr val="dk1"/>
                          </a:solidFill>
                          <a:effectLst/>
                          <a:latin typeface="+mn-lt"/>
                          <a:ea typeface="+mn-ea"/>
                          <a:cs typeface="+mn-cs"/>
                        </a:rPr>
                        <a:t>de la fiche récapitulative</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Dénominateurs résidents éligibles calculés à partir du tableau de la fiche récapitulative</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Saisie dans </a:t>
                      </a:r>
                      <a:r>
                        <a:rPr lang="fr-FR" sz="1400" kern="1200" dirty="0">
                          <a:solidFill>
                            <a:schemeClr val="dk1"/>
                          </a:solidFill>
                          <a:effectLst/>
                          <a:latin typeface="+mn-lt"/>
                          <a:ea typeface="+mn-ea"/>
                          <a:cs typeface="+mn-cs"/>
                        </a:rPr>
                        <a:t>le questionnaire établissement</a:t>
                      </a:r>
                    </a:p>
                  </a:txBody>
                  <a:tcPr marL="23667" marR="23667" marT="0" marB="0" anchor="ctr"/>
                </a:tc>
                <a:extLst>
                  <a:ext uri="{0D108BD9-81ED-4DB2-BD59-A6C34878D82A}">
                    <a16:rowId xmlns:a16="http://schemas.microsoft.com/office/drawing/2014/main" val="3211325919"/>
                  </a:ext>
                </a:extLst>
              </a:tr>
              <a:tr h="601152">
                <a:tc>
                  <a:txBody>
                    <a:bodyPr/>
                    <a:lstStyle/>
                    <a:p>
                      <a:pPr>
                        <a:lnSpc>
                          <a:spcPct val="107000"/>
                        </a:lnSpc>
                        <a:spcAft>
                          <a:spcPts val="0"/>
                        </a:spcAft>
                      </a:pPr>
                      <a:r>
                        <a:rPr lang="fr-FR" sz="1400" dirty="0" smtClean="0">
                          <a:effectLst/>
                          <a:latin typeface="+mn-lt"/>
                          <a:ea typeface="Calibri" panose="020F0502020204030204" pitchFamily="34" charset="0"/>
                          <a:cs typeface="Times New Roman" panose="02020603050405020304" pitchFamily="18" charset="0"/>
                        </a:rPr>
                        <a:t>Périmètre</a:t>
                      </a:r>
                      <a:r>
                        <a:rPr lang="fr-FR" sz="1400" baseline="0" dirty="0" smtClean="0">
                          <a:effectLst/>
                          <a:latin typeface="+mn-lt"/>
                          <a:ea typeface="Calibri" panose="020F0502020204030204" pitchFamily="34" charset="0"/>
                          <a:cs typeface="Times New Roman" panose="02020603050405020304" pitchFamily="18" charset="0"/>
                        </a:rPr>
                        <a:t> de l’enquête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Possibilité de réaliser l’enquête pour un groupement d’établissements</a:t>
                      </a:r>
                      <a:endParaRPr lang="fr-FR" sz="1400" kern="1200" dirty="0">
                        <a:solidFill>
                          <a:schemeClr val="dk1"/>
                        </a:solidFill>
                        <a:effectLst/>
                        <a:latin typeface="+mn-lt"/>
                        <a:ea typeface="+mn-ea"/>
                        <a:cs typeface="+mn-cs"/>
                      </a:endParaRPr>
                    </a:p>
                  </a:txBody>
                  <a:tcPr marL="23667" marR="23667" marT="0" marB="0" anchor="ctr"/>
                </a:tc>
                <a:tc>
                  <a:txBody>
                    <a:bodyPr/>
                    <a:lstStyle/>
                    <a:p>
                      <a:pPr>
                        <a:lnSpc>
                          <a:spcPct val="107000"/>
                        </a:lnSpc>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7146728"/>
                  </a:ext>
                </a:extLst>
              </a:tr>
            </a:tbl>
          </a:graphicData>
        </a:graphic>
      </p:graphicFrame>
    </p:spTree>
    <p:custDataLst>
      <p:tags r:id="rId1"/>
    </p:custDataLst>
    <p:extLst>
      <p:ext uri="{BB962C8B-B14F-4D97-AF65-F5344CB8AC3E}">
        <p14:creationId xmlns:p14="http://schemas.microsoft.com/office/powerpoint/2010/main" val="255805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Nouveautés : </a:t>
            </a:r>
            <a:r>
              <a:rPr lang="fr-FR" dirty="0">
                <a:latin typeface="Arial" charset="0"/>
                <a:cs typeface="Arial" charset="0"/>
              </a:rPr>
              <a:t>questionnaires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3859911638"/>
              </p:ext>
            </p:extLst>
          </p:nvPr>
        </p:nvGraphicFramePr>
        <p:xfrm>
          <a:off x="179512" y="1412776"/>
          <a:ext cx="8712968" cy="3816000"/>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675208260"/>
                    </a:ext>
                  </a:extLst>
                </a:gridCol>
                <a:gridCol w="4004613">
                  <a:extLst>
                    <a:ext uri="{9D8B030D-6E8A-4147-A177-3AD203B41FA5}">
                      <a16:colId xmlns:a16="http://schemas.microsoft.com/office/drawing/2014/main" val="2390745485"/>
                    </a:ext>
                  </a:extLst>
                </a:gridCol>
                <a:gridCol w="3024336">
                  <a:extLst>
                    <a:ext uri="{9D8B030D-6E8A-4147-A177-3AD203B41FA5}">
                      <a16:colId xmlns:a16="http://schemas.microsoft.com/office/drawing/2014/main" val="3931513754"/>
                    </a:ext>
                  </a:extLst>
                </a:gridCol>
              </a:tblGrid>
              <a:tr h="254400">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smtClean="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035200">
                <a:tc>
                  <a:txBody>
                    <a:bodyPr/>
                    <a:lstStyle/>
                    <a:p>
                      <a:pPr>
                        <a:lnSpc>
                          <a:spcPct val="107000"/>
                        </a:lnSpc>
                        <a:spcAft>
                          <a:spcPts val="0"/>
                        </a:spcAft>
                      </a:pPr>
                      <a:r>
                        <a:rPr lang="fr-FR" sz="1400" dirty="0" smtClean="0">
                          <a:effectLst/>
                          <a:latin typeface="+mn-lt"/>
                        </a:rPr>
                        <a:t>Caractéristiques </a:t>
                      </a:r>
                      <a:r>
                        <a:rPr lang="fr-FR" sz="1400" dirty="0">
                          <a:effectLst/>
                          <a:latin typeface="+mn-lt"/>
                        </a:rPr>
                        <a:t>de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Présence </a:t>
                      </a:r>
                      <a:r>
                        <a:rPr lang="fr-FR" sz="1400" kern="1200" dirty="0" smtClean="0">
                          <a:solidFill>
                            <a:schemeClr val="dk1"/>
                          </a:solidFill>
                          <a:effectLst/>
                          <a:latin typeface="+mn-lt"/>
                          <a:ea typeface="+mn-ea"/>
                          <a:cs typeface="+mn-cs"/>
                        </a:rPr>
                        <a:t>d’une </a:t>
                      </a:r>
                      <a:r>
                        <a:rPr lang="fr-FR" sz="1400" kern="1200" dirty="0">
                          <a:solidFill>
                            <a:schemeClr val="dk1"/>
                          </a:solidFill>
                          <a:effectLst/>
                          <a:latin typeface="+mn-lt"/>
                          <a:ea typeface="+mn-ea"/>
                          <a:cs typeface="+mn-cs"/>
                        </a:rPr>
                        <a:t>unité </a:t>
                      </a:r>
                      <a:r>
                        <a:rPr lang="fr-FR" sz="1400" dirty="0">
                          <a:effectLst/>
                          <a:latin typeface="+mn-lt"/>
                        </a:rPr>
                        <a:t>adaptée à la perte d’autonomie psychique et/ou physique</a:t>
                      </a:r>
                    </a:p>
                    <a:p>
                      <a:pPr marL="180000" lvl="0" indent="-180000">
                        <a:lnSpc>
                          <a:spcPct val="107000"/>
                        </a:lnSpc>
                        <a:spcAft>
                          <a:spcPts val="0"/>
                        </a:spcAft>
                        <a:buFont typeface="Symbol" panose="05050102010706020507" pitchFamily="18" charset="2"/>
                        <a:buChar char=""/>
                      </a:pPr>
                      <a:r>
                        <a:rPr lang="fr-FR" sz="1400" dirty="0">
                          <a:effectLst/>
                          <a:latin typeface="+mn-lt"/>
                        </a:rPr>
                        <a:t>Nombre de jours d’hébergements annuel</a:t>
                      </a:r>
                    </a:p>
                    <a:p>
                      <a:pPr marL="180000" lvl="0" indent="-180000">
                        <a:lnSpc>
                          <a:spcPct val="107000"/>
                        </a:lnSpc>
                        <a:spcAft>
                          <a:spcPts val="0"/>
                        </a:spcAft>
                        <a:buFont typeface="Symbol" panose="05050102010706020507" pitchFamily="18" charset="2"/>
                        <a:buChar char=""/>
                      </a:pPr>
                      <a:r>
                        <a:rPr lang="fr-FR" sz="1400" dirty="0">
                          <a:effectLst/>
                          <a:latin typeface="+mn-lt"/>
                        </a:rPr>
                        <a:t>Consommation annuelle de SHA en litres (versus oui/non en 2016)</a:t>
                      </a:r>
                    </a:p>
                    <a:p>
                      <a:pPr marL="180000" lvl="0" indent="-180000">
                        <a:lnSpc>
                          <a:spcPct val="107000"/>
                        </a:lnSpc>
                        <a:spcAft>
                          <a:spcPts val="0"/>
                        </a:spcAft>
                        <a:buFont typeface="Symbol" panose="05050102010706020507" pitchFamily="18" charset="2"/>
                        <a:buChar char=""/>
                      </a:pPr>
                      <a:r>
                        <a:rPr lang="fr-FR" sz="1400" dirty="0">
                          <a:effectLst/>
                          <a:latin typeface="+mn-lt"/>
                        </a:rPr>
                        <a:t>Procédure de réévaluation ATB dans l’établissement</a:t>
                      </a:r>
                    </a:p>
                    <a:p>
                      <a:pPr marL="180000" lvl="0" indent="-180000">
                        <a:lnSpc>
                          <a:spcPct val="107000"/>
                        </a:lnSpc>
                        <a:spcAft>
                          <a:spcPts val="0"/>
                        </a:spcAft>
                        <a:buFont typeface="Symbol" panose="05050102010706020507" pitchFamily="18" charset="2"/>
                        <a:buChar char=""/>
                      </a:pPr>
                      <a:r>
                        <a:rPr lang="fr-FR" sz="1400" dirty="0">
                          <a:effectLst/>
                          <a:latin typeface="+mn-lt"/>
                        </a:rPr>
                        <a:t>Version du CA-SFM utilisée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ETP de médecin coordonnateur</a:t>
                      </a:r>
                    </a:p>
                    <a:p>
                      <a:pPr marL="180000" lvl="0" indent="-180000">
                        <a:lnSpc>
                          <a:spcPct val="107000"/>
                        </a:lnSpc>
                        <a:spcAft>
                          <a:spcPts val="0"/>
                        </a:spcAft>
                        <a:buFont typeface="Symbol" panose="05050102010706020507" pitchFamily="18" charset="2"/>
                        <a:buChar char=""/>
                      </a:pPr>
                      <a:r>
                        <a:rPr lang="fr-FR" sz="1400" dirty="0">
                          <a:effectLst/>
                          <a:latin typeface="+mn-lt"/>
                        </a:rPr>
                        <a:t>ETP de personnels correspondant à la section tarifaire « soins » et « dépendance »</a:t>
                      </a:r>
                    </a:p>
                    <a:p>
                      <a:pPr marL="180000" lvl="0" indent="-180000">
                        <a:lnSpc>
                          <a:spcPct val="107000"/>
                        </a:lnSpc>
                        <a:spcAft>
                          <a:spcPts val="0"/>
                        </a:spcAft>
                        <a:buFont typeface="Symbol" panose="05050102010706020507" pitchFamily="18" charset="2"/>
                        <a:buChar char=""/>
                      </a:pPr>
                      <a:r>
                        <a:rPr lang="fr-FR" sz="1400" dirty="0">
                          <a:effectLst/>
                          <a:latin typeface="+mn-lt"/>
                        </a:rPr>
                        <a:t>Nombre de médecins prescripteurs dans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92255265"/>
                  </a:ext>
                </a:extLst>
              </a:tr>
              <a:tr h="1272000">
                <a:tc>
                  <a:txBody>
                    <a:bodyPr/>
                    <a:lstStyle/>
                    <a:p>
                      <a:pPr>
                        <a:lnSpc>
                          <a:spcPct val="107000"/>
                        </a:lnSpc>
                        <a:spcAft>
                          <a:spcPts val="0"/>
                        </a:spcAft>
                      </a:pPr>
                      <a:r>
                        <a:rPr lang="fr-FR" sz="1400" dirty="0" smtClean="0">
                          <a:effectLst/>
                          <a:latin typeface="+mn-lt"/>
                        </a:rPr>
                        <a:t>Caractéristiques </a:t>
                      </a:r>
                      <a:r>
                        <a:rPr lang="fr-FR" sz="1400" dirty="0">
                          <a:effectLst/>
                          <a:latin typeface="+mn-lt"/>
                        </a:rPr>
                        <a:t>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Accueil en unité adaptée</a:t>
                      </a:r>
                    </a:p>
                    <a:p>
                      <a:pPr marL="180000" lvl="0" indent="-180000">
                        <a:lnSpc>
                          <a:spcPct val="107000"/>
                        </a:lnSpc>
                        <a:spcAft>
                          <a:spcPts val="0"/>
                        </a:spcAft>
                        <a:buFont typeface="Symbol" panose="05050102010706020507" pitchFamily="18" charset="2"/>
                        <a:buChar char=""/>
                      </a:pPr>
                      <a:r>
                        <a:rPr lang="fr-FR" sz="1400" dirty="0">
                          <a:effectLst/>
                          <a:latin typeface="+mn-lt"/>
                        </a:rPr>
                        <a:t>Présence d’escarre et grade</a:t>
                      </a:r>
                    </a:p>
                    <a:p>
                      <a:pPr marL="180000" lvl="0" indent="-180000">
                        <a:lnSpc>
                          <a:spcPct val="107000"/>
                        </a:lnSpc>
                        <a:spcAft>
                          <a:spcPts val="0"/>
                        </a:spcAft>
                        <a:buFont typeface="Symbol" panose="05050102010706020507" pitchFamily="18" charset="2"/>
                        <a:buChar char=""/>
                      </a:pPr>
                      <a:r>
                        <a:rPr lang="fr-FR" sz="1400" dirty="0">
                          <a:effectLst/>
                          <a:latin typeface="+mn-lt"/>
                        </a:rPr>
                        <a:t>Désorientation</a:t>
                      </a:r>
                    </a:p>
                    <a:p>
                      <a:pPr marL="180000" lvl="0" indent="-180000">
                        <a:lnSpc>
                          <a:spcPct val="107000"/>
                        </a:lnSpc>
                        <a:spcAft>
                          <a:spcPts val="0"/>
                        </a:spcAft>
                        <a:buFont typeface="Symbol" panose="05050102010706020507" pitchFamily="18" charset="2"/>
                        <a:buChar char=""/>
                      </a:pPr>
                      <a:r>
                        <a:rPr lang="fr-FR" sz="1400" dirty="0">
                          <a:effectLst/>
                          <a:latin typeface="+mn-lt"/>
                        </a:rPr>
                        <a:t>Mobilité</a:t>
                      </a:r>
                    </a:p>
                    <a:p>
                      <a:pPr marL="180000" lvl="0" indent="-180000">
                        <a:lnSpc>
                          <a:spcPct val="107000"/>
                        </a:lnSpc>
                        <a:spcAft>
                          <a:spcPts val="0"/>
                        </a:spcAft>
                        <a:buFont typeface="Symbol" panose="05050102010706020507" pitchFamily="18" charset="2"/>
                        <a:buChar char=""/>
                      </a:pPr>
                      <a:r>
                        <a:rPr lang="fr-FR" sz="1400" dirty="0">
                          <a:effectLst/>
                          <a:latin typeface="+mn-lt"/>
                        </a:rPr>
                        <a:t>Incontinence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GIR 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38761614"/>
                  </a:ext>
                </a:extLst>
              </a:tr>
              <a:tr h="254400">
                <a:tc>
                  <a:txBody>
                    <a:bodyPr/>
                    <a:lstStyle/>
                    <a:p>
                      <a:pPr>
                        <a:lnSpc>
                          <a:spcPct val="107000"/>
                        </a:lnSpc>
                        <a:spcAft>
                          <a:spcPts val="0"/>
                        </a:spcAft>
                      </a:pPr>
                      <a:r>
                        <a:rPr lang="fr-FR" sz="1400">
                          <a:effectLst/>
                          <a:latin typeface="+mn-lt"/>
                        </a:rPr>
                        <a:t>Exposition aux DI</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Ajout du type de cathéter : Midline</a:t>
                      </a:r>
                    </a:p>
                  </a:txBody>
                  <a:tcPr marL="23667" marR="23667" marT="0" marB="0" anchor="ctr"/>
                </a:tc>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49147372"/>
                  </a:ext>
                </a:extLst>
              </a:tr>
            </a:tbl>
          </a:graphicData>
        </a:graphic>
      </p:graphicFrame>
    </p:spTree>
    <p:custDataLst>
      <p:tags r:id="rId1"/>
    </p:custDataLst>
    <p:extLst>
      <p:ext uri="{BB962C8B-B14F-4D97-AF65-F5344CB8AC3E}">
        <p14:creationId xmlns:p14="http://schemas.microsoft.com/office/powerpoint/2010/main" val="340365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Nouveautés : Traitements</a:t>
            </a:r>
            <a:br>
              <a:rPr lang="fr-FR" dirty="0" smtClean="0">
                <a:latin typeface="Arial" charset="0"/>
                <a:cs typeface="Arial" charset="0"/>
              </a:rPr>
            </a:br>
            <a:r>
              <a:rPr lang="fr-FR" dirty="0" smtClean="0">
                <a:latin typeface="Arial" charset="0"/>
                <a:cs typeface="Arial" charset="0"/>
              </a:rPr>
              <a:t>anti-infectieux</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4719399"/>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10045">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smtClean="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663023">
                <a:tc>
                  <a:txBody>
                    <a:bodyPr/>
                    <a:lstStyle/>
                    <a:p>
                      <a:pPr>
                        <a:lnSpc>
                          <a:spcPct val="107000"/>
                        </a:lnSpc>
                        <a:spcAft>
                          <a:spcPts val="0"/>
                        </a:spcAft>
                      </a:pPr>
                      <a:r>
                        <a:rPr lang="fr-FR" sz="1400" dirty="0">
                          <a:effectLst/>
                          <a:latin typeface="+mn-lt"/>
                        </a:rPr>
                        <a:t>Nombre de traitements AI renseignés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4 Traitements AI par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gn="l" defTabSz="914400" rtl="0" eaLnBrk="1" latinLnBrk="0" hangingPunct="1">
                        <a:lnSpc>
                          <a:spcPct val="107000"/>
                        </a:lnSpc>
                        <a:spcAft>
                          <a:spcPts val="0"/>
                        </a:spcAft>
                      </a:pPr>
                      <a:r>
                        <a:rPr lang="fr-FR" sz="1400" kern="1200" dirty="0">
                          <a:solidFill>
                            <a:schemeClr val="dk1"/>
                          </a:solidFill>
                          <a:effectLst/>
                          <a:latin typeface="+mn-lt"/>
                          <a:ea typeface="+mn-ea"/>
                          <a:cs typeface="+mn-cs"/>
                        </a:rPr>
                        <a:t>3 traitements AI par résident</a:t>
                      </a:r>
                    </a:p>
                  </a:txBody>
                  <a:tcPr marL="23667" marR="23667" marT="0" marB="0" anchor="ctr"/>
                </a:tc>
                <a:extLst>
                  <a:ext uri="{0D108BD9-81ED-4DB2-BD59-A6C34878D82A}">
                    <a16:rowId xmlns:a16="http://schemas.microsoft.com/office/drawing/2014/main" val="3357292026"/>
                  </a:ext>
                </a:extLst>
              </a:tr>
              <a:tr h="1784313">
                <a:tc>
                  <a:txBody>
                    <a:bodyPr/>
                    <a:lstStyle/>
                    <a:p>
                      <a:pPr>
                        <a:lnSpc>
                          <a:spcPct val="107000"/>
                        </a:lnSpc>
                        <a:spcAft>
                          <a:spcPts val="0"/>
                        </a:spcAft>
                      </a:pPr>
                      <a:r>
                        <a:rPr lang="fr-FR" sz="1400">
                          <a:effectLst/>
                          <a:latin typeface="+mn-lt"/>
                        </a:rPr>
                        <a:t>Traitements AI ciblés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AI ciblés par Prev’Ehpad</a:t>
                      </a:r>
                    </a:p>
                    <a:p>
                      <a:pPr marL="457200">
                        <a:lnSpc>
                          <a:spcPct val="107000"/>
                        </a:lnSpc>
                        <a:spcAft>
                          <a:spcPts val="0"/>
                        </a:spcAft>
                      </a:pPr>
                      <a:r>
                        <a:rPr lang="fr-FR" sz="1400" dirty="0">
                          <a:effectLst/>
                          <a:latin typeface="+mn-lt"/>
                        </a:rPr>
                        <a:t>+</a:t>
                      </a:r>
                    </a:p>
                    <a:p>
                      <a:pPr marL="180000" lvl="0" indent="-180000">
                        <a:lnSpc>
                          <a:spcPct val="107000"/>
                        </a:lnSpc>
                        <a:spcAft>
                          <a:spcPts val="0"/>
                        </a:spcAft>
                        <a:buFont typeface="Symbol" panose="05050102010706020507" pitchFamily="18" charset="2"/>
                        <a:buChar char=""/>
                      </a:pPr>
                      <a:r>
                        <a:rPr lang="fr-FR" sz="1400" dirty="0">
                          <a:effectLst/>
                          <a:latin typeface="+mn-lt"/>
                        </a:rPr>
                        <a:t>Antimycosiques (codes ATC J02)</a:t>
                      </a:r>
                    </a:p>
                    <a:p>
                      <a:pPr marL="180000" lvl="0" indent="-180000">
                        <a:lnSpc>
                          <a:spcPct val="107000"/>
                        </a:lnSpc>
                        <a:spcAft>
                          <a:spcPts val="0"/>
                        </a:spcAft>
                        <a:buFont typeface="Symbol" panose="05050102010706020507" pitchFamily="18" charset="2"/>
                        <a:buChar char=""/>
                      </a:pPr>
                      <a:r>
                        <a:rPr lang="fr-FR" sz="1400" dirty="0">
                          <a:effectLst/>
                          <a:latin typeface="+mn-lt"/>
                        </a:rPr>
                        <a:t>Antituberculeux (codes ATC J04)</a:t>
                      </a:r>
                    </a:p>
                    <a:p>
                      <a:pPr marL="180000" lvl="0" indent="-180000">
                        <a:lnSpc>
                          <a:spcPct val="107000"/>
                        </a:lnSpc>
                        <a:spcAft>
                          <a:spcPts val="0"/>
                        </a:spcAft>
                        <a:buFont typeface="Symbol" panose="05050102010706020507" pitchFamily="18" charset="2"/>
                        <a:buChar char=""/>
                      </a:pPr>
                      <a:r>
                        <a:rPr lang="fr-FR" sz="1400" dirty="0">
                          <a:effectLst/>
                          <a:latin typeface="+mn-lt"/>
                        </a:rPr>
                        <a:t>Antifongiques (codes ATC D01BA)</a:t>
                      </a:r>
                    </a:p>
                    <a:p>
                      <a:pPr marL="180000" lvl="0" indent="-180000">
                        <a:lnSpc>
                          <a:spcPct val="107000"/>
                        </a:lnSpc>
                        <a:spcAft>
                          <a:spcPts val="0"/>
                        </a:spcAft>
                        <a:buFont typeface="Symbol" panose="05050102010706020507" pitchFamily="18" charset="2"/>
                        <a:buChar char=""/>
                      </a:pPr>
                      <a:r>
                        <a:rPr lang="fr-FR" sz="1400" dirty="0">
                          <a:effectLst/>
                          <a:latin typeface="+mn-lt"/>
                        </a:rPr>
                        <a:t>Antiviraux pour la COVID-19 (les autres antiviraux sont exclus)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Antibiotiques correspondant à l’ensemble des codes ATC J01</a:t>
                      </a:r>
                    </a:p>
                    <a:p>
                      <a:pPr marL="180000" lvl="0" indent="-180000">
                        <a:lnSpc>
                          <a:spcPct val="107000"/>
                        </a:lnSpc>
                        <a:spcAft>
                          <a:spcPts val="0"/>
                        </a:spcAft>
                        <a:buFont typeface="Symbol" panose="05050102010706020507" pitchFamily="18" charset="2"/>
                        <a:buChar char=""/>
                      </a:pPr>
                      <a:r>
                        <a:rPr lang="fr-FR" sz="1400" dirty="0" err="1">
                          <a:effectLst/>
                          <a:latin typeface="+mn-lt"/>
                        </a:rPr>
                        <a:t>Imidazolés</a:t>
                      </a:r>
                      <a:r>
                        <a:rPr lang="fr-FR" sz="1400" dirty="0">
                          <a:effectLst/>
                          <a:latin typeface="+mn-lt"/>
                        </a:rPr>
                        <a:t> per os antiparasitaires (codes ATC P01)</a:t>
                      </a:r>
                    </a:p>
                    <a:p>
                      <a:pPr marL="180000" lvl="0" indent="-180000">
                        <a:lnSpc>
                          <a:spcPct val="107000"/>
                        </a:lnSpc>
                        <a:spcAft>
                          <a:spcPts val="0"/>
                        </a:spcAft>
                        <a:buFont typeface="Symbol" panose="05050102010706020507" pitchFamily="18" charset="2"/>
                        <a:buChar char=""/>
                      </a:pPr>
                      <a:r>
                        <a:rPr lang="fr-FR" sz="1400" dirty="0">
                          <a:effectLst/>
                          <a:latin typeface="+mn-lt"/>
                        </a:rPr>
                        <a:t>Antibiotiques intestinaux (codes ATC A07AA) : </a:t>
                      </a:r>
                      <a:r>
                        <a:rPr lang="fr-FR" sz="1400" dirty="0" err="1">
                          <a:effectLst/>
                          <a:latin typeface="+mn-lt"/>
                        </a:rPr>
                        <a:t>fidaxomicine</a:t>
                      </a:r>
                      <a:r>
                        <a:rPr lang="fr-FR" sz="1400" dirty="0">
                          <a:effectLst/>
                          <a:latin typeface="+mn-lt"/>
                        </a:rPr>
                        <a:t> même si non systémique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65478303"/>
                  </a:ext>
                </a:extLst>
              </a:tr>
              <a:tr h="2021955">
                <a:tc>
                  <a:txBody>
                    <a:bodyPr/>
                    <a:lstStyle/>
                    <a:p>
                      <a:pPr>
                        <a:lnSpc>
                          <a:spcPct val="107000"/>
                        </a:lnSpc>
                        <a:spcAft>
                          <a:spcPts val="0"/>
                        </a:spcAft>
                      </a:pPr>
                      <a:r>
                        <a:rPr lang="fr-FR" sz="1400" dirty="0">
                          <a:effectLst/>
                          <a:latin typeface="+mn-lt"/>
                        </a:rPr>
                        <a:t>Caractérisation des traitements AI</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Révision des diagnostics associées aux </a:t>
                      </a:r>
                      <a:r>
                        <a:rPr lang="fr-FR" sz="1400" dirty="0" smtClean="0">
                          <a:effectLst/>
                          <a:latin typeface="+mn-lt"/>
                        </a:rPr>
                        <a:t>traitements (distinction URI/PYE,</a:t>
                      </a:r>
                      <a:r>
                        <a:rPr lang="fr-FR" sz="1400" baseline="0" dirty="0" smtClean="0">
                          <a:effectLst/>
                          <a:latin typeface="+mn-lt"/>
                        </a:rPr>
                        <a:t> PNE/BRO en cohérence avec protocole ECDC)</a:t>
                      </a: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Durée en intention de </a:t>
                      </a:r>
                      <a:r>
                        <a:rPr lang="fr-FR" sz="1400" dirty="0" smtClean="0">
                          <a:effectLst/>
                          <a:latin typeface="+mn-lt"/>
                        </a:rPr>
                        <a:t>traiter</a:t>
                      </a: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Réévaluation de l’antibiothérapie dans les 72h </a:t>
                      </a:r>
                      <a:r>
                        <a:rPr lang="fr-FR" sz="1400" dirty="0" smtClean="0">
                          <a:effectLst/>
                          <a:latin typeface="+mn-lt"/>
                        </a:rPr>
                        <a:t>et </a:t>
                      </a:r>
                      <a:r>
                        <a:rPr lang="fr-FR" sz="1400" dirty="0">
                          <a:effectLst/>
                          <a:latin typeface="+mn-lt"/>
                        </a:rPr>
                        <a:t>au-delà de 72h </a:t>
                      </a:r>
                      <a:r>
                        <a:rPr lang="fr-FR" sz="1400" dirty="0" smtClean="0">
                          <a:effectLst/>
                          <a:latin typeface="+mn-lt"/>
                        </a:rPr>
                        <a:t>(non distingué </a:t>
                      </a:r>
                      <a:r>
                        <a:rPr lang="fr-FR" sz="1400" dirty="0">
                          <a:effectLst/>
                          <a:latin typeface="+mn-lt"/>
                        </a:rPr>
                        <a:t>en 2016)</a:t>
                      </a:r>
                    </a:p>
                    <a:p>
                      <a:pPr marL="180000" lvl="0" indent="-180000">
                        <a:lnSpc>
                          <a:spcPct val="107000"/>
                        </a:lnSpc>
                        <a:spcAft>
                          <a:spcPts val="0"/>
                        </a:spcAft>
                        <a:buFont typeface="Symbol" panose="05050102010706020507" pitchFamily="18" charset="2"/>
                        <a:buChar char=""/>
                      </a:pPr>
                      <a:r>
                        <a:rPr lang="fr-FR" sz="1400" dirty="0">
                          <a:effectLst/>
                          <a:latin typeface="+mn-lt"/>
                        </a:rPr>
                        <a:t>Lieu de </a:t>
                      </a:r>
                      <a:r>
                        <a:rPr lang="fr-FR" sz="1400" dirty="0" smtClean="0">
                          <a:effectLst/>
                          <a:latin typeface="+mn-lt"/>
                        </a:rPr>
                        <a:t>prescription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smtClean="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smtClean="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smtClean="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smtClean="0">
                          <a:solidFill>
                            <a:schemeClr val="dk1"/>
                          </a:solidFill>
                          <a:effectLst/>
                          <a:latin typeface="+mn-lt"/>
                          <a:ea typeface="+mn-ea"/>
                          <a:cs typeface="+mn-cs"/>
                        </a:rPr>
                        <a:t>Durée effective de traitement en 2016</a:t>
                      </a:r>
                      <a:endParaRPr lang="fr-FR" sz="1400" kern="1200" dirty="0">
                        <a:solidFill>
                          <a:schemeClr val="dk1"/>
                        </a:solidFill>
                        <a:effectLst/>
                        <a:latin typeface="+mn-lt"/>
                        <a:ea typeface="+mn-ea"/>
                        <a:cs typeface="+mn-cs"/>
                      </a:endParaRP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smtClean="0">
                          <a:effectLst/>
                          <a:latin typeface="+mn-lt"/>
                        </a:rPr>
                        <a:t>Réévaluation de l’antibiothérapie (oui/non)</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smtClean="0">
                          <a:effectLst/>
                          <a:latin typeface="+mn-lt"/>
                        </a:rPr>
                        <a:t>Prescripteur</a:t>
                      </a:r>
                    </a:p>
                  </a:txBody>
                  <a:tcPr marL="23667" marR="23667" marT="0" marB="0"/>
                </a:tc>
                <a:extLst>
                  <a:ext uri="{0D108BD9-81ED-4DB2-BD59-A6C34878D82A}">
                    <a16:rowId xmlns:a16="http://schemas.microsoft.com/office/drawing/2014/main" val="446464411"/>
                  </a:ext>
                </a:extLst>
              </a:tr>
            </a:tbl>
          </a:graphicData>
        </a:graphic>
      </p:graphicFrame>
    </p:spTree>
    <p:custDataLst>
      <p:tags r:id="rId1"/>
    </p:custDataLst>
    <p:extLst>
      <p:ext uri="{BB962C8B-B14F-4D97-AF65-F5344CB8AC3E}">
        <p14:creationId xmlns:p14="http://schemas.microsoft.com/office/powerpoint/2010/main" val="146827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Nouveautés : infections associées</a:t>
            </a:r>
            <a:br>
              <a:rPr lang="fr-FR" dirty="0" smtClean="0">
                <a:latin typeface="Arial" charset="0"/>
                <a:cs typeface="Arial" charset="0"/>
              </a:rPr>
            </a:br>
            <a:r>
              <a:rPr lang="fr-FR" dirty="0" smtClean="0">
                <a:latin typeface="Arial" charset="0"/>
                <a:cs typeface="Arial" charset="0"/>
              </a:rPr>
              <a:t>aux soins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406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5425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smtClean="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796750">
                <a:tc>
                  <a:txBody>
                    <a:bodyPr/>
                    <a:lstStyle/>
                    <a:p>
                      <a:pPr>
                        <a:lnSpc>
                          <a:spcPct val="107000"/>
                        </a:lnSpc>
                        <a:spcAft>
                          <a:spcPts val="0"/>
                        </a:spcAft>
                      </a:pPr>
                      <a:r>
                        <a:rPr lang="fr-FR" sz="1400" dirty="0">
                          <a:effectLst/>
                          <a:latin typeface="+mn-lt"/>
                        </a:rPr>
                        <a:t>Sites d’IAS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nSpc>
                          <a:spcPct val="107000"/>
                        </a:lnSpc>
                        <a:spcAft>
                          <a:spcPts val="0"/>
                        </a:spcAft>
                      </a:pPr>
                      <a:r>
                        <a:rPr lang="fr-FR" sz="1400" dirty="0">
                          <a:effectLst/>
                          <a:latin typeface="+mn-lt"/>
                        </a:rPr>
                        <a:t>Nouveaux sites infectieux en cohérence avec le protocole européen :</a:t>
                      </a:r>
                    </a:p>
                    <a:p>
                      <a:pPr marL="180000" lvl="0" indent="-180000">
                        <a:lnSpc>
                          <a:spcPct val="107000"/>
                        </a:lnSpc>
                        <a:spcAft>
                          <a:spcPts val="0"/>
                        </a:spcAft>
                        <a:buFont typeface="Symbol" panose="05050102010706020507" pitchFamily="18" charset="2"/>
                        <a:buChar char=""/>
                      </a:pPr>
                      <a:r>
                        <a:rPr lang="fr-FR" sz="1400" dirty="0">
                          <a:effectLst/>
                          <a:latin typeface="+mn-lt"/>
                        </a:rPr>
                        <a:t>Bactériémies</a:t>
                      </a:r>
                    </a:p>
                    <a:p>
                      <a:pPr marL="180000" lvl="0" indent="-180000">
                        <a:lnSpc>
                          <a:spcPct val="107000"/>
                        </a:lnSpc>
                        <a:spcAft>
                          <a:spcPts val="0"/>
                        </a:spcAft>
                        <a:buFont typeface="Symbol" panose="05050102010706020507" pitchFamily="18" charset="2"/>
                        <a:buChar char=""/>
                      </a:pPr>
                      <a:r>
                        <a:rPr lang="fr-FR" sz="1400" dirty="0">
                          <a:effectLst/>
                          <a:latin typeface="+mn-lt"/>
                        </a:rPr>
                        <a:t>Fièvres inexpliquées</a:t>
                      </a:r>
                    </a:p>
                    <a:p>
                      <a:pPr marL="180000" lvl="0" indent="-180000">
                        <a:lnSpc>
                          <a:spcPct val="107000"/>
                        </a:lnSpc>
                        <a:spcAft>
                          <a:spcPts val="0"/>
                        </a:spcAft>
                        <a:buFont typeface="Symbol" panose="05050102010706020507" pitchFamily="18" charset="2"/>
                        <a:buChar char=""/>
                      </a:pPr>
                      <a:r>
                        <a:rPr lang="fr-FR" sz="1400" dirty="0">
                          <a:effectLst/>
                          <a:latin typeface="+mn-lt"/>
                        </a:rPr>
                        <a:t>Gastro-entérites</a:t>
                      </a:r>
                    </a:p>
                    <a:p>
                      <a:pPr marL="180000" lvl="0" indent="-180000">
                        <a:lnSpc>
                          <a:spcPct val="107000"/>
                        </a:lnSpc>
                        <a:spcAft>
                          <a:spcPts val="0"/>
                        </a:spcAft>
                        <a:buFont typeface="Symbol" panose="05050102010706020507" pitchFamily="18" charset="2"/>
                        <a:buChar char=""/>
                      </a:pPr>
                      <a:r>
                        <a:rPr lang="fr-FR" sz="1400" dirty="0">
                          <a:effectLst/>
                          <a:latin typeface="+mn-lt"/>
                        </a:rPr>
                        <a:t>Infection buccale et candidose buccale</a:t>
                      </a:r>
                    </a:p>
                    <a:p>
                      <a:pPr marL="180000" lvl="0" indent="-180000">
                        <a:lnSpc>
                          <a:spcPct val="107000"/>
                        </a:lnSpc>
                        <a:spcAft>
                          <a:spcPts val="0"/>
                        </a:spcAft>
                        <a:buFont typeface="Symbol" panose="05050102010706020507" pitchFamily="18" charset="2"/>
                        <a:buChar char=""/>
                      </a:pPr>
                      <a:r>
                        <a:rPr lang="fr-FR" sz="1400" dirty="0">
                          <a:effectLst/>
                          <a:latin typeface="+mn-lt"/>
                        </a:rPr>
                        <a:t>Infection à COVID-19 (3 sites)</a:t>
                      </a:r>
                    </a:p>
                    <a:p>
                      <a:pPr marL="180000" lvl="0" indent="-180000">
                        <a:lnSpc>
                          <a:spcPct val="107000"/>
                        </a:lnSpc>
                        <a:spcAft>
                          <a:spcPts val="0"/>
                        </a:spcAft>
                        <a:buFont typeface="Symbol" panose="05050102010706020507" pitchFamily="18" charset="2"/>
                        <a:buChar char=""/>
                      </a:pPr>
                      <a:r>
                        <a:rPr lang="fr-FR" sz="1400" dirty="0">
                          <a:effectLst/>
                          <a:latin typeface="+mn-lt"/>
                        </a:rPr>
                        <a:t>Herpes simplex ou zona</a:t>
                      </a:r>
                    </a:p>
                    <a:p>
                      <a:pPr marL="180000" lvl="0" indent="-180000">
                        <a:lnSpc>
                          <a:spcPct val="107000"/>
                        </a:lnSpc>
                        <a:spcAft>
                          <a:spcPts val="0"/>
                        </a:spcAft>
                        <a:buFont typeface="Symbol" panose="05050102010706020507" pitchFamily="18" charset="2"/>
                        <a:buChar char=""/>
                      </a:pPr>
                      <a:r>
                        <a:rPr lang="fr-FR" sz="1400" dirty="0">
                          <a:effectLst/>
                          <a:latin typeface="+mn-lt"/>
                        </a:rPr>
                        <a:t>Infection fongique</a:t>
                      </a:r>
                    </a:p>
                    <a:p>
                      <a:pPr marL="0">
                        <a:lnSpc>
                          <a:spcPct val="107000"/>
                        </a:lnSpc>
                        <a:spcAft>
                          <a:spcPts val="0"/>
                        </a:spcAft>
                      </a:pPr>
                      <a:r>
                        <a:rPr lang="fr-FR" sz="1400" dirty="0">
                          <a:effectLst/>
                          <a:latin typeface="+mn-lt"/>
                        </a:rPr>
                        <a:t>(+ Angine à streptocoque du groupe A)</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Les sites infectieux ciblés par l’enquête Prev’Ehpad mais non ciblés dans le protocole ECDC sont conservés dans l’ENP 2024 :</a:t>
                      </a:r>
                    </a:p>
                    <a:p>
                      <a:pPr marL="180000" lvl="0" indent="-180000">
                        <a:lnSpc>
                          <a:spcPct val="107000"/>
                        </a:lnSpc>
                        <a:spcAft>
                          <a:spcPts val="0"/>
                        </a:spcAft>
                        <a:buFont typeface="Symbol" panose="05050102010706020507" pitchFamily="18" charset="2"/>
                        <a:buChar char=""/>
                      </a:pPr>
                      <a:r>
                        <a:rPr lang="fr-FR" sz="1400" dirty="0">
                          <a:effectLst/>
                          <a:latin typeface="+mn-lt"/>
                        </a:rPr>
                        <a:t>Pneumonie probable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grippe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gale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Infection d’escarre</a:t>
                      </a:r>
                    </a:p>
                    <a:p>
                      <a:pPr marL="180000" lvl="0" indent="-180000">
                        <a:lnSpc>
                          <a:spcPct val="107000"/>
                        </a:lnSpc>
                        <a:spcAft>
                          <a:spcPts val="0"/>
                        </a:spcAft>
                        <a:buFont typeface="Symbol" panose="05050102010706020507" pitchFamily="18" charset="2"/>
                        <a:buChar char=""/>
                      </a:pPr>
                      <a:r>
                        <a:rPr lang="fr-FR" sz="1400" dirty="0">
                          <a:effectLst/>
                          <a:latin typeface="+mn-lt"/>
                        </a:rPr>
                        <a:t>Infection liée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101576343"/>
                  </a:ext>
                </a:extLst>
              </a:tr>
              <a:tr h="1017000">
                <a:tc>
                  <a:txBody>
                    <a:bodyPr/>
                    <a:lstStyle/>
                    <a:p>
                      <a:pPr>
                        <a:lnSpc>
                          <a:spcPct val="107000"/>
                        </a:lnSpc>
                        <a:spcAft>
                          <a:spcPts val="0"/>
                        </a:spcAft>
                      </a:pPr>
                      <a:r>
                        <a:rPr lang="fr-FR" sz="1400">
                          <a:effectLst/>
                          <a:latin typeface="+mn-lt"/>
                        </a:rPr>
                        <a:t>Précisions pour certaines IAS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Recueil du degré de certitude que l’infection à </a:t>
                      </a:r>
                      <a:r>
                        <a:rPr lang="fr-FR" sz="1400" i="1" dirty="0">
                          <a:effectLst/>
                          <a:latin typeface="+mn-lt"/>
                        </a:rPr>
                        <a:t>C. difficile</a:t>
                      </a:r>
                      <a:r>
                        <a:rPr lang="fr-FR" sz="1400" dirty="0">
                          <a:effectLst/>
                          <a:latin typeface="+mn-lt"/>
                        </a:rPr>
                        <a:t> soit acquise dans l’EHPAD</a:t>
                      </a:r>
                    </a:p>
                    <a:p>
                      <a:pPr marL="180000" lvl="0" indent="-180000">
                        <a:lnSpc>
                          <a:spcPct val="107000"/>
                        </a:lnSpc>
                        <a:spcAft>
                          <a:spcPts val="0"/>
                        </a:spcAft>
                        <a:buFont typeface="Symbol" panose="05050102010706020507" pitchFamily="18" charset="2"/>
                        <a:buChar char=""/>
                      </a:pPr>
                      <a:r>
                        <a:rPr lang="fr-FR" sz="1400" dirty="0">
                          <a:effectLst/>
                          <a:latin typeface="+mn-lt"/>
                        </a:rPr>
                        <a:t>Recueil du type de cathéter à l’origine des infections liées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457200">
                        <a:lnSpc>
                          <a:spcPct val="107000"/>
                        </a:lnSpc>
                        <a:spcAft>
                          <a:spcPts val="0"/>
                        </a:spcAft>
                      </a:pPr>
                      <a:r>
                        <a:rPr lang="fr-FR" sz="1400" dirty="0">
                          <a:effectLst/>
                          <a:latin typeface="+mn-lt"/>
                        </a:rPr>
                        <a:t> </a:t>
                      </a:r>
                      <a:endParaRPr lang="fr-FR" sz="1400" dirty="0" smtClean="0">
                        <a:effectLst/>
                        <a:latin typeface="+mn-lt"/>
                      </a:endParaRPr>
                    </a:p>
                    <a:p>
                      <a:pPr marL="457200">
                        <a:lnSpc>
                          <a:spcPct val="107000"/>
                        </a:lnSpc>
                        <a:spcAft>
                          <a:spcPts val="0"/>
                        </a:spcAft>
                      </a:pP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Déjà demandé dans </a:t>
                      </a:r>
                      <a:r>
                        <a:rPr lang="fr-FR" sz="1400" dirty="0" err="1">
                          <a:effectLst/>
                          <a:latin typeface="+mn-lt"/>
                        </a:rPr>
                        <a:t>Prev’EHPAD</a:t>
                      </a:r>
                      <a:r>
                        <a:rPr lang="fr-FR" sz="1400" dirty="0">
                          <a:effectLst/>
                          <a:latin typeface="+mn-lt"/>
                        </a:rPr>
                        <a:t> mais hors protocole ECDC</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1420011599"/>
                  </a:ext>
                </a:extLst>
              </a:tr>
            </a:tbl>
          </a:graphicData>
        </a:graphic>
      </p:graphicFrame>
    </p:spTree>
    <p:custDataLst>
      <p:tags r:id="rId1"/>
    </p:custDataLst>
    <p:extLst>
      <p:ext uri="{BB962C8B-B14F-4D97-AF65-F5344CB8AC3E}">
        <p14:creationId xmlns:p14="http://schemas.microsoft.com/office/powerpoint/2010/main" val="221897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298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7164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smtClean="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1086546">
                <a:tc>
                  <a:txBody>
                    <a:bodyPr/>
                    <a:lstStyle/>
                    <a:p>
                      <a:pPr>
                        <a:lnSpc>
                          <a:spcPct val="107000"/>
                        </a:lnSpc>
                        <a:spcAft>
                          <a:spcPts val="0"/>
                        </a:spcAft>
                      </a:pPr>
                      <a:r>
                        <a:rPr lang="fr-FR" sz="1400" dirty="0">
                          <a:effectLst/>
                          <a:latin typeface="+mn-lt"/>
                        </a:rPr>
                        <a:t>MO isolé d’infection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pour toutes les IAS</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3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uniquement pour les infection urinaires confirmées </a:t>
                      </a:r>
                      <a:r>
                        <a:rPr lang="fr-FR" sz="1400" dirty="0" smtClean="0">
                          <a:effectLst/>
                          <a:latin typeface="+mn-lt"/>
                        </a:rPr>
                        <a:t>microbiologiquement (ECBU)</a:t>
                      </a:r>
                      <a:endParaRPr lang="fr-FR" sz="1400" dirty="0">
                        <a:effectLst/>
                        <a:latin typeface="+mn-lt"/>
                      </a:endParaRPr>
                    </a:p>
                    <a:p>
                      <a:pPr>
                        <a:lnSpc>
                          <a:spcPct val="107000"/>
                        </a:lnSpc>
                        <a:spcAft>
                          <a:spcPts val="0"/>
                        </a:spcAft>
                      </a:pPr>
                      <a:r>
                        <a:rPr lang="fr-FR" sz="1400" dirty="0">
                          <a:effectLst/>
                          <a:latin typeface="+mn-lt"/>
                        </a:rPr>
                        <a:t>2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467534"/>
                  </a:ext>
                </a:extLst>
              </a:tr>
              <a:tr h="1629814">
                <a:tc>
                  <a:txBody>
                    <a:bodyPr/>
                    <a:lstStyle/>
                    <a:p>
                      <a:pPr>
                        <a:lnSpc>
                          <a:spcPct val="107000"/>
                        </a:lnSpc>
                        <a:spcAft>
                          <a:spcPts val="0"/>
                        </a:spcAft>
                      </a:pPr>
                      <a:r>
                        <a:rPr lang="fr-FR" sz="1400">
                          <a:effectLst/>
                          <a:latin typeface="+mn-lt"/>
                        </a:rPr>
                        <a:t>Résistances des micro-organismes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Sensibilité </a:t>
                      </a:r>
                      <a:r>
                        <a:rPr lang="fr-FR" sz="1400" dirty="0" smtClean="0">
                          <a:effectLst/>
                          <a:latin typeface="+mn-lt"/>
                        </a:rPr>
                        <a:t>du </a:t>
                      </a:r>
                      <a:r>
                        <a:rPr lang="fr-FR" sz="1400" dirty="0">
                          <a:effectLst/>
                          <a:latin typeface="+mn-lt"/>
                        </a:rPr>
                        <a:t>MO codée de manière indépendante pour chaque ATB testé</a:t>
                      </a:r>
                    </a:p>
                    <a:p>
                      <a:pPr marL="180000" lvl="0" indent="-180000">
                        <a:lnSpc>
                          <a:spcPct val="107000"/>
                        </a:lnSpc>
                        <a:spcAft>
                          <a:spcPts val="0"/>
                        </a:spcAft>
                        <a:buFont typeface="Symbol" panose="05050102010706020507" pitchFamily="18" charset="2"/>
                        <a:buChar char=""/>
                      </a:pPr>
                      <a:r>
                        <a:rPr lang="fr-FR" sz="1400" dirty="0">
                          <a:effectLst/>
                          <a:latin typeface="+mn-lt"/>
                        </a:rPr>
                        <a:t>Recueil de la production de </a:t>
                      </a:r>
                      <a:r>
                        <a:rPr lang="fr-FR" sz="1400" dirty="0" err="1">
                          <a:effectLst/>
                          <a:latin typeface="+mn-lt"/>
                        </a:rPr>
                        <a:t>carbapénémase</a:t>
                      </a:r>
                      <a:r>
                        <a:rPr lang="fr-FR" sz="1400" dirty="0">
                          <a:effectLst/>
                          <a:latin typeface="+mn-lt"/>
                        </a:rPr>
                        <a:t> pour les entérobactéries</a:t>
                      </a:r>
                    </a:p>
                    <a:p>
                      <a:pPr marL="180000" lvl="0" indent="-180000">
                        <a:lnSpc>
                          <a:spcPct val="107000"/>
                        </a:lnSpc>
                        <a:spcAft>
                          <a:spcPts val="0"/>
                        </a:spcAft>
                        <a:buFont typeface="Symbol" panose="05050102010706020507" pitchFamily="18" charset="2"/>
                        <a:buChar char=""/>
                      </a:pPr>
                      <a:r>
                        <a:rPr lang="fr-FR" sz="1400" dirty="0">
                          <a:effectLst/>
                          <a:latin typeface="+mn-lt"/>
                        </a:rPr>
                        <a:t>Suppression de la sensibilité à l’amoxicilline pour les entérocoques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smtClean="0">
                          <a:solidFill>
                            <a:schemeClr val="dk1"/>
                          </a:solidFill>
                          <a:effectLst/>
                          <a:latin typeface="+mn-lt"/>
                          <a:ea typeface="+mn-ea"/>
                          <a:cs typeface="+mn-cs"/>
                        </a:rPr>
                        <a:t>Sensibilité du MO codée de manière agrégée pour tous les ATB testés</a:t>
                      </a:r>
                    </a:p>
                  </a:txBody>
                  <a:tcPr marL="23667" marR="23667" marT="0" marB="0" anchor="ctr"/>
                </a:tc>
                <a:extLst>
                  <a:ext uri="{0D108BD9-81ED-4DB2-BD59-A6C34878D82A}">
                    <a16:rowId xmlns:a16="http://schemas.microsoft.com/office/drawing/2014/main" val="1449175908"/>
                  </a:ext>
                </a:extLst>
              </a:tr>
            </a:tbl>
          </a:graphicData>
        </a:graphic>
      </p:graphicFrame>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Nouveautés : MO et résistances</a:t>
            </a:r>
            <a:endParaRPr lang="fr-FR" dirty="0"/>
          </a:p>
        </p:txBody>
      </p:sp>
      <p:sp>
        <p:nvSpPr>
          <p:cNvPr id="3" name="ZoneTexte 2"/>
          <p:cNvSpPr txBox="1"/>
          <p:nvPr/>
        </p:nvSpPr>
        <p:spPr>
          <a:xfrm>
            <a:off x="6720442" y="4613743"/>
            <a:ext cx="2160240"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4" action="ppaction://hlinksldjump"/>
              </a:rPr>
              <a:t>Partie 2 : méthode d’enquête</a:t>
            </a:r>
            <a:r>
              <a:rPr lang="fr-FR" sz="1200" dirty="0">
                <a:solidFill>
                  <a:srgbClr val="373739"/>
                </a:solidFill>
                <a:hlinkClick r:id="rId4" action="ppaction://hlinksldjump"/>
              </a:rPr>
              <a:t> </a:t>
            </a:r>
            <a:r>
              <a:rPr lang="fr-FR" sz="1200" dirty="0" smtClean="0">
                <a:solidFill>
                  <a:srgbClr val="373739"/>
                </a:solidFill>
                <a:hlinkClick r:id="rId4" action="ppaction://hlinksldjump"/>
              </a:rPr>
              <a:t>– Quoi de neuf en 2024 ?</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150593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Quoi de neuf en 2024 ?</a:t>
            </a:r>
            <a:endParaRPr lang="fr-FR" dirty="0"/>
          </a:p>
        </p:txBody>
      </p:sp>
      <p:sp>
        <p:nvSpPr>
          <p:cNvPr id="4" name="Espace réservé du texte 3"/>
          <p:cNvSpPr>
            <a:spLocks noGrp="1"/>
          </p:cNvSpPr>
          <p:nvPr>
            <p:ph type="body" sz="quarter" idx="12"/>
          </p:nvPr>
        </p:nvSpPr>
        <p:spPr>
          <a:xfrm>
            <a:off x="611561" y="1412776"/>
            <a:ext cx="8424935" cy="5328592"/>
          </a:xfrm>
        </p:spPr>
        <p:txBody>
          <a:bodyPr/>
          <a:lstStyle/>
          <a:p>
            <a:pPr marL="0" lvl="2" indent="0">
              <a:spcBef>
                <a:spcPts val="600"/>
              </a:spcBef>
              <a:buNone/>
            </a:pPr>
            <a:r>
              <a:rPr lang="fr-FR" sz="1800" dirty="0" smtClean="0">
                <a:solidFill>
                  <a:schemeClr val="accent4"/>
                </a:solidFill>
                <a:latin typeface="Arial" charset="0"/>
                <a:cs typeface="Arial" charset="0"/>
              </a:rPr>
              <a:t>D’autres EMS ciblés en plus des EHPAD</a:t>
            </a:r>
          </a:p>
          <a:p>
            <a:pPr marL="357750" lvl="3" indent="-285750">
              <a:spcBef>
                <a:spcPts val="300"/>
              </a:spcBef>
              <a:buFont typeface="Wingdings" panose="05000000000000000000" pitchFamily="2" charset="2"/>
              <a:buChar char="Ø"/>
            </a:pPr>
            <a:r>
              <a:rPr lang="fr-FR" dirty="0" smtClean="0"/>
              <a:t>Établissements pour adultes handicapés : </a:t>
            </a:r>
            <a:r>
              <a:rPr lang="fr-FR" dirty="0" smtClean="0">
                <a:solidFill>
                  <a:srgbClr val="373739"/>
                </a:solidFill>
              </a:rPr>
              <a:t>Les foyers d’accueil médicalisés (</a:t>
            </a:r>
            <a:r>
              <a:rPr lang="fr-FR" dirty="0" smtClean="0">
                <a:solidFill>
                  <a:schemeClr val="accent1"/>
                </a:solidFill>
              </a:rPr>
              <a:t>FAM</a:t>
            </a:r>
            <a:r>
              <a:rPr lang="fr-FR" dirty="0" smtClean="0">
                <a:solidFill>
                  <a:srgbClr val="373739"/>
                </a:solidFill>
              </a:rPr>
              <a:t>) ou établissements d’accueil médicalisés (</a:t>
            </a:r>
            <a:r>
              <a:rPr lang="fr-FR" dirty="0" smtClean="0">
                <a:solidFill>
                  <a:schemeClr val="accent1"/>
                </a:solidFill>
              </a:rPr>
              <a:t>EAM</a:t>
            </a:r>
            <a:r>
              <a:rPr lang="fr-FR" dirty="0" smtClean="0">
                <a:solidFill>
                  <a:srgbClr val="373739"/>
                </a:solidFill>
              </a:rPr>
              <a:t>) et les maisons d’accueil spécialisées (</a:t>
            </a:r>
            <a:r>
              <a:rPr lang="fr-FR" dirty="0" smtClean="0">
                <a:solidFill>
                  <a:schemeClr val="accent1"/>
                </a:solidFill>
              </a:rPr>
              <a:t>MAS</a:t>
            </a:r>
            <a:r>
              <a:rPr lang="fr-FR" dirty="0" smtClean="0">
                <a:solidFill>
                  <a:srgbClr val="373739"/>
                </a:solidFill>
              </a:rPr>
              <a:t>) sont ciblés en plus des </a:t>
            </a:r>
            <a:r>
              <a:rPr lang="fr-FR" dirty="0" smtClean="0">
                <a:solidFill>
                  <a:schemeClr val="accent1"/>
                </a:solidFill>
              </a:rPr>
              <a:t>EHPAD</a:t>
            </a:r>
            <a:endParaRPr lang="fr-FR" dirty="0" smtClean="0">
              <a:solidFill>
                <a:srgbClr val="373739"/>
              </a:solidFill>
            </a:endParaRPr>
          </a:p>
          <a:p>
            <a:pPr marL="0" lvl="2" indent="0">
              <a:spcBef>
                <a:spcPts val="1200"/>
              </a:spcBef>
              <a:buNone/>
            </a:pPr>
            <a:r>
              <a:rPr lang="fr-FR" sz="1800" dirty="0" smtClean="0">
                <a:solidFill>
                  <a:schemeClr val="accent4"/>
                </a:solidFill>
                <a:latin typeface="Arial" charset="0"/>
                <a:cs typeface="Arial" charset="0"/>
              </a:rPr>
              <a:t>Tous les EMS ciblés peuvent participer</a:t>
            </a:r>
            <a:endParaRPr lang="fr-FR" sz="1800" dirty="0">
              <a:solidFill>
                <a:schemeClr val="accent4"/>
              </a:solidFill>
              <a:latin typeface="Arial" charset="0"/>
              <a:cs typeface="Arial" charset="0"/>
            </a:endParaRPr>
          </a:p>
          <a:p>
            <a:pPr marL="357750" lvl="3" indent="-285750">
              <a:spcBef>
                <a:spcPts val="300"/>
              </a:spcBef>
              <a:buFont typeface="Wingdings" panose="05000000000000000000" pitchFamily="2" charset="2"/>
              <a:buChar char="Ø"/>
            </a:pPr>
            <a:r>
              <a:rPr lang="fr-FR" dirty="0" smtClean="0">
                <a:solidFill>
                  <a:srgbClr val="373739"/>
                </a:solidFill>
              </a:rPr>
              <a:t>Un échantillon d’</a:t>
            </a:r>
            <a:r>
              <a:rPr lang="fr-FR" dirty="0" smtClean="0">
                <a:solidFill>
                  <a:schemeClr val="accent1"/>
                </a:solidFill>
              </a:rPr>
              <a:t>EHPAD </a:t>
            </a:r>
            <a:r>
              <a:rPr lang="fr-FR" dirty="0">
                <a:solidFill>
                  <a:srgbClr val="373739"/>
                </a:solidFill>
              </a:rPr>
              <a:t>a été réalisé pour garantir u</a:t>
            </a:r>
            <a:r>
              <a:rPr lang="fr-FR" dirty="0" smtClean="0">
                <a:solidFill>
                  <a:srgbClr val="373739"/>
                </a:solidFill>
              </a:rPr>
              <a:t>ne représentativité des EHPAD, mais </a:t>
            </a:r>
            <a:r>
              <a:rPr lang="fr-FR" dirty="0">
                <a:solidFill>
                  <a:schemeClr val="accent1"/>
                </a:solidFill>
              </a:rPr>
              <a:t>les données </a:t>
            </a:r>
            <a:r>
              <a:rPr lang="fr-FR" dirty="0" smtClean="0">
                <a:solidFill>
                  <a:schemeClr val="accent1"/>
                </a:solidFill>
              </a:rPr>
              <a:t>de l’ensemble des EMS participants seront analysées</a:t>
            </a:r>
          </a:p>
          <a:p>
            <a:pPr marL="0" lvl="2" indent="0">
              <a:spcBef>
                <a:spcPts val="1200"/>
              </a:spcBef>
              <a:buNone/>
            </a:pPr>
            <a:r>
              <a:rPr lang="fr-FR" sz="1800" dirty="0" smtClean="0">
                <a:solidFill>
                  <a:schemeClr val="accent4"/>
                </a:solidFill>
                <a:latin typeface="Arial" charset="0"/>
                <a:cs typeface="Arial" charset="0"/>
              </a:rPr>
              <a:t>Un </a:t>
            </a:r>
            <a:r>
              <a:rPr lang="fr-FR" sz="1800" dirty="0">
                <a:solidFill>
                  <a:schemeClr val="accent4"/>
                </a:solidFill>
                <a:latin typeface="Arial" charset="0"/>
                <a:cs typeface="Arial" charset="0"/>
              </a:rPr>
              <a:t>questionnaire résident est complété pour chaque résident éligible</a:t>
            </a:r>
          </a:p>
          <a:p>
            <a:pPr marL="357750" lvl="3" indent="-285750">
              <a:spcBef>
                <a:spcPts val="300"/>
              </a:spcBef>
              <a:buFont typeface="Wingdings" panose="05000000000000000000" pitchFamily="2" charset="2"/>
              <a:buChar char="Ø"/>
            </a:pPr>
            <a:r>
              <a:rPr lang="fr-FR" dirty="0" smtClean="0">
                <a:solidFill>
                  <a:schemeClr val="accent1"/>
                </a:solidFill>
              </a:rPr>
              <a:t>Chaque résident </a:t>
            </a:r>
            <a:r>
              <a:rPr lang="fr-FR" dirty="0" smtClean="0">
                <a:solidFill>
                  <a:srgbClr val="373739"/>
                </a:solidFill>
              </a:rPr>
              <a:t>fait l’objet d’un </a:t>
            </a:r>
            <a:r>
              <a:rPr lang="fr-FR" dirty="0" smtClean="0">
                <a:solidFill>
                  <a:schemeClr val="accent1"/>
                </a:solidFill>
              </a:rPr>
              <a:t>questionnaire résident</a:t>
            </a:r>
            <a:r>
              <a:rPr lang="fr-FR" dirty="0" smtClean="0">
                <a:solidFill>
                  <a:srgbClr val="373739"/>
                </a:solidFill>
              </a:rPr>
              <a:t> que le résident présente ou non une IAS ou un traitement AI</a:t>
            </a:r>
          </a:p>
          <a:p>
            <a:pPr marL="357750" lvl="3" indent="-285750">
              <a:spcBef>
                <a:spcPts val="300"/>
              </a:spcBef>
              <a:buFont typeface="Wingdings" panose="05000000000000000000" pitchFamily="2" charset="2"/>
              <a:buChar char="Ø"/>
            </a:pPr>
            <a:r>
              <a:rPr lang="fr-FR" dirty="0" smtClean="0">
                <a:solidFill>
                  <a:srgbClr val="373739"/>
                </a:solidFill>
              </a:rPr>
              <a:t>Conséquence : les </a:t>
            </a:r>
            <a:r>
              <a:rPr lang="fr-FR" dirty="0" smtClean="0">
                <a:solidFill>
                  <a:schemeClr val="accent1"/>
                </a:solidFill>
              </a:rPr>
              <a:t>données agrégées </a:t>
            </a:r>
            <a:r>
              <a:rPr lang="fr-FR" dirty="0" smtClean="0">
                <a:solidFill>
                  <a:srgbClr val="373739"/>
                </a:solidFill>
              </a:rPr>
              <a:t>(« dénominateurs résidents éligibles ») sont </a:t>
            </a:r>
            <a:r>
              <a:rPr lang="fr-FR" dirty="0" smtClean="0">
                <a:solidFill>
                  <a:schemeClr val="accent1"/>
                </a:solidFill>
              </a:rPr>
              <a:t>calculées automatiquement </a:t>
            </a:r>
            <a:r>
              <a:rPr lang="fr-FR" dirty="0" smtClean="0">
                <a:solidFill>
                  <a:srgbClr val="373739"/>
                </a:solidFill>
              </a:rPr>
              <a:t>à partir des caractéristiques des résidents : il n’y a </a:t>
            </a:r>
            <a:r>
              <a:rPr lang="fr-FR" dirty="0" smtClean="0">
                <a:solidFill>
                  <a:schemeClr val="accent1"/>
                </a:solidFill>
              </a:rPr>
              <a:t>plus de tableau récapitulatif </a:t>
            </a:r>
            <a:r>
              <a:rPr lang="fr-FR" dirty="0" smtClean="0">
                <a:solidFill>
                  <a:srgbClr val="373739"/>
                </a:solidFill>
              </a:rPr>
              <a:t>de tous les résidents éligibles à compléter</a:t>
            </a:r>
          </a:p>
          <a:p>
            <a:pPr marL="0" lvl="2" indent="0">
              <a:spcBef>
                <a:spcPts val="1200"/>
              </a:spcBef>
              <a:buNone/>
            </a:pPr>
            <a:r>
              <a:rPr lang="fr-FR" sz="1800" dirty="0" smtClean="0">
                <a:solidFill>
                  <a:schemeClr val="accent4"/>
                </a:solidFill>
                <a:latin typeface="Arial" charset="0"/>
                <a:cs typeface="Arial" charset="0"/>
              </a:rPr>
              <a:t>Évolution des questionnaires établissement et résident</a:t>
            </a: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236296" y="5517232"/>
            <a:ext cx="1584176" cy="514738"/>
          </a:xfrm>
          <a:prstGeom prst="rect">
            <a:avLst/>
          </a:prstGeom>
          <a:solidFill>
            <a:schemeClr val="bg1"/>
          </a:solidFill>
          <a:scene3d>
            <a:camera prst="orthographicFront"/>
            <a:lightRig rig="threePt" dir="t"/>
          </a:scene3d>
          <a:sp3d>
            <a:bevelT w="165100" prst="coolSlant"/>
          </a:sp3d>
        </p:spPr>
        <p:txBody>
          <a:bodyPr wrap="square" lIns="72000" tIns="72000" rIns="72000" bIns="72000">
            <a:spAutoFit/>
          </a:bodyPr>
          <a:lstStyle/>
          <a:p>
            <a:pPr marL="0" lvl="2" indent="0">
              <a:spcBef>
                <a:spcPts val="600"/>
              </a:spcBef>
              <a:buNone/>
            </a:pPr>
            <a:r>
              <a:rPr lang="fr-FR" sz="1200" dirty="0">
                <a:solidFill>
                  <a:srgbClr val="373739"/>
                </a:solidFill>
                <a:latin typeface="Arial" charset="0"/>
                <a:cs typeface="Arial" charset="0"/>
                <a:sym typeface="Wingdings" panose="05000000000000000000" pitchFamily="2" charset="2"/>
              </a:rPr>
              <a:t> Voir le </a:t>
            </a:r>
            <a:r>
              <a:rPr lang="fr-FR" sz="1200" dirty="0">
                <a:solidFill>
                  <a:srgbClr val="373739"/>
                </a:solidFill>
                <a:latin typeface="Arial" charset="0"/>
                <a:cs typeface="Arial" charset="0"/>
                <a:sym typeface="Wingdings" panose="05000000000000000000" pitchFamily="2" charset="2"/>
                <a:hlinkClick r:id="rId5" action="ppaction://hlinksldjump"/>
              </a:rPr>
              <a:t>détail des </a:t>
            </a:r>
            <a:r>
              <a:rPr lang="fr-FR" sz="1200" dirty="0" smtClean="0">
                <a:solidFill>
                  <a:srgbClr val="373739"/>
                </a:solidFill>
                <a:latin typeface="Arial" charset="0"/>
                <a:cs typeface="Arial" charset="0"/>
                <a:sym typeface="Wingdings" panose="05000000000000000000" pitchFamily="2" charset="2"/>
                <a:hlinkClick r:id="rId5" action="ppaction://hlinksldjump"/>
              </a:rPr>
              <a:t>nouveautés en 2024</a:t>
            </a:r>
            <a:endParaRPr lang="fr-FR" sz="1200" dirty="0">
              <a:solidFill>
                <a:srgbClr val="373739"/>
              </a:solidFill>
              <a:latin typeface="Arial" charset="0"/>
              <a:cs typeface="Arial" charset="0"/>
            </a:endParaRPr>
          </a:p>
        </p:txBody>
      </p:sp>
    </p:spTree>
    <p:custDataLst>
      <p:tags r:id="rId1"/>
    </p:custDataLst>
    <p:extLst>
      <p:ext uri="{BB962C8B-B14F-4D97-AF65-F5344CB8AC3E}">
        <p14:creationId xmlns:p14="http://schemas.microsoft.com/office/powerpoint/2010/main" val="358416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1560" y="1412776"/>
            <a:ext cx="8352928" cy="5184576"/>
          </a:xfrm>
        </p:spPr>
        <p:txBody>
          <a:bodyPr/>
          <a:lstStyle/>
          <a:p>
            <a:pPr marL="0" lvl="2" indent="0">
              <a:spcBef>
                <a:spcPts val="1200"/>
              </a:spcBef>
              <a:buNone/>
            </a:pPr>
            <a:r>
              <a:rPr lang="fr-FR" sz="1800" dirty="0" smtClean="0">
                <a:solidFill>
                  <a:schemeClr val="accent4"/>
                </a:solidFill>
                <a:latin typeface="Arial" charset="0"/>
                <a:cs typeface="Arial" charset="0"/>
              </a:rPr>
              <a:t>Établissements ciblés</a:t>
            </a:r>
            <a:endParaRPr lang="fr-FR" sz="1800" dirty="0">
              <a:solidFill>
                <a:schemeClr val="accent4"/>
              </a:solidFill>
              <a:latin typeface="Arial" charset="0"/>
              <a:cs typeface="Arial" charset="0"/>
            </a:endParaRPr>
          </a:p>
          <a:p>
            <a:pPr lvl="2">
              <a:spcBef>
                <a:spcPts val="600"/>
              </a:spcBef>
            </a:pPr>
            <a:r>
              <a:rPr lang="fr-FR" dirty="0" smtClean="0"/>
              <a:t>Tout </a:t>
            </a:r>
            <a:r>
              <a:rPr lang="fr-FR" dirty="0" smtClean="0">
                <a:solidFill>
                  <a:schemeClr val="tx2"/>
                </a:solidFill>
                <a:latin typeface="Arial" charset="0"/>
                <a:cs typeface="Arial" charset="0"/>
              </a:rPr>
              <a:t>EHPAD</a:t>
            </a:r>
            <a:r>
              <a:rPr lang="fr-FR" dirty="0" smtClean="0"/>
              <a:t> </a:t>
            </a:r>
            <a:r>
              <a:rPr lang="fr-FR" dirty="0"/>
              <a:t>(catégorie </a:t>
            </a:r>
            <a:r>
              <a:rPr lang="fr-FR" dirty="0" smtClean="0"/>
              <a:t>500) :</a:t>
            </a:r>
          </a:p>
          <a:p>
            <a:pPr marL="360000" lvl="2">
              <a:spcBef>
                <a:spcPts val="600"/>
              </a:spcBef>
              <a:buFont typeface="Wingdings" panose="05000000000000000000" pitchFamily="2" charset="2"/>
              <a:buChar char="Ø"/>
            </a:pPr>
            <a:r>
              <a:rPr lang="fr-FR" b="0" dirty="0" smtClean="0"/>
              <a:t> Comprenant </a:t>
            </a:r>
            <a:r>
              <a:rPr lang="fr-FR" b="0" dirty="0"/>
              <a:t>un </a:t>
            </a:r>
            <a:r>
              <a:rPr lang="fr-FR" b="0" dirty="0">
                <a:solidFill>
                  <a:schemeClr val="tx2"/>
                </a:solidFill>
                <a:latin typeface="Arial" charset="0"/>
                <a:cs typeface="Arial" charset="0"/>
              </a:rPr>
              <a:t>hébergement médicalisé de personnes âgées </a:t>
            </a:r>
            <a:r>
              <a:rPr lang="fr-FR" b="0" dirty="0" smtClean="0">
                <a:solidFill>
                  <a:schemeClr val="tx2"/>
                </a:solidFill>
                <a:latin typeface="Arial" charset="0"/>
                <a:cs typeface="Arial" charset="0"/>
              </a:rPr>
              <a:t>dépendantes</a:t>
            </a:r>
          </a:p>
          <a:p>
            <a:pPr marL="360000" lvl="2">
              <a:spcBef>
                <a:spcPts val="600"/>
              </a:spcBef>
              <a:buFont typeface="Wingdings" panose="05000000000000000000" pitchFamily="2" charset="2"/>
              <a:buChar char="Ø"/>
            </a:pPr>
            <a:r>
              <a:rPr lang="fr-FR" b="0" dirty="0" smtClean="0"/>
              <a:t> Proposant </a:t>
            </a:r>
            <a:r>
              <a:rPr lang="fr-FR" b="0" dirty="0"/>
              <a:t>un </a:t>
            </a:r>
            <a:r>
              <a:rPr lang="fr-FR" b="0" dirty="0">
                <a:solidFill>
                  <a:schemeClr val="tx2"/>
                </a:solidFill>
                <a:latin typeface="Arial" charset="0"/>
                <a:cs typeface="Arial" charset="0"/>
              </a:rPr>
              <a:t>accueil complet </a:t>
            </a:r>
            <a:r>
              <a:rPr lang="fr-FR" b="0" dirty="0" smtClean="0">
                <a:solidFill>
                  <a:schemeClr val="tx2"/>
                </a:solidFill>
                <a:latin typeface="Arial" charset="0"/>
                <a:cs typeface="Arial" charset="0"/>
              </a:rPr>
              <a:t>internat</a:t>
            </a:r>
          </a:p>
          <a:p>
            <a:pPr marL="360000" lvl="2">
              <a:spcBef>
                <a:spcPts val="600"/>
              </a:spcBef>
              <a:buFont typeface="Wingdings" panose="05000000000000000000" pitchFamily="2" charset="2"/>
              <a:buChar char="Ø"/>
            </a:pPr>
            <a:r>
              <a:rPr lang="fr-FR" b="0" dirty="0" smtClean="0"/>
              <a:t> De </a:t>
            </a:r>
            <a:r>
              <a:rPr lang="fr-FR" b="0" dirty="0">
                <a:solidFill>
                  <a:schemeClr val="tx2"/>
                </a:solidFill>
                <a:latin typeface="Arial" charset="0"/>
                <a:cs typeface="Arial" charset="0"/>
              </a:rPr>
              <a:t>France métropolitaine et d’outre-mer</a:t>
            </a:r>
          </a:p>
          <a:p>
            <a:pPr lvl="2">
              <a:spcBef>
                <a:spcPts val="600"/>
              </a:spcBef>
            </a:pPr>
            <a:r>
              <a:rPr lang="fr-FR" dirty="0"/>
              <a:t>Autres </a:t>
            </a:r>
            <a:r>
              <a:rPr lang="fr-FR" dirty="0">
                <a:solidFill>
                  <a:schemeClr val="tx2"/>
                </a:solidFill>
                <a:latin typeface="Arial" charset="0"/>
                <a:cs typeface="Arial" charset="0"/>
              </a:rPr>
              <a:t>établissements médico-sociaux </a:t>
            </a:r>
            <a:r>
              <a:rPr lang="fr-FR" dirty="0">
                <a:latin typeface="Arial" charset="0"/>
                <a:cs typeface="Arial" charset="0"/>
              </a:rPr>
              <a:t>(EMS) </a:t>
            </a:r>
            <a:r>
              <a:rPr lang="fr-FR" dirty="0" smtClean="0">
                <a:latin typeface="Arial" charset="0"/>
                <a:cs typeface="Arial" charset="0"/>
              </a:rPr>
              <a:t>ciblés :</a:t>
            </a:r>
          </a:p>
          <a:p>
            <a:pPr marL="360000" lvl="2">
              <a:spcBef>
                <a:spcPts val="600"/>
              </a:spcBef>
              <a:buFont typeface="Wingdings" panose="05000000000000000000" pitchFamily="2" charset="2"/>
              <a:buChar char="Ø"/>
            </a:pPr>
            <a:r>
              <a:rPr lang="fr-FR" dirty="0"/>
              <a:t> </a:t>
            </a:r>
            <a:r>
              <a:rPr lang="fr-FR" b="0" dirty="0" smtClean="0"/>
              <a:t>Etablissements </a:t>
            </a:r>
            <a:r>
              <a:rPr lang="fr-FR" b="0" dirty="0"/>
              <a:t>accueillant des adultes handicapés  : </a:t>
            </a:r>
          </a:p>
          <a:p>
            <a:pPr marL="648000" lvl="4">
              <a:spcBef>
                <a:spcPts val="300"/>
              </a:spcBef>
            </a:pPr>
            <a:r>
              <a:rPr lang="fr-FR" sz="1600" dirty="0" smtClean="0">
                <a:solidFill>
                  <a:schemeClr val="tx2"/>
                </a:solidFill>
                <a:latin typeface="Arial" charset="0"/>
                <a:cs typeface="Arial" charset="0"/>
              </a:rPr>
              <a:t>foyers </a:t>
            </a:r>
            <a:r>
              <a:rPr lang="fr-FR" sz="1600" dirty="0">
                <a:solidFill>
                  <a:schemeClr val="tx2"/>
                </a:solidFill>
                <a:latin typeface="Arial" charset="0"/>
                <a:cs typeface="Arial" charset="0"/>
              </a:rPr>
              <a:t>d’accueil médicalisés </a:t>
            </a:r>
            <a:r>
              <a:rPr lang="fr-FR" sz="1600" dirty="0"/>
              <a:t>(FAM) (catégorie </a:t>
            </a:r>
            <a:r>
              <a:rPr lang="fr-FR" sz="1600" dirty="0" smtClean="0"/>
              <a:t>437) ou </a:t>
            </a:r>
            <a:r>
              <a:rPr lang="fr-FR" sz="1600" dirty="0" smtClean="0">
                <a:solidFill>
                  <a:schemeClr val="tx2"/>
                </a:solidFill>
                <a:latin typeface="Arial" charset="0"/>
                <a:cs typeface="Arial" charset="0"/>
              </a:rPr>
              <a:t>établissements </a:t>
            </a:r>
            <a:r>
              <a:rPr lang="fr-FR" sz="1600" dirty="0">
                <a:solidFill>
                  <a:schemeClr val="tx2"/>
                </a:solidFill>
                <a:latin typeface="Arial" charset="0"/>
                <a:cs typeface="Arial" charset="0"/>
              </a:rPr>
              <a:t>d’accueil médicalisés </a:t>
            </a:r>
            <a:r>
              <a:rPr lang="fr-FR" sz="1600" dirty="0"/>
              <a:t>(EAM) (catégorie </a:t>
            </a:r>
            <a:r>
              <a:rPr lang="fr-FR" sz="1600" dirty="0" smtClean="0"/>
              <a:t>448)</a:t>
            </a:r>
          </a:p>
          <a:p>
            <a:pPr marL="648000" lvl="4">
              <a:spcBef>
                <a:spcPts val="300"/>
              </a:spcBef>
            </a:pPr>
            <a:r>
              <a:rPr lang="fr-FR" sz="1600" dirty="0" smtClean="0">
                <a:solidFill>
                  <a:schemeClr val="tx2"/>
                </a:solidFill>
                <a:latin typeface="Arial" charset="0"/>
                <a:cs typeface="Arial" charset="0"/>
              </a:rPr>
              <a:t>maisons </a:t>
            </a:r>
            <a:r>
              <a:rPr lang="fr-FR" sz="1600" dirty="0">
                <a:solidFill>
                  <a:schemeClr val="tx2"/>
                </a:solidFill>
                <a:latin typeface="Arial" charset="0"/>
                <a:cs typeface="Arial" charset="0"/>
              </a:rPr>
              <a:t>d’accueil spécialisées </a:t>
            </a:r>
            <a:r>
              <a:rPr lang="fr-FR" sz="1600" dirty="0"/>
              <a:t>(MAS) (catégorie 255</a:t>
            </a:r>
            <a:r>
              <a:rPr lang="fr-FR" sz="1600" dirty="0" smtClean="0"/>
              <a:t>)</a:t>
            </a:r>
          </a:p>
          <a:p>
            <a:pPr marL="360000" lvl="2">
              <a:spcBef>
                <a:spcPts val="600"/>
              </a:spcBef>
              <a:buFont typeface="Wingdings" panose="05000000000000000000" pitchFamily="2" charset="2"/>
              <a:buChar char="Ø"/>
            </a:pPr>
            <a:r>
              <a:rPr lang="fr-FR" b="0" dirty="0" smtClean="0"/>
              <a:t> Proposant </a:t>
            </a:r>
            <a:r>
              <a:rPr lang="fr-FR" b="0" dirty="0"/>
              <a:t>un </a:t>
            </a:r>
            <a:r>
              <a:rPr lang="fr-FR" b="0" dirty="0">
                <a:solidFill>
                  <a:schemeClr val="accent1"/>
                </a:solidFill>
              </a:rPr>
              <a:t>accueil avec </a:t>
            </a:r>
            <a:r>
              <a:rPr lang="fr-FR" b="0" dirty="0">
                <a:solidFill>
                  <a:schemeClr val="accent1"/>
                </a:solidFill>
                <a:latin typeface="Arial" charset="0"/>
                <a:cs typeface="Arial" charset="0"/>
              </a:rPr>
              <a:t>h</a:t>
            </a:r>
            <a:r>
              <a:rPr lang="fr-FR" b="0" dirty="0">
                <a:solidFill>
                  <a:schemeClr val="tx2"/>
                </a:solidFill>
                <a:latin typeface="Arial" charset="0"/>
                <a:cs typeface="Arial" charset="0"/>
              </a:rPr>
              <a:t>ébergement complet </a:t>
            </a:r>
            <a:r>
              <a:rPr lang="fr-FR" b="0" dirty="0"/>
              <a:t>de résidents</a:t>
            </a:r>
          </a:p>
          <a:p>
            <a:pPr marL="360000" lvl="2">
              <a:spcBef>
                <a:spcPts val="600"/>
              </a:spcBef>
              <a:buFont typeface="Wingdings" panose="05000000000000000000" pitchFamily="2" charset="2"/>
              <a:buChar char="Ø"/>
            </a:pPr>
            <a:r>
              <a:rPr lang="fr-FR" b="0" dirty="0"/>
              <a:t> </a:t>
            </a:r>
            <a:r>
              <a:rPr lang="fr-FR" b="0" dirty="0" smtClean="0"/>
              <a:t>Nécessitant </a:t>
            </a:r>
            <a:r>
              <a:rPr lang="fr-FR" b="0" dirty="0"/>
              <a:t>une surveillance 24h/24 pour recevoir des </a:t>
            </a:r>
            <a:r>
              <a:rPr lang="fr-FR" b="0" dirty="0">
                <a:solidFill>
                  <a:schemeClr val="tx2"/>
                </a:solidFill>
                <a:latin typeface="Arial" charset="0"/>
                <a:cs typeface="Arial" charset="0"/>
              </a:rPr>
              <a:t>soins médicaux ou infirmiers qualifiés et/ou des soins à la personne</a:t>
            </a:r>
            <a:r>
              <a:rPr lang="fr-FR" b="0" dirty="0"/>
              <a:t> et une assistance pour les activités de la vie quotidienne </a:t>
            </a:r>
            <a:r>
              <a:rPr lang="fr-FR" sz="1400" b="0" dirty="0"/>
              <a:t>(</a:t>
            </a:r>
            <a:r>
              <a:rPr lang="fr-FR" sz="1400" b="0" dirty="0">
                <a:cs typeface="Arial" charset="0"/>
              </a:rPr>
              <a:t>Les établissements sans aucun type de soins infirmier, c’est-à-dire, sans infirmiers(</a:t>
            </a:r>
            <a:r>
              <a:rPr lang="fr-FR" sz="1400" b="0" dirty="0" err="1">
                <a:cs typeface="Arial" charset="0"/>
              </a:rPr>
              <a:t>ières</a:t>
            </a:r>
            <a:r>
              <a:rPr lang="fr-FR" sz="1400" b="0" dirty="0">
                <a:cs typeface="Arial" charset="0"/>
              </a:rPr>
              <a:t>) diplômés(</a:t>
            </a:r>
            <a:r>
              <a:rPr lang="fr-FR" sz="1400" b="0" dirty="0" err="1">
                <a:cs typeface="Arial" charset="0"/>
              </a:rPr>
              <a:t>ées</a:t>
            </a:r>
            <a:r>
              <a:rPr lang="fr-FR" sz="1400" b="0" dirty="0">
                <a:cs typeface="Arial" charset="0"/>
              </a:rPr>
              <a:t>) d’État (IDE) exerçant dans l’établissement sont exclus)</a:t>
            </a:r>
          </a:p>
          <a:p>
            <a:pPr marL="360000" lvl="2">
              <a:spcBef>
                <a:spcPts val="600"/>
              </a:spcBef>
              <a:buFont typeface="Wingdings" panose="05000000000000000000" pitchFamily="2" charset="2"/>
              <a:buChar char="Ø"/>
            </a:pPr>
            <a:r>
              <a:rPr lang="fr-FR" b="0" dirty="0"/>
              <a:t> </a:t>
            </a:r>
            <a:r>
              <a:rPr lang="fr-FR" b="0" dirty="0" smtClean="0"/>
              <a:t>De </a:t>
            </a:r>
            <a:r>
              <a:rPr lang="fr-FR" b="0" dirty="0">
                <a:solidFill>
                  <a:schemeClr val="accent1"/>
                </a:solidFill>
              </a:rPr>
              <a:t>France métropolitaine et d’outre-mer</a:t>
            </a:r>
          </a:p>
          <a:p>
            <a:pPr marL="648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078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467544" y="1412776"/>
            <a:ext cx="8280920" cy="4749336"/>
          </a:xfrm>
        </p:spPr>
        <p:txBody>
          <a:bodyPr/>
          <a:lstStyle/>
          <a:p>
            <a:pPr marL="0" lvl="2" indent="0">
              <a:spcBef>
                <a:spcPts val="1200"/>
              </a:spcBef>
              <a:buNone/>
            </a:pPr>
            <a:r>
              <a:rPr lang="fr-FR" sz="1800" dirty="0">
                <a:solidFill>
                  <a:schemeClr val="accent4"/>
                </a:solidFill>
                <a:latin typeface="Arial" charset="0"/>
                <a:cs typeface="Arial" charset="0"/>
              </a:rPr>
              <a:t>Résidents éligibles</a:t>
            </a:r>
          </a:p>
          <a:p>
            <a:pPr lvl="2">
              <a:spcBef>
                <a:spcPts val="600"/>
              </a:spcBef>
            </a:pPr>
            <a:r>
              <a:rPr lang="fr-FR" dirty="0"/>
              <a:t>Sont éligibles </a:t>
            </a:r>
            <a:r>
              <a:rPr lang="fr-FR" b="0" dirty="0"/>
              <a:t>à l’enquête tous les résidents de l’établissement :</a:t>
            </a:r>
          </a:p>
          <a:p>
            <a:pPr marL="540000" lvl="4">
              <a:spcBef>
                <a:spcPts val="300"/>
              </a:spcBef>
            </a:pPr>
            <a:r>
              <a:rPr lang="fr-FR" sz="1600" dirty="0" smtClean="0">
                <a:solidFill>
                  <a:schemeClr val="tx2"/>
                </a:solidFill>
                <a:latin typeface="Arial" charset="0"/>
                <a:cs typeface="Arial" charset="0"/>
              </a:rPr>
              <a:t>En </a:t>
            </a:r>
            <a:r>
              <a:rPr lang="fr-FR" sz="1600" b="1" dirty="0">
                <a:solidFill>
                  <a:schemeClr val="tx2"/>
                </a:solidFill>
                <a:latin typeface="Arial" charset="0"/>
                <a:cs typeface="Arial" charset="0"/>
              </a:rPr>
              <a:t>hébergement complet </a:t>
            </a:r>
            <a:r>
              <a:rPr lang="fr-FR" sz="1600" dirty="0">
                <a:solidFill>
                  <a:schemeClr val="tx2"/>
                </a:solidFill>
                <a:latin typeface="Arial" charset="0"/>
                <a:cs typeface="Arial" charset="0"/>
              </a:rPr>
              <a:t>au moment de l’enquête</a:t>
            </a:r>
          </a:p>
          <a:p>
            <a:pPr marL="540000" lvl="4">
              <a:spcBef>
                <a:spcPts val="300"/>
              </a:spcBef>
            </a:pPr>
            <a:r>
              <a:rPr lang="fr-FR" sz="1600" dirty="0"/>
              <a:t>ET </a:t>
            </a:r>
            <a:r>
              <a:rPr lang="fr-FR" sz="1600" dirty="0">
                <a:solidFill>
                  <a:schemeClr val="tx2"/>
                </a:solidFill>
                <a:latin typeface="Arial" charset="0"/>
                <a:cs typeface="Arial" charset="0"/>
              </a:rPr>
              <a:t>présents à </a:t>
            </a:r>
            <a:r>
              <a:rPr lang="fr-FR" sz="1600" dirty="0" smtClean="0">
                <a:solidFill>
                  <a:schemeClr val="tx2"/>
                </a:solidFill>
                <a:latin typeface="Arial" charset="0"/>
                <a:cs typeface="Arial" charset="0"/>
              </a:rPr>
              <a:t>8h00 </a:t>
            </a:r>
            <a:r>
              <a:rPr lang="fr-FR" sz="1600" dirty="0">
                <a:solidFill>
                  <a:schemeClr val="tx2"/>
                </a:solidFill>
                <a:latin typeface="Arial" charset="0"/>
                <a:cs typeface="Arial" charset="0"/>
              </a:rPr>
              <a:t>du matin le jour de l’enquête dans </a:t>
            </a:r>
            <a:r>
              <a:rPr lang="fr-FR" sz="1600" dirty="0" smtClean="0">
                <a:solidFill>
                  <a:schemeClr val="tx2"/>
                </a:solidFill>
                <a:latin typeface="Arial" charset="0"/>
                <a:cs typeface="Arial" charset="0"/>
              </a:rPr>
              <a:t>l’établissement</a:t>
            </a:r>
            <a:endParaRPr lang="fr-FR" sz="1600" dirty="0"/>
          </a:p>
          <a:p>
            <a:pPr marL="540000" lvl="4">
              <a:spcBef>
                <a:spcPts val="300"/>
              </a:spcBef>
            </a:pPr>
            <a:r>
              <a:rPr lang="fr-FR" sz="1600" dirty="0" smtClean="0"/>
              <a:t>ET </a:t>
            </a:r>
            <a:r>
              <a:rPr lang="fr-FR" sz="1600" dirty="0" smtClean="0">
                <a:solidFill>
                  <a:schemeClr val="tx2"/>
                </a:solidFill>
                <a:latin typeface="Arial" charset="0"/>
                <a:cs typeface="Arial" charset="0"/>
              </a:rPr>
              <a:t>présents au moment du passage de l’enquêteur</a:t>
            </a:r>
            <a:r>
              <a:rPr lang="fr-FR" sz="1600" dirty="0" smtClean="0"/>
              <a:t/>
            </a:r>
            <a:br>
              <a:rPr lang="fr-FR" sz="1600" dirty="0" smtClean="0"/>
            </a:br>
            <a:r>
              <a:rPr lang="fr-FR" sz="1600" dirty="0" smtClean="0"/>
              <a:t>      OU </a:t>
            </a:r>
            <a:r>
              <a:rPr lang="fr-FR" sz="1600" dirty="0" smtClean="0">
                <a:solidFill>
                  <a:schemeClr val="accent1"/>
                </a:solidFill>
              </a:rPr>
              <a:t>temporairement absents </a:t>
            </a:r>
            <a:r>
              <a:rPr lang="fr-FR" sz="1600" dirty="0" smtClean="0"/>
              <a:t>pour consultation, examens médicaux, traitements ambulatoires chroniques</a:t>
            </a:r>
            <a:br>
              <a:rPr lang="fr-FR" sz="1600" dirty="0" smtClean="0"/>
            </a:br>
            <a:r>
              <a:rPr lang="fr-FR" sz="1600" dirty="0" smtClean="0"/>
              <a:t>      OU </a:t>
            </a:r>
            <a:r>
              <a:rPr lang="fr-FR" sz="1600" dirty="0" smtClean="0">
                <a:solidFill>
                  <a:schemeClr val="accent1"/>
                </a:solidFill>
              </a:rPr>
              <a:t>absents dans le cadre d’une sortie temporaire </a:t>
            </a:r>
            <a:r>
              <a:rPr lang="fr-FR" sz="1600" dirty="0" smtClean="0"/>
              <a:t>avec la famille/visiteurs</a:t>
            </a:r>
            <a:br>
              <a:rPr lang="fr-FR" sz="1600" dirty="0" smtClean="0"/>
            </a:br>
            <a:r>
              <a:rPr lang="fr-FR" sz="1600" dirty="0" smtClean="0"/>
              <a:t>      OU </a:t>
            </a:r>
            <a:r>
              <a:rPr lang="fr-FR" sz="1600" dirty="0" smtClean="0">
                <a:solidFill>
                  <a:schemeClr val="accent1"/>
                </a:solidFill>
              </a:rPr>
              <a:t>transférés dans un autre secteur ou unité de vie de l’établissement </a:t>
            </a:r>
            <a:r>
              <a:rPr lang="fr-FR" sz="1600" dirty="0" smtClean="0"/>
              <a:t>enquêté</a:t>
            </a:r>
          </a:p>
          <a:p>
            <a:pPr marL="396000" lvl="4" indent="0">
              <a:spcBef>
                <a:spcPts val="300"/>
              </a:spcBef>
              <a:buNone/>
            </a:pPr>
            <a:endParaRPr lang="fr-FR" sz="1000" dirty="0" smtClean="0"/>
          </a:p>
          <a:p>
            <a:pPr lvl="2">
              <a:spcBef>
                <a:spcPts val="600"/>
              </a:spcBef>
            </a:pPr>
            <a:r>
              <a:rPr lang="fr-FR" dirty="0" smtClean="0">
                <a:solidFill>
                  <a:schemeClr val="bg2">
                    <a:lumMod val="25000"/>
                  </a:schemeClr>
                </a:solidFill>
              </a:rPr>
              <a:t>Sont exclus </a:t>
            </a:r>
            <a:r>
              <a:rPr lang="fr-FR" b="0" dirty="0" smtClean="0">
                <a:solidFill>
                  <a:schemeClr val="bg2">
                    <a:lumMod val="25000"/>
                  </a:schemeClr>
                </a:solidFill>
              </a:rPr>
              <a:t>de l’enquête, les résidents :</a:t>
            </a:r>
          </a:p>
          <a:p>
            <a:pPr marL="540000" lvl="4">
              <a:spcBef>
                <a:spcPts val="300"/>
              </a:spcBef>
            </a:pPr>
            <a:r>
              <a:rPr lang="fr-FR" sz="1600" dirty="0" smtClean="0">
                <a:solidFill>
                  <a:schemeClr val="bg2">
                    <a:lumMod val="25000"/>
                  </a:schemeClr>
                </a:solidFill>
              </a:rPr>
              <a:t>En accueil de jour ou en accueil temporaire</a:t>
            </a:r>
          </a:p>
          <a:p>
            <a:pPr marL="540000" lvl="4">
              <a:spcBef>
                <a:spcPts val="300"/>
              </a:spcBef>
            </a:pPr>
            <a:r>
              <a:rPr lang="fr-FR" sz="1600" b="1" dirty="0" smtClean="0">
                <a:solidFill>
                  <a:schemeClr val="bg2">
                    <a:lumMod val="25000"/>
                  </a:schemeClr>
                </a:solidFill>
              </a:rPr>
              <a:t>OU</a:t>
            </a:r>
            <a:r>
              <a:rPr lang="fr-FR" sz="1600" dirty="0" smtClean="0">
                <a:solidFill>
                  <a:schemeClr val="bg2">
                    <a:lumMod val="25000"/>
                  </a:schemeClr>
                </a:solidFill>
              </a:rPr>
              <a:t> absents à 8h00 du matin le jour de l’enquête</a:t>
            </a:r>
          </a:p>
          <a:p>
            <a:pPr marL="540000" lvl="4">
              <a:spcBef>
                <a:spcPts val="300"/>
              </a:spcBef>
            </a:pPr>
            <a:r>
              <a:rPr lang="fr-FR" sz="1600" dirty="0" smtClean="0">
                <a:solidFill>
                  <a:schemeClr val="bg2">
                    <a:lumMod val="25000"/>
                  </a:schemeClr>
                </a:solidFill>
              </a:rPr>
              <a:t> </a:t>
            </a:r>
            <a:r>
              <a:rPr lang="fr-FR" sz="1600" b="1" dirty="0" smtClean="0">
                <a:solidFill>
                  <a:schemeClr val="bg2">
                    <a:lumMod val="25000"/>
                  </a:schemeClr>
                </a:solidFill>
              </a:rPr>
              <a:t>OU</a:t>
            </a:r>
            <a:r>
              <a:rPr lang="fr-FR" sz="1600" dirty="0" smtClean="0">
                <a:solidFill>
                  <a:schemeClr val="bg2">
                    <a:lumMod val="25000"/>
                  </a:schemeClr>
                </a:solidFill>
              </a:rPr>
              <a:t> admis en établissement de santé pour une durée de plus de 24 heures</a:t>
            </a:r>
          </a:p>
          <a:p>
            <a:pPr marL="540000" lvl="4">
              <a:spcBef>
                <a:spcPts val="300"/>
              </a:spcBef>
            </a:pPr>
            <a:r>
              <a:rPr lang="fr-FR" sz="1600" b="1" dirty="0" smtClean="0">
                <a:solidFill>
                  <a:schemeClr val="bg2">
                    <a:lumMod val="25000"/>
                  </a:schemeClr>
                </a:solidFill>
              </a:rPr>
              <a:t>OU</a:t>
            </a:r>
            <a:r>
              <a:rPr lang="fr-FR" sz="1600" dirty="0" smtClean="0">
                <a:solidFill>
                  <a:schemeClr val="bg2">
                    <a:lumMod val="25000"/>
                  </a:schemeClr>
                </a:solidFill>
              </a:rPr>
              <a:t> qui demandent à ne pas participer à l’enquête</a:t>
            </a:r>
          </a:p>
          <a:p>
            <a:pPr marL="540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677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smtClean="0">
                <a:solidFill>
                  <a:schemeClr val="accent1"/>
                </a:solidFill>
              </a:rPr>
              <a:t>ORGANISATION DE L’ENQUÊTE</a:t>
            </a:r>
            <a:br>
              <a:rPr lang="fr-FR" dirty="0" smtClean="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3</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316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période d’étude</a:t>
            </a:r>
            <a:endParaRPr lang="fr-FR" dirty="0"/>
          </a:p>
        </p:txBody>
      </p:sp>
      <p:sp>
        <p:nvSpPr>
          <p:cNvPr id="4" name="Espace réservé du texte 3"/>
          <p:cNvSpPr>
            <a:spLocks noGrp="1"/>
          </p:cNvSpPr>
          <p:nvPr>
            <p:ph type="body" sz="quarter" idx="12"/>
          </p:nvPr>
        </p:nvSpPr>
        <p:spPr>
          <a:xfrm>
            <a:off x="395536" y="1294143"/>
            <a:ext cx="8280920" cy="5328592"/>
          </a:xfrm>
        </p:spPr>
        <p:txBody>
          <a:bodyPr/>
          <a:lstStyle/>
          <a:p>
            <a:pPr marL="0" lvl="2" indent="0">
              <a:spcBef>
                <a:spcPts val="600"/>
              </a:spcBef>
              <a:buNone/>
            </a:pPr>
            <a:r>
              <a:rPr lang="fr-FR" sz="1800" dirty="0" smtClean="0">
                <a:solidFill>
                  <a:schemeClr val="accent4"/>
                </a:solidFill>
                <a:latin typeface="Arial" charset="0"/>
                <a:cs typeface="Arial" charset="0"/>
              </a:rPr>
              <a:t>Recueil des données</a:t>
            </a:r>
            <a:endParaRPr lang="fr-FR" sz="1800" dirty="0">
              <a:solidFill>
                <a:schemeClr val="accent4"/>
              </a:solidFill>
              <a:latin typeface="Arial" charset="0"/>
              <a:cs typeface="Arial" charset="0"/>
            </a:endParaRPr>
          </a:p>
          <a:p>
            <a:pPr lvl="2">
              <a:spcBef>
                <a:spcPts val="300"/>
              </a:spcBef>
            </a:pPr>
            <a:r>
              <a:rPr lang="fr-FR" b="0" dirty="0" smtClean="0"/>
              <a:t>Recueil </a:t>
            </a:r>
            <a:r>
              <a:rPr lang="fr-FR" b="0" dirty="0">
                <a:solidFill>
                  <a:schemeClr val="tx2"/>
                </a:solidFill>
                <a:latin typeface="Arial" charset="0"/>
                <a:cs typeface="Arial" charset="0"/>
              </a:rPr>
              <a:t>un jour donné </a:t>
            </a:r>
            <a:r>
              <a:rPr lang="fr-FR" u="sng" dirty="0">
                <a:latin typeface="Arial" charset="0"/>
                <a:cs typeface="Arial" charset="0"/>
              </a:rPr>
              <a:t>entre le 15 mai et le 28 juin </a:t>
            </a:r>
            <a:r>
              <a:rPr lang="fr-FR" u="sng" dirty="0" smtClean="0">
                <a:latin typeface="Arial" charset="0"/>
                <a:cs typeface="Arial" charset="0"/>
              </a:rPr>
              <a:t>2024</a:t>
            </a:r>
            <a:r>
              <a:rPr lang="fr-FR" dirty="0" smtClean="0">
                <a:latin typeface="Arial" charset="0"/>
                <a:cs typeface="Arial" charset="0"/>
              </a:rPr>
              <a:t> </a:t>
            </a:r>
            <a:r>
              <a:rPr lang="fr-FR" b="0" dirty="0"/>
              <a:t>inclus</a:t>
            </a:r>
          </a:p>
          <a:p>
            <a:pPr marL="357750" lvl="3" indent="-285750">
              <a:spcBef>
                <a:spcPts val="300"/>
              </a:spcBef>
              <a:buFont typeface="Wingdings" panose="05000000000000000000" pitchFamily="2" charset="2"/>
              <a:buChar char="Ø"/>
            </a:pPr>
            <a:r>
              <a:rPr lang="fr-FR" dirty="0">
                <a:solidFill>
                  <a:srgbClr val="373739"/>
                </a:solidFill>
                <a:cs typeface="Arial" charset="0"/>
              </a:rPr>
              <a:t>Possibilité d’un recueil sur plusieurs jours selon la taille de l’établissement</a:t>
            </a:r>
          </a:p>
          <a:p>
            <a:pPr marL="357750" lvl="3" indent="-285750">
              <a:spcBef>
                <a:spcPts val="300"/>
              </a:spcBef>
              <a:buFont typeface="Wingdings" panose="05000000000000000000" pitchFamily="2" charset="2"/>
              <a:buChar char="Ø"/>
            </a:pPr>
            <a:r>
              <a:rPr lang="fr-FR" dirty="0">
                <a:solidFill>
                  <a:srgbClr val="373739"/>
                </a:solidFill>
                <a:cs typeface="Arial" charset="0"/>
              </a:rPr>
              <a:t>Pour chaque secteur ou unité de vie, l’enquête se déroule sur une </a:t>
            </a:r>
            <a:r>
              <a:rPr lang="fr-FR" dirty="0" smtClean="0">
                <a:solidFill>
                  <a:srgbClr val="373739"/>
                </a:solidFill>
                <a:cs typeface="Arial" charset="0"/>
              </a:rPr>
              <a:t>journée</a:t>
            </a:r>
          </a:p>
          <a:p>
            <a:pPr marL="72000" lvl="3" indent="0">
              <a:spcBef>
                <a:spcPts val="300"/>
              </a:spcBef>
              <a:buNone/>
            </a:pPr>
            <a:endParaRPr lang="fr-FR" sz="1000" dirty="0">
              <a:solidFill>
                <a:srgbClr val="373739"/>
              </a:solidFill>
              <a:cs typeface="Arial" charset="0"/>
            </a:endParaRPr>
          </a:p>
          <a:p>
            <a:pPr lvl="2">
              <a:spcBef>
                <a:spcPts val="600"/>
              </a:spcBef>
            </a:pPr>
            <a:r>
              <a:rPr lang="fr-FR" b="0" dirty="0"/>
              <a:t>Recueil des données par </a:t>
            </a:r>
            <a:r>
              <a:rPr lang="fr-FR" b="0" dirty="0">
                <a:solidFill>
                  <a:schemeClr val="tx2"/>
                </a:solidFill>
                <a:latin typeface="Arial" charset="0"/>
                <a:cs typeface="Arial" charset="0"/>
              </a:rPr>
              <a:t>questionnaires </a:t>
            </a:r>
            <a:r>
              <a:rPr lang="fr-FR" b="0" dirty="0" smtClean="0">
                <a:solidFill>
                  <a:schemeClr val="tx2"/>
                </a:solidFill>
                <a:latin typeface="Arial" charset="0"/>
                <a:cs typeface="Arial" charset="0"/>
              </a:rPr>
              <a:t>standardisés :</a:t>
            </a:r>
          </a:p>
          <a:p>
            <a:pPr marL="357750" lvl="3" indent="-285750">
              <a:spcBef>
                <a:spcPts val="300"/>
              </a:spcBef>
              <a:buFont typeface="Wingdings" panose="05000000000000000000" pitchFamily="2" charset="2"/>
              <a:buChar char="Ø"/>
            </a:pPr>
            <a:r>
              <a:rPr lang="fr-FR" dirty="0" smtClean="0">
                <a:solidFill>
                  <a:srgbClr val="373739"/>
                </a:solidFill>
                <a:cs typeface="Arial" charset="0"/>
              </a:rPr>
              <a:t>Questionnaire établissement : données </a:t>
            </a:r>
            <a:r>
              <a:rPr lang="fr-FR" dirty="0">
                <a:solidFill>
                  <a:schemeClr val="accent1"/>
                </a:solidFill>
                <a:cs typeface="Arial" charset="0"/>
              </a:rPr>
              <a:t>agrégées</a:t>
            </a:r>
            <a:r>
              <a:rPr lang="fr-FR" dirty="0">
                <a:solidFill>
                  <a:srgbClr val="373739"/>
                </a:solidFill>
                <a:cs typeface="Arial" charset="0"/>
              </a:rPr>
              <a:t> au niveau de l’établissement </a:t>
            </a:r>
            <a:endParaRPr lang="fr-FR" dirty="0" smtClean="0">
              <a:solidFill>
                <a:srgbClr val="373739"/>
              </a:solidFill>
              <a:cs typeface="Arial" charset="0"/>
            </a:endParaRPr>
          </a:p>
          <a:p>
            <a:pPr marL="357750" lvl="3" indent="-285750">
              <a:spcBef>
                <a:spcPts val="300"/>
              </a:spcBef>
              <a:buFont typeface="Wingdings" panose="05000000000000000000" pitchFamily="2" charset="2"/>
              <a:buChar char="Ø"/>
            </a:pPr>
            <a:r>
              <a:rPr lang="fr-FR" dirty="0" smtClean="0">
                <a:solidFill>
                  <a:srgbClr val="373739"/>
                </a:solidFill>
                <a:cs typeface="Arial" charset="0"/>
              </a:rPr>
              <a:t>Questionnaire résident : données </a:t>
            </a:r>
            <a:r>
              <a:rPr lang="fr-FR" dirty="0" smtClean="0">
                <a:solidFill>
                  <a:schemeClr val="accent1"/>
                </a:solidFill>
                <a:cs typeface="Arial" charset="0"/>
              </a:rPr>
              <a:t>individuelles</a:t>
            </a:r>
            <a:r>
              <a:rPr lang="fr-FR" dirty="0" smtClean="0">
                <a:solidFill>
                  <a:srgbClr val="373739"/>
                </a:solidFill>
                <a:cs typeface="Arial" charset="0"/>
              </a:rPr>
              <a:t> </a:t>
            </a:r>
            <a:r>
              <a:rPr lang="fr-FR" dirty="0">
                <a:solidFill>
                  <a:srgbClr val="373739"/>
                </a:solidFill>
                <a:cs typeface="Arial" charset="0"/>
              </a:rPr>
              <a:t>concernant les </a:t>
            </a:r>
            <a:r>
              <a:rPr lang="fr-FR" dirty="0" smtClean="0">
                <a:solidFill>
                  <a:srgbClr val="373739"/>
                </a:solidFill>
                <a:cs typeface="Arial" charset="0"/>
              </a:rPr>
              <a:t>résidents</a:t>
            </a:r>
            <a:endParaRPr lang="fr-FR" sz="1000" dirty="0" smtClean="0">
              <a:solidFill>
                <a:schemeClr val="accent4"/>
              </a:solidFill>
              <a:latin typeface="Arial" charset="0"/>
              <a:cs typeface="Arial" charset="0"/>
            </a:endParaRPr>
          </a:p>
          <a:p>
            <a:pPr marL="0" lvl="2" indent="0">
              <a:spcBef>
                <a:spcPts val="600"/>
              </a:spcBef>
              <a:buNone/>
            </a:pPr>
            <a:r>
              <a:rPr lang="fr-FR" sz="1800" dirty="0" smtClean="0">
                <a:solidFill>
                  <a:schemeClr val="accent4"/>
                </a:solidFill>
                <a:latin typeface="Arial" charset="0"/>
                <a:cs typeface="Arial" charset="0"/>
              </a:rPr>
              <a:t>Saisie des </a:t>
            </a:r>
            <a:r>
              <a:rPr lang="fr-FR" sz="1800" dirty="0">
                <a:solidFill>
                  <a:schemeClr val="accent4"/>
                </a:solidFill>
                <a:latin typeface="Arial" charset="0"/>
                <a:cs typeface="Arial" charset="0"/>
              </a:rPr>
              <a:t>données</a:t>
            </a:r>
          </a:p>
          <a:p>
            <a:pPr lvl="2">
              <a:spcBef>
                <a:spcPts val="300"/>
              </a:spcBef>
            </a:pPr>
            <a:r>
              <a:rPr lang="fr-FR" u="sng" dirty="0" smtClean="0">
                <a:latin typeface="Arial" charset="0"/>
                <a:cs typeface="Arial" charset="0"/>
              </a:rPr>
              <a:t>Jusqu’au </a:t>
            </a:r>
            <a:r>
              <a:rPr lang="fr-FR" u="sng" dirty="0">
                <a:latin typeface="Arial" charset="0"/>
                <a:cs typeface="Arial" charset="0"/>
              </a:rPr>
              <a:t>30 septembre 2024</a:t>
            </a:r>
          </a:p>
          <a:p>
            <a:pPr marL="357750" lvl="3" indent="-285750">
              <a:spcBef>
                <a:spcPts val="300"/>
              </a:spcBef>
              <a:buFont typeface="Wingdings" panose="05000000000000000000" pitchFamily="2" charset="2"/>
              <a:buChar char="Ø"/>
            </a:pPr>
            <a:r>
              <a:rPr lang="fr-FR" dirty="0">
                <a:solidFill>
                  <a:schemeClr val="tx1"/>
                </a:solidFill>
                <a:cs typeface="Arial" charset="0"/>
              </a:rPr>
              <a:t>Après cette date </a:t>
            </a:r>
            <a:r>
              <a:rPr lang="fr-FR" u="sng" dirty="0">
                <a:solidFill>
                  <a:schemeClr val="accent1"/>
                </a:solidFill>
                <a:cs typeface="Arial" charset="0"/>
              </a:rPr>
              <a:t>il </a:t>
            </a:r>
            <a:r>
              <a:rPr lang="fr-FR" u="sng" dirty="0" smtClean="0">
                <a:solidFill>
                  <a:schemeClr val="accent1"/>
                </a:solidFill>
                <a:cs typeface="Arial" charset="0"/>
              </a:rPr>
              <a:t>ne sera </a:t>
            </a:r>
            <a:r>
              <a:rPr lang="fr-FR" u="sng" dirty="0">
                <a:solidFill>
                  <a:schemeClr val="accent1"/>
                </a:solidFill>
                <a:cs typeface="Arial" charset="0"/>
              </a:rPr>
              <a:t>plus possible de saisir de nouveaux questionnaires résident</a:t>
            </a:r>
          </a:p>
          <a:p>
            <a:pPr marL="357750" lvl="3" indent="-285750">
              <a:spcBef>
                <a:spcPts val="300"/>
              </a:spcBef>
              <a:buFont typeface="Wingdings" panose="05000000000000000000" pitchFamily="2" charset="2"/>
              <a:buChar char="Ø"/>
            </a:pPr>
            <a:r>
              <a:rPr lang="fr-FR" dirty="0">
                <a:solidFill>
                  <a:srgbClr val="373739"/>
                </a:solidFill>
                <a:cs typeface="Arial" charset="0"/>
              </a:rPr>
              <a:t>A cette date le </a:t>
            </a:r>
            <a:r>
              <a:rPr lang="fr-FR" u="sng" dirty="0">
                <a:solidFill>
                  <a:schemeClr val="accent1"/>
                </a:solidFill>
                <a:cs typeface="Arial" charset="0"/>
              </a:rPr>
              <a:t>questionnaire établissement </a:t>
            </a:r>
            <a:r>
              <a:rPr lang="fr-FR" u="sng" dirty="0">
                <a:cs typeface="Arial" charset="0"/>
              </a:rPr>
              <a:t>doit être </a:t>
            </a:r>
            <a:r>
              <a:rPr lang="fr-FR" u="sng" dirty="0" smtClean="0">
                <a:solidFill>
                  <a:schemeClr val="accent1"/>
                </a:solidFill>
                <a:cs typeface="Arial" charset="0"/>
              </a:rPr>
              <a:t>validé</a:t>
            </a:r>
          </a:p>
          <a:p>
            <a:pPr marL="0" lvl="2" indent="0">
              <a:spcBef>
                <a:spcPts val="600"/>
              </a:spcBef>
              <a:buNone/>
            </a:pPr>
            <a:r>
              <a:rPr lang="fr-FR" sz="1800" dirty="0">
                <a:solidFill>
                  <a:schemeClr val="accent4"/>
                </a:solidFill>
                <a:latin typeface="Arial" charset="0"/>
                <a:cs typeface="Arial" charset="0"/>
              </a:rPr>
              <a:t>Clôture de l’enquête</a:t>
            </a:r>
          </a:p>
          <a:p>
            <a:pPr lvl="2">
              <a:spcBef>
                <a:spcPts val="300"/>
              </a:spcBef>
            </a:pPr>
            <a:r>
              <a:rPr lang="fr-FR" u="sng" dirty="0">
                <a:latin typeface="Arial" charset="0"/>
                <a:cs typeface="Arial" charset="0"/>
              </a:rPr>
              <a:t>A</a:t>
            </a:r>
            <a:r>
              <a:rPr lang="fr-FR" u="sng" dirty="0" smtClean="0">
                <a:cs typeface="Arial" charset="0"/>
              </a:rPr>
              <a:t>u </a:t>
            </a:r>
            <a:r>
              <a:rPr lang="fr-FR" u="sng" dirty="0">
                <a:latin typeface="Arial" charset="0"/>
                <a:cs typeface="Arial" charset="0"/>
              </a:rPr>
              <a:t>31 décembre 2024</a:t>
            </a:r>
          </a:p>
          <a:p>
            <a:pPr marL="357750" lvl="3" indent="-285750">
              <a:spcBef>
                <a:spcPts val="300"/>
              </a:spcBef>
              <a:buFont typeface="Wingdings" panose="05000000000000000000" pitchFamily="2" charset="2"/>
              <a:buChar char="Ø"/>
            </a:pPr>
            <a:r>
              <a:rPr lang="fr-FR" dirty="0">
                <a:solidFill>
                  <a:srgbClr val="373739"/>
                </a:solidFill>
                <a:cs typeface="Arial" charset="0"/>
              </a:rPr>
              <a:t>Il est possible de </a:t>
            </a:r>
            <a:r>
              <a:rPr lang="fr-FR" dirty="0">
                <a:solidFill>
                  <a:schemeClr val="accent1"/>
                </a:solidFill>
                <a:cs typeface="Arial" charset="0"/>
              </a:rPr>
              <a:t>valider les questionnaires résident jusqu’à cette date</a:t>
            </a:r>
          </a:p>
          <a:p>
            <a:pPr marL="357750" lvl="3" indent="-285750">
              <a:spcBef>
                <a:spcPts val="300"/>
              </a:spcBef>
              <a:buFont typeface="Wingdings" panose="05000000000000000000" pitchFamily="2" charset="2"/>
              <a:buChar char="Ø"/>
            </a:pPr>
            <a:r>
              <a:rPr lang="fr-FR" dirty="0">
                <a:solidFill>
                  <a:schemeClr val="accent1"/>
                </a:solidFill>
                <a:cs typeface="Arial" charset="0"/>
              </a:rPr>
              <a:t>Destruction des </a:t>
            </a:r>
            <a:r>
              <a:rPr lang="fr-FR" dirty="0" smtClean="0">
                <a:solidFill>
                  <a:schemeClr val="accent1"/>
                </a:solidFill>
                <a:cs typeface="Arial" charset="0"/>
              </a:rPr>
              <a:t>questionnaires </a:t>
            </a:r>
            <a:r>
              <a:rPr lang="fr-FR" dirty="0">
                <a:solidFill>
                  <a:schemeClr val="accent1"/>
                </a:solidFill>
                <a:cs typeface="Arial" charset="0"/>
              </a:rPr>
              <a:t>sur support </a:t>
            </a:r>
            <a:r>
              <a:rPr lang="fr-FR" dirty="0" smtClean="0">
                <a:solidFill>
                  <a:schemeClr val="accent1"/>
                </a:solidFill>
                <a:cs typeface="Arial" charset="0"/>
              </a:rPr>
              <a:t>papier</a:t>
            </a:r>
            <a:endParaRPr lang="fr-FR" b="0" dirty="0">
              <a:solidFill>
                <a:schemeClr val="accent1"/>
              </a:solidFill>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02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a:t>
            </a:r>
            <a:r>
              <a:rPr lang="fr-FR" sz="1400" b="1" dirty="0" smtClean="0">
                <a:solidFill>
                  <a:schemeClr val="accent1"/>
                </a:solidFill>
                <a:latin typeface="Arial Narrow" panose="020B0606020202030204" pitchFamily="34" charset="0"/>
                <a:cs typeface="Arial" panose="020B0604020202020204" pitchFamily="34" charset="0"/>
              </a:rPr>
              <a:t>les responsables des secteurs et unités de vie </a:t>
            </a:r>
            <a:r>
              <a:rPr lang="fr-FR" sz="1400" dirty="0">
                <a:latin typeface="Arial Narrow" panose="020B0606020202030204" pitchFamily="34" charset="0"/>
                <a:cs typeface="Arial" panose="020B0604020202020204" pitchFamily="34" charset="0"/>
              </a:rPr>
              <a:t>pour s’accorder sur le jour de </a:t>
            </a:r>
            <a:r>
              <a:rPr lang="fr-FR" sz="1400" dirty="0" smtClean="0">
                <a:latin typeface="Arial Narrow" panose="020B0606020202030204" pitchFamily="34" charset="0"/>
                <a:cs typeface="Arial" panose="020B0604020202020204" pitchFamily="34" charset="0"/>
              </a:rPr>
              <a:t>l’enquête entre le 15/05 et 28/06/24 </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4000" y="1276967"/>
            <a:ext cx="5695200" cy="710136"/>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la direction </a:t>
            </a:r>
            <a:r>
              <a:rPr lang="fr-FR" sz="1400" b="1" dirty="0" smtClean="0">
                <a:latin typeface="Arial Narrow" panose="020B0606020202030204" pitchFamily="34" charset="0"/>
                <a:cs typeface="Arial" panose="020B0604020202020204" pitchFamily="34" charset="0"/>
              </a:rPr>
              <a:t>de l’établissement </a:t>
            </a:r>
            <a:r>
              <a:rPr lang="fr-FR" sz="1400" dirty="0" smtClean="0">
                <a:latin typeface="Arial Narrow" panose="020B0606020202030204" pitchFamily="34" charset="0"/>
                <a:cs typeface="Arial" panose="020B0604020202020204" pitchFamily="34" charset="0"/>
              </a:rPr>
              <a:t>de la programmation de l’enquête</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(et le </a:t>
            </a:r>
            <a:r>
              <a:rPr lang="fr-FR" sz="1400" b="1" dirty="0" smtClean="0">
                <a:latin typeface="Arial Narrow" panose="020B0606020202030204" pitchFamily="34" charset="0"/>
                <a:cs typeface="Arial" panose="020B0604020202020204" pitchFamily="34" charset="0"/>
              </a:rPr>
              <a:t>délégué à la protection des données </a:t>
            </a:r>
            <a:r>
              <a:rPr lang="fr-FR" sz="1400" dirty="0" smtClean="0">
                <a:latin typeface="Arial Narrow" panose="020B0606020202030204" pitchFamily="34" charset="0"/>
                <a:cs typeface="Arial" panose="020B0604020202020204" pitchFamily="34" charset="0"/>
              </a:rPr>
              <a:t>si l’établissement ou le groupe d’établissements en dispose)</a:t>
            </a:r>
            <a:endParaRPr lang="fr-FR" sz="1400" dirty="0">
              <a:latin typeface="Arial Narrow" panose="020B0606020202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0369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En amont </a:t>
            </a:r>
            <a:r>
              <a:rPr lang="fr-FR" dirty="0">
                <a:latin typeface="Arial" charset="0"/>
                <a:cs typeface="Arial" charset="0"/>
              </a:rPr>
              <a:t>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la direction </a:t>
            </a:r>
            <a:r>
              <a:rPr lang="fr-FR" sz="1400" b="1" dirty="0" smtClean="0">
                <a:latin typeface="Arial Narrow" panose="020B0606020202030204" pitchFamily="34" charset="0"/>
                <a:cs typeface="Arial" panose="020B0604020202020204" pitchFamily="34" charset="0"/>
              </a:rPr>
              <a:t>de l’établissement </a:t>
            </a:r>
            <a:r>
              <a:rPr lang="fr-FR" sz="1400" dirty="0" smtClean="0">
                <a:latin typeface="Arial Narrow" panose="020B0606020202030204" pitchFamily="34" charset="0"/>
                <a:cs typeface="Arial" panose="020B0604020202020204" pitchFamily="34" charset="0"/>
              </a:rPr>
              <a:t>de la programmation de l’enquête</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(et le </a:t>
            </a:r>
            <a:r>
              <a:rPr lang="fr-FR" sz="1400" b="1" dirty="0" smtClean="0">
                <a:latin typeface="Arial Narrow" panose="020B0606020202030204" pitchFamily="34" charset="0"/>
                <a:cs typeface="Arial" panose="020B0604020202020204" pitchFamily="34" charset="0"/>
              </a:rPr>
              <a:t>délégué à la protection des données </a:t>
            </a:r>
            <a:r>
              <a:rPr lang="fr-FR" sz="1400" dirty="0" smtClean="0">
                <a:latin typeface="Arial Narrow" panose="020B0606020202030204" pitchFamily="34" charset="0"/>
                <a:cs typeface="Arial" panose="020B0604020202020204" pitchFamily="34" charset="0"/>
              </a:rPr>
              <a:t>si l’établissement ou le groupe d’établissements en dispose)</a:t>
            </a:r>
            <a:endParaRPr lang="fr-FR" sz="1400" dirty="0">
              <a:latin typeface="Arial Narrow" panose="020B0606020202030204" pitchFamily="34" charset="0"/>
              <a:cs typeface="Arial" panose="020B0604020202020204" pitchFamily="34" charset="0"/>
            </a:endParaRP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a:t>
            </a:r>
            <a:r>
              <a:rPr lang="fr-FR" sz="1400" b="1" dirty="0" smtClean="0">
                <a:solidFill>
                  <a:schemeClr val="accent1"/>
                </a:solidFill>
                <a:latin typeface="Arial Narrow" panose="020B0606020202030204" pitchFamily="34" charset="0"/>
                <a:cs typeface="Arial" panose="020B0604020202020204" pitchFamily="34" charset="0"/>
              </a:rPr>
              <a:t>les responsables des secteurs et unités de vie </a:t>
            </a:r>
            <a:r>
              <a:rPr lang="fr-FR" sz="1400" dirty="0">
                <a:latin typeface="Arial Narrow" panose="020B0606020202030204" pitchFamily="34" charset="0"/>
                <a:cs typeface="Arial" panose="020B0604020202020204" pitchFamily="34" charset="0"/>
              </a:rPr>
              <a:t>pour s’accorder sur le jour de </a:t>
            </a:r>
            <a:r>
              <a:rPr lang="fr-FR" sz="1400" dirty="0" smtClean="0">
                <a:latin typeface="Arial Narrow" panose="020B0606020202030204" pitchFamily="34" charset="0"/>
                <a:cs typeface="Arial" panose="020B0604020202020204" pitchFamily="34" charset="0"/>
              </a:rPr>
              <a:t>l’enquête entre le 15/05 et 28/06/24</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Réunir et former les enquêteurs </a:t>
            </a:r>
            <a:r>
              <a:rPr lang="fr-FR" sz="1400" dirty="0" smtClean="0">
                <a:latin typeface="Arial Narrow" panose="020B0606020202030204" pitchFamily="34" charset="0"/>
                <a:cs typeface="Arial" panose="020B0604020202020204" pitchFamily="34" charset="0"/>
              </a:rPr>
              <a:t>et </a:t>
            </a:r>
            <a:r>
              <a:rPr lang="fr-FR" sz="1400" b="1" dirty="0" smtClean="0">
                <a:latin typeface="Arial Narrow" panose="020B0606020202030204" pitchFamily="34" charset="0"/>
                <a:cs typeface="Arial" panose="020B0604020202020204" pitchFamily="34" charset="0"/>
              </a:rPr>
              <a:t>mettre à disposition les </a:t>
            </a:r>
            <a:r>
              <a:rPr lang="fr-FR" sz="1400" b="1" dirty="0">
                <a:latin typeface="Arial Narrow" panose="020B0606020202030204" pitchFamily="34" charset="0"/>
                <a:cs typeface="Arial" panose="020B0604020202020204" pitchFamily="34" charset="0"/>
              </a:rPr>
              <a:t>outils </a:t>
            </a:r>
            <a:r>
              <a:rPr lang="fr-FR" sz="1400" dirty="0">
                <a:latin typeface="Arial Narrow" panose="020B0606020202030204" pitchFamily="34" charset="0"/>
                <a:cs typeface="Arial" panose="020B0604020202020204" pitchFamily="34" charset="0"/>
              </a:rPr>
              <a:t>nécessaires à </a:t>
            </a:r>
            <a:r>
              <a:rPr lang="fr-FR" sz="1400" dirty="0" smtClean="0">
                <a:latin typeface="Arial Narrow" panose="020B0606020202030204" pitchFamily="34" charset="0"/>
                <a:cs typeface="Arial" panose="020B0604020202020204" pitchFamily="34" charset="0"/>
              </a:rPr>
              <a:t>l’enquête</a:t>
            </a:r>
            <a:endParaRPr lang="fr-FR" sz="1400" dirty="0">
              <a:latin typeface="Arial Narrow" panose="020B0606020202030204" pitchFamily="34" charset="0"/>
              <a:cs typeface="Arial" panose="020B0604020202020204" pitchFamily="34" charset="0"/>
            </a:endParaRPr>
          </a:p>
        </p:txBody>
      </p:sp>
      <p:sp>
        <p:nvSpPr>
          <p:cNvPr id="12" name="ZoneTexte 11"/>
          <p:cNvSpPr txBox="1"/>
          <p:nvPr/>
        </p:nvSpPr>
        <p:spPr>
          <a:xfrm>
            <a:off x="6516216" y="2982446"/>
            <a:ext cx="2232248"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smtClean="0">
                <a:solidFill>
                  <a:srgbClr val="373739"/>
                </a:solidFill>
                <a:hlinkClick r:id="rId4" action="ppaction://hlinksldjump"/>
              </a:rPr>
              <a:t>Constituer une équipe en charge de l’enquête</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268044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custDataLst>
              <p:tags r:id="rId2"/>
            </p:custDataLst>
          </p:nvPr>
        </p:nvSpPr>
        <p:spPr>
          <a:xfrm>
            <a:off x="467544" y="2780928"/>
            <a:ext cx="8280920" cy="3888432"/>
          </a:xfrm>
        </p:spPr>
        <p:txBody>
          <a:bodyPr anchor="t" anchorCtr="0"/>
          <a:lstStyle/>
          <a:p>
            <a:pPr>
              <a:lnSpc>
                <a:spcPct val="150000"/>
              </a:lnSpc>
            </a:pPr>
            <a:r>
              <a:rPr lang="fr-FR" sz="2400" cap="none" dirty="0" smtClean="0">
                <a:solidFill>
                  <a:schemeClr val="accent4"/>
                </a:solidFill>
                <a:hlinkClick r:id="rId4" action="ppaction://hlinksldjump"/>
              </a:rPr>
              <a:t>Contexte et objectifs</a:t>
            </a:r>
            <a:r>
              <a:rPr lang="fr-FR" sz="2400" cap="none" dirty="0" smtClean="0">
                <a:solidFill>
                  <a:schemeClr val="accent4"/>
                </a:solidFill>
              </a:rPr>
              <a:t>         (3 </a:t>
            </a:r>
            <a:r>
              <a:rPr lang="fr-FR" sz="2400" cap="none" dirty="0" smtClean="0">
                <a:solidFill>
                  <a:schemeClr val="accent4"/>
                </a:solidFill>
                <a:sym typeface="Wingdings" panose="05000000000000000000" pitchFamily="2" charset="2"/>
              </a:rPr>
              <a:t> 8)</a:t>
            </a:r>
            <a:r>
              <a:rPr lang="fr-FR" sz="2400" cap="none" dirty="0" smtClean="0">
                <a:solidFill>
                  <a:schemeClr val="accent4"/>
                </a:solidFill>
              </a:rPr>
              <a:t/>
            </a:r>
            <a:br>
              <a:rPr lang="fr-FR" sz="2400" cap="none" dirty="0" smtClean="0">
                <a:solidFill>
                  <a:schemeClr val="accent4"/>
                </a:solidFill>
              </a:rPr>
            </a:br>
            <a:r>
              <a:rPr lang="fr-FR" sz="2400" cap="none" dirty="0" smtClean="0">
                <a:solidFill>
                  <a:schemeClr val="accent4"/>
                </a:solidFill>
                <a:hlinkClick r:id="rId5" action="ppaction://hlinksldjump"/>
              </a:rPr>
              <a:t>Méthode d’enquête</a:t>
            </a:r>
            <a:r>
              <a:rPr lang="fr-FR" sz="2400" cap="none" dirty="0" smtClean="0">
                <a:solidFill>
                  <a:schemeClr val="accent4"/>
                </a:solidFill>
              </a:rPr>
              <a:t>       (9 </a:t>
            </a:r>
            <a:r>
              <a:rPr lang="fr-FR" sz="2400" cap="none" dirty="0" smtClean="0">
                <a:solidFill>
                  <a:schemeClr val="accent4"/>
                </a:solidFill>
                <a:sym typeface="Wingdings" panose="05000000000000000000" pitchFamily="2" charset="2"/>
              </a:rPr>
              <a:t> 14)</a:t>
            </a:r>
            <a:r>
              <a:rPr lang="fr-FR" sz="2400" cap="none" dirty="0" smtClean="0">
                <a:solidFill>
                  <a:schemeClr val="accent4"/>
                </a:solidFill>
              </a:rPr>
              <a:t/>
            </a:r>
            <a:br>
              <a:rPr lang="fr-FR" sz="2400" cap="none" dirty="0" smtClean="0">
                <a:solidFill>
                  <a:schemeClr val="accent4"/>
                </a:solidFill>
              </a:rPr>
            </a:br>
            <a:r>
              <a:rPr lang="fr-FR" sz="2400" cap="none" dirty="0" smtClean="0">
                <a:solidFill>
                  <a:schemeClr val="accent4"/>
                </a:solidFill>
                <a:hlinkClick r:id="rId6" action="ppaction://hlinksldjump"/>
              </a:rPr>
              <a:t>Organisation de l’enquête</a:t>
            </a:r>
            <a:r>
              <a:rPr lang="fr-FR" sz="2400" cap="none" dirty="0" smtClean="0">
                <a:solidFill>
                  <a:schemeClr val="accent4"/>
                </a:solidFill>
              </a:rPr>
              <a:t>     (15 </a:t>
            </a:r>
            <a:r>
              <a:rPr lang="fr-FR" sz="2400" cap="none" dirty="0" smtClean="0">
                <a:solidFill>
                  <a:schemeClr val="accent4"/>
                </a:solidFill>
                <a:sym typeface="Wingdings" panose="05000000000000000000" pitchFamily="2" charset="2"/>
              </a:rPr>
              <a:t> 42)</a:t>
            </a:r>
            <a:r>
              <a:rPr lang="fr-FR" sz="2400" cap="none" dirty="0" smtClean="0">
                <a:solidFill>
                  <a:schemeClr val="accent4"/>
                </a:solidFill>
              </a:rPr>
              <a:t> </a:t>
            </a:r>
            <a:br>
              <a:rPr lang="fr-FR" sz="2400" cap="none" dirty="0" smtClean="0">
                <a:solidFill>
                  <a:schemeClr val="accent4"/>
                </a:solidFill>
              </a:rPr>
            </a:br>
            <a:r>
              <a:rPr lang="fr-FR" sz="2400" cap="none" dirty="0" smtClean="0">
                <a:solidFill>
                  <a:schemeClr val="accent4"/>
                </a:solidFill>
                <a:hlinkClick r:id="rId7" action="ppaction://hlinksldjump"/>
              </a:rPr>
              <a:t>Questionnaire établissement</a:t>
            </a:r>
            <a:r>
              <a:rPr lang="fr-FR" sz="2400" cap="none" dirty="0" smtClean="0">
                <a:solidFill>
                  <a:schemeClr val="accent4"/>
                </a:solidFill>
              </a:rPr>
              <a:t>     (43 </a:t>
            </a:r>
            <a:r>
              <a:rPr lang="fr-FR" sz="2400" cap="none" dirty="0" smtClean="0">
                <a:solidFill>
                  <a:schemeClr val="accent4"/>
                </a:solidFill>
                <a:sym typeface="Wingdings" panose="05000000000000000000" pitchFamily="2" charset="2"/>
              </a:rPr>
              <a:t> 66)</a:t>
            </a:r>
            <a:r>
              <a:rPr lang="fr-FR" sz="2400" cap="none" dirty="0" smtClean="0">
                <a:solidFill>
                  <a:schemeClr val="accent4"/>
                </a:solidFill>
              </a:rPr>
              <a:t/>
            </a:r>
            <a:br>
              <a:rPr lang="fr-FR" sz="2400" cap="none" dirty="0" smtClean="0">
                <a:solidFill>
                  <a:schemeClr val="accent4"/>
                </a:solidFill>
              </a:rPr>
            </a:br>
            <a:r>
              <a:rPr lang="fr-FR" sz="2400" cap="none" dirty="0" smtClean="0">
                <a:solidFill>
                  <a:schemeClr val="accent4"/>
                </a:solidFill>
                <a:hlinkClick r:id="rId8" action="ppaction://hlinksldjump"/>
              </a:rPr>
              <a:t>Questionnaire résident</a:t>
            </a:r>
            <a:r>
              <a:rPr lang="fr-FR" sz="2400" cap="none" dirty="0" smtClean="0">
                <a:solidFill>
                  <a:schemeClr val="accent4"/>
                </a:solidFill>
              </a:rPr>
              <a:t>   (67 </a:t>
            </a:r>
            <a:r>
              <a:rPr lang="fr-FR" sz="2400" cap="none" dirty="0" smtClean="0">
                <a:solidFill>
                  <a:schemeClr val="accent4"/>
                </a:solidFill>
                <a:sym typeface="Wingdings" panose="05000000000000000000" pitchFamily="2" charset="2"/>
              </a:rPr>
              <a:t> 110)</a:t>
            </a:r>
            <a:br>
              <a:rPr lang="fr-FR" sz="2400" cap="none" dirty="0" smtClean="0">
                <a:solidFill>
                  <a:schemeClr val="accent4"/>
                </a:solidFill>
                <a:sym typeface="Wingdings" panose="05000000000000000000" pitchFamily="2" charset="2"/>
              </a:rPr>
            </a:br>
            <a:r>
              <a:rPr lang="fr-FR" sz="2400" cap="none" dirty="0" smtClean="0">
                <a:solidFill>
                  <a:schemeClr val="accent4"/>
                </a:solidFill>
                <a:sym typeface="Wingdings" panose="05000000000000000000" pitchFamily="2" charset="2"/>
                <a:hlinkClick r:id="rId9" action="ppaction://hlinksldjump"/>
              </a:rPr>
              <a:t>Application </a:t>
            </a:r>
            <a:r>
              <a:rPr lang="fr-FR" sz="2400" cap="none" dirty="0" err="1" smtClean="0">
                <a:solidFill>
                  <a:schemeClr val="accent4"/>
                </a:solidFill>
                <a:sym typeface="Wingdings" panose="05000000000000000000" pitchFamily="2" charset="2"/>
                <a:hlinkClick r:id="rId9" action="ppaction://hlinksldjump"/>
              </a:rPr>
              <a:t>PrevIAS</a:t>
            </a:r>
            <a:r>
              <a:rPr lang="fr-FR" sz="2400" cap="none" dirty="0">
                <a:solidFill>
                  <a:schemeClr val="accent4"/>
                </a:solidFill>
                <a:sym typeface="Wingdings" panose="05000000000000000000" pitchFamily="2" charset="2"/>
              </a:rPr>
              <a:t> </a:t>
            </a:r>
            <a:r>
              <a:rPr lang="fr-FR" sz="2400" cap="none" dirty="0" smtClean="0">
                <a:solidFill>
                  <a:schemeClr val="accent4"/>
                </a:solidFill>
                <a:sym typeface="Wingdings" panose="05000000000000000000" pitchFamily="2" charset="2"/>
              </a:rPr>
              <a:t>(111  117)</a:t>
            </a:r>
            <a:br>
              <a:rPr lang="fr-FR" sz="2400" cap="none" dirty="0" smtClean="0">
                <a:solidFill>
                  <a:schemeClr val="accent4"/>
                </a:solidFill>
                <a:sym typeface="Wingdings" panose="05000000000000000000" pitchFamily="2" charset="2"/>
              </a:rPr>
            </a:br>
            <a:r>
              <a:rPr lang="fr-FR" sz="2400" cap="none" dirty="0" smtClean="0">
                <a:solidFill>
                  <a:schemeClr val="accent4"/>
                </a:solidFill>
                <a:sym typeface="Wingdings" panose="05000000000000000000" pitchFamily="2" charset="2"/>
                <a:hlinkClick r:id="rId10" action="ppaction://hlinksldjump"/>
              </a:rPr>
              <a:t>Nouveautés en 2024</a:t>
            </a:r>
            <a:r>
              <a:rPr lang="fr-FR" sz="2400" cap="none" dirty="0" smtClean="0">
                <a:solidFill>
                  <a:schemeClr val="accent4"/>
                </a:solidFill>
                <a:sym typeface="Wingdings" panose="05000000000000000000" pitchFamily="2" charset="2"/>
              </a:rPr>
              <a:t> </a:t>
            </a:r>
            <a:r>
              <a:rPr lang="fr-FR" sz="2400" cap="none" dirty="0">
                <a:solidFill>
                  <a:schemeClr val="accent4"/>
                </a:solidFill>
                <a:sym typeface="Wingdings" panose="05000000000000000000" pitchFamily="2" charset="2"/>
              </a:rPr>
              <a:t>(</a:t>
            </a:r>
            <a:r>
              <a:rPr lang="fr-FR" sz="2400" cap="none" dirty="0" smtClean="0">
                <a:solidFill>
                  <a:schemeClr val="accent4"/>
                </a:solidFill>
                <a:sym typeface="Wingdings" panose="05000000000000000000" pitchFamily="2" charset="2"/>
              </a:rPr>
              <a:t>118 </a:t>
            </a:r>
            <a:r>
              <a:rPr lang="fr-FR" sz="2400" cap="none" dirty="0">
                <a:solidFill>
                  <a:schemeClr val="accent4"/>
                </a:solidFill>
                <a:sym typeface="Wingdings" panose="05000000000000000000" pitchFamily="2" charset="2"/>
              </a:rPr>
              <a:t> </a:t>
            </a:r>
            <a:r>
              <a:rPr lang="fr-FR" sz="2400" cap="none" dirty="0" smtClean="0">
                <a:solidFill>
                  <a:schemeClr val="accent4"/>
                </a:solidFill>
                <a:sym typeface="Wingdings" panose="05000000000000000000" pitchFamily="2" charset="2"/>
              </a:rPr>
              <a:t>123)</a:t>
            </a:r>
            <a:endParaRPr lang="fr-FR" sz="2400" cap="none" dirty="0">
              <a:solidFill>
                <a:schemeClr val="accent4"/>
              </a:solidFill>
            </a:endParaRPr>
          </a:p>
        </p:txBody>
      </p:sp>
      <p:sp>
        <p:nvSpPr>
          <p:cNvPr id="7" name="Espace réservé du texte 6"/>
          <p:cNvSpPr>
            <a:spLocks noGrp="1"/>
          </p:cNvSpPr>
          <p:nvPr>
            <p:ph type="body" sz="quarter" idx="10"/>
          </p:nvPr>
        </p:nvSpPr>
        <p:spPr>
          <a:xfrm>
            <a:off x="1331014" y="1916832"/>
            <a:ext cx="7417450" cy="486478"/>
          </a:xfrm>
        </p:spPr>
        <p:txBody>
          <a:bodyPr/>
          <a:lstStyle/>
          <a:p>
            <a:r>
              <a:rPr lang="fr-FR" dirty="0" smtClean="0"/>
              <a:t>PLAN</a:t>
            </a:r>
            <a:endParaRPr lang="fr-FR" dirty="0"/>
          </a:p>
        </p:txBody>
      </p:sp>
      <p:pic>
        <p:nvPicPr>
          <p:cNvPr id="6" name="Picture 2" descr="Répias - Réseau de Prévention des Infections Associées aux Soi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665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En amont </a:t>
            </a:r>
            <a:r>
              <a:rPr lang="fr-FR" dirty="0">
                <a:latin typeface="Arial" charset="0"/>
                <a:cs typeface="Arial" charset="0"/>
              </a:rPr>
              <a:t>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la direction </a:t>
            </a:r>
            <a:r>
              <a:rPr lang="fr-FR" sz="1400" b="1" dirty="0" smtClean="0">
                <a:latin typeface="Arial Narrow" panose="020B0606020202030204" pitchFamily="34" charset="0"/>
                <a:cs typeface="Arial" panose="020B0604020202020204" pitchFamily="34" charset="0"/>
              </a:rPr>
              <a:t>de l’établissement </a:t>
            </a:r>
            <a:r>
              <a:rPr lang="fr-FR" sz="1400" dirty="0" smtClean="0">
                <a:latin typeface="Arial Narrow" panose="020B0606020202030204" pitchFamily="34" charset="0"/>
                <a:cs typeface="Arial" panose="020B0604020202020204" pitchFamily="34" charset="0"/>
              </a:rPr>
              <a:t>de la programmation de l’enquête</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(et le </a:t>
            </a:r>
            <a:r>
              <a:rPr lang="fr-FR" sz="1400" b="1" dirty="0" smtClean="0">
                <a:latin typeface="Arial Narrow" panose="020B0606020202030204" pitchFamily="34" charset="0"/>
                <a:cs typeface="Arial" panose="020B0604020202020204" pitchFamily="34" charset="0"/>
              </a:rPr>
              <a:t>délégué à la protection des données </a:t>
            </a:r>
            <a:r>
              <a:rPr lang="fr-FR" sz="1400" dirty="0" smtClean="0">
                <a:latin typeface="Arial Narrow" panose="020B0606020202030204" pitchFamily="34" charset="0"/>
                <a:cs typeface="Arial" panose="020B0604020202020204" pitchFamily="34" charset="0"/>
              </a:rPr>
              <a:t>si l’établissement ou le groupe d’établissements en dispose)</a:t>
            </a:r>
            <a:endParaRPr lang="fr-FR" sz="1400" dirty="0">
              <a:latin typeface="Arial Narrow" panose="020B0606020202030204" pitchFamily="34" charset="0"/>
              <a:cs typeface="Arial" panose="020B0604020202020204" pitchFamily="34" charset="0"/>
            </a:endParaRP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a:t>
            </a:r>
            <a:r>
              <a:rPr lang="fr-FR" sz="1400" b="1" dirty="0" smtClean="0">
                <a:solidFill>
                  <a:schemeClr val="accent1"/>
                </a:solidFill>
                <a:latin typeface="Arial Narrow" panose="020B0606020202030204" pitchFamily="34" charset="0"/>
                <a:cs typeface="Arial" panose="020B0604020202020204" pitchFamily="34" charset="0"/>
              </a:rPr>
              <a:t>les responsables des secteurs et unités de vie </a:t>
            </a:r>
            <a:r>
              <a:rPr lang="fr-FR" sz="1400" dirty="0">
                <a:latin typeface="Arial Narrow" panose="020B0606020202030204" pitchFamily="34" charset="0"/>
                <a:cs typeface="Arial" panose="020B0604020202020204" pitchFamily="34" charset="0"/>
              </a:rPr>
              <a:t>pour s’accorder sur le jour de </a:t>
            </a:r>
            <a:r>
              <a:rPr lang="fr-FR" sz="1400" dirty="0" smtClean="0">
                <a:latin typeface="Arial Narrow" panose="020B0606020202030204" pitchFamily="34" charset="0"/>
                <a:cs typeface="Arial" panose="020B0604020202020204" pitchFamily="34" charset="0"/>
              </a:rPr>
              <a:t>l’enquête entre le 15/05 et 28/06/24</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Réunir et former les enquêteurs </a:t>
            </a:r>
            <a:r>
              <a:rPr lang="fr-FR" sz="1400" dirty="0" smtClean="0">
                <a:latin typeface="Arial Narrow" panose="020B0606020202030204" pitchFamily="34" charset="0"/>
                <a:cs typeface="Arial" panose="020B0604020202020204" pitchFamily="34" charset="0"/>
              </a:rPr>
              <a:t>et </a:t>
            </a:r>
            <a:r>
              <a:rPr lang="fr-FR" sz="1400" b="1" dirty="0" smtClean="0">
                <a:latin typeface="Arial Narrow" panose="020B0606020202030204" pitchFamily="34" charset="0"/>
                <a:cs typeface="Arial" panose="020B0604020202020204" pitchFamily="34" charset="0"/>
              </a:rPr>
              <a:t>mettre à disposition les </a:t>
            </a:r>
            <a:r>
              <a:rPr lang="fr-FR" sz="1400" b="1" dirty="0">
                <a:latin typeface="Arial Narrow" panose="020B0606020202030204" pitchFamily="34" charset="0"/>
                <a:cs typeface="Arial" panose="020B0604020202020204" pitchFamily="34" charset="0"/>
              </a:rPr>
              <a:t>outils </a:t>
            </a:r>
            <a:r>
              <a:rPr lang="fr-FR" sz="1400" dirty="0">
                <a:latin typeface="Arial Narrow" panose="020B0606020202030204" pitchFamily="34" charset="0"/>
                <a:cs typeface="Arial" panose="020B0604020202020204" pitchFamily="34" charset="0"/>
              </a:rPr>
              <a:t>nécessaires à </a:t>
            </a:r>
            <a:r>
              <a:rPr lang="fr-FR" sz="1400" dirty="0" smtClean="0">
                <a:latin typeface="Arial Narrow" panose="020B0606020202030204" pitchFamily="34" charset="0"/>
                <a:cs typeface="Arial" panose="020B0604020202020204" pitchFamily="34" charset="0"/>
              </a:rPr>
              <a:t>l’enquête</a:t>
            </a:r>
            <a:endParaRPr lang="fr-FR" sz="1400" dirty="0">
              <a:latin typeface="Arial Narrow" panose="020B0606020202030204" pitchFamily="34" charset="0"/>
              <a:cs typeface="Arial" panose="020B0604020202020204" pitchFamily="34" charset="0"/>
            </a:endParaRP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Identifier les résidents éligibles </a:t>
            </a:r>
            <a:r>
              <a:rPr lang="fr-FR" sz="1400" b="1" dirty="0" smtClean="0">
                <a:latin typeface="Arial Narrow" panose="020B0606020202030204" pitchFamily="34" charset="0"/>
                <a:cs typeface="Arial" panose="020B0604020202020204" pitchFamily="34" charset="0"/>
              </a:rPr>
              <a:t>répondant aux critères d’inclusion </a:t>
            </a:r>
            <a:r>
              <a:rPr lang="fr-FR" sz="1400" dirty="0" smtClean="0">
                <a:latin typeface="Arial Narrow" panose="020B0606020202030204" pitchFamily="34" charset="0"/>
                <a:cs typeface="Arial" panose="020B0604020202020204" pitchFamily="34" charset="0"/>
              </a:rPr>
              <a:t>:</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en hébergement complet, présents avant 8h00, non sortis au moment de l’enquête</a:t>
            </a:r>
            <a:endParaRPr lang="fr-FR" sz="1400" dirty="0">
              <a:latin typeface="Arial Narrow" panose="020B0606020202030204" pitchFamily="34" charset="0"/>
              <a:cs typeface="Arial" panose="020B0604020202020204" pitchFamily="34" charset="0"/>
            </a:endParaRP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a:t>
            </a:r>
            <a:r>
              <a:rPr lang="fr-FR" sz="1400" b="1" dirty="0" smtClean="0">
                <a:latin typeface="Arial Narrow" panose="020B0606020202030204" pitchFamily="34" charset="0"/>
                <a:cs typeface="Arial" panose="020B0604020202020204" pitchFamily="34" charset="0"/>
              </a:rPr>
              <a:t>leurs représentants </a:t>
            </a:r>
            <a:r>
              <a:rPr lang="fr-FR" sz="1400" b="1" dirty="0">
                <a:latin typeface="Arial Narrow" panose="020B0606020202030204" pitchFamily="34" charset="0"/>
                <a:cs typeface="Arial" panose="020B0604020202020204" pitchFamily="34" charset="0"/>
              </a:rPr>
              <a:t>légaux </a:t>
            </a:r>
            <a:r>
              <a:rPr lang="fr-FR" sz="1400" dirty="0" smtClean="0">
                <a:latin typeface="Arial Narrow" panose="020B0606020202030204" pitchFamily="34" charset="0"/>
                <a:cs typeface="Arial" panose="020B0604020202020204" pitchFamily="34" charset="0"/>
              </a:rPr>
              <a:t>de la réalisation de l’enquête (</a:t>
            </a:r>
            <a:r>
              <a:rPr lang="fr-FR" sz="1400" i="1" dirty="0" smtClean="0">
                <a:latin typeface="Arial Narrow" panose="020B0606020202030204" pitchFamily="34" charset="0"/>
                <a:cs typeface="Arial" panose="020B0604020202020204" pitchFamily="34" charset="0"/>
              </a:rPr>
              <a:t>cf. lettre d’information des résidents</a:t>
            </a:r>
            <a:r>
              <a:rPr lang="fr-FR" sz="1400" dirty="0" smtClean="0">
                <a:latin typeface="Arial Narrow" panose="020B0606020202030204" pitchFamily="34" charset="0"/>
                <a:cs typeface="Arial" panose="020B0604020202020204" pitchFamily="34" charset="0"/>
              </a:rPr>
              <a:t>)</a:t>
            </a:r>
            <a:endParaRPr lang="fr-FR" sz="1400"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16213" y="4653136"/>
            <a:ext cx="2088233" cy="648997"/>
          </a:xfrm>
          <a:prstGeom prst="rect">
            <a:avLst/>
          </a:prstGeom>
          <a:solidFill>
            <a:schemeClr val="bg1"/>
          </a:solidFill>
          <a:scene3d>
            <a:camera prst="orthographicFront"/>
            <a:lightRig rig="threePt" dir="t"/>
          </a:scene3d>
          <a:sp3d>
            <a:bevelT w="165100" prst="coolSlant"/>
          </a:sp3d>
        </p:spPr>
        <p:txBody>
          <a:bodyPr wrap="square" lIns="72000" tIns="108000" rIns="72000" bIns="108000">
            <a:spAutoFit/>
          </a:bodyPr>
          <a:lstStyle/>
          <a:p>
            <a:pPr marL="0" lvl="2" indent="0">
              <a:spcBef>
                <a:spcPts val="600"/>
              </a:spcBef>
              <a:buNone/>
            </a:pPr>
            <a:r>
              <a:rPr lang="fr-FR" sz="1400" b="1" dirty="0">
                <a:solidFill>
                  <a:srgbClr val="373739"/>
                </a:solidFill>
                <a:sym typeface="Wingdings" panose="05000000000000000000" pitchFamily="2" charset="2"/>
                <a:hlinkClick r:id="rId4" action="ppaction://hlinksldjump"/>
              </a:rPr>
              <a:t>Comment informer les </a:t>
            </a:r>
            <a:r>
              <a:rPr lang="fr-FR" sz="1400" b="1" dirty="0" smtClean="0">
                <a:solidFill>
                  <a:srgbClr val="373739"/>
                </a:solidFill>
                <a:sym typeface="Wingdings" panose="05000000000000000000" pitchFamily="2" charset="2"/>
                <a:hlinkClick r:id="rId4" action="ppaction://hlinksldjump"/>
              </a:rPr>
              <a:t>résidents ?</a:t>
            </a:r>
            <a:endParaRPr lang="fr-FR" sz="1400" b="1" dirty="0">
              <a:solidFill>
                <a:srgbClr val="373739"/>
              </a:solidFill>
            </a:endParaRPr>
          </a:p>
        </p:txBody>
      </p:sp>
    </p:spTree>
    <p:custDataLst>
      <p:tags r:id="rId1"/>
    </p:custDataLst>
    <p:extLst>
      <p:ext uri="{BB962C8B-B14F-4D97-AF65-F5344CB8AC3E}">
        <p14:creationId xmlns:p14="http://schemas.microsoft.com/office/powerpoint/2010/main" val="1283412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En amont </a:t>
            </a:r>
            <a:r>
              <a:rPr lang="fr-FR" dirty="0">
                <a:latin typeface="Arial" charset="0"/>
                <a:cs typeface="Arial" charset="0"/>
              </a:rPr>
              <a:t>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la direction </a:t>
            </a:r>
            <a:r>
              <a:rPr lang="fr-FR" sz="1400" b="1" dirty="0" smtClean="0">
                <a:latin typeface="Arial Narrow" panose="020B0606020202030204" pitchFamily="34" charset="0"/>
                <a:cs typeface="Arial" panose="020B0604020202020204" pitchFamily="34" charset="0"/>
              </a:rPr>
              <a:t>de l’établissement </a:t>
            </a:r>
            <a:r>
              <a:rPr lang="fr-FR" sz="1400" dirty="0" smtClean="0">
                <a:latin typeface="Arial Narrow" panose="020B0606020202030204" pitchFamily="34" charset="0"/>
                <a:cs typeface="Arial" panose="020B0604020202020204" pitchFamily="34" charset="0"/>
              </a:rPr>
              <a:t>de la programmation de l’enquête</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(et le </a:t>
            </a:r>
            <a:r>
              <a:rPr lang="fr-FR" sz="1400" b="1" dirty="0" smtClean="0">
                <a:latin typeface="Arial Narrow" panose="020B0606020202030204" pitchFamily="34" charset="0"/>
                <a:cs typeface="Arial" panose="020B0604020202020204" pitchFamily="34" charset="0"/>
              </a:rPr>
              <a:t>délégué à la protection des données </a:t>
            </a:r>
            <a:r>
              <a:rPr lang="fr-FR" sz="1400" dirty="0" smtClean="0">
                <a:latin typeface="Arial Narrow" panose="020B0606020202030204" pitchFamily="34" charset="0"/>
                <a:cs typeface="Arial" panose="020B0604020202020204" pitchFamily="34" charset="0"/>
              </a:rPr>
              <a:t>si l’établissement ou le groupe d’établissements en dispose)</a:t>
            </a:r>
            <a:endParaRPr lang="fr-FR" sz="1400" dirty="0">
              <a:latin typeface="Arial Narrow" panose="020B0606020202030204" pitchFamily="34" charset="0"/>
              <a:cs typeface="Arial" panose="020B0604020202020204" pitchFamily="34" charset="0"/>
            </a:endParaRP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a:t>
            </a:r>
            <a:r>
              <a:rPr lang="fr-FR" sz="1400" b="1" dirty="0" smtClean="0">
                <a:solidFill>
                  <a:schemeClr val="accent1"/>
                </a:solidFill>
                <a:latin typeface="Arial Narrow" panose="020B0606020202030204" pitchFamily="34" charset="0"/>
                <a:cs typeface="Arial" panose="020B0604020202020204" pitchFamily="34" charset="0"/>
              </a:rPr>
              <a:t>les responsables des secteurs et unités de vie </a:t>
            </a:r>
            <a:r>
              <a:rPr lang="fr-FR" sz="1400" dirty="0">
                <a:latin typeface="Arial Narrow" panose="020B0606020202030204" pitchFamily="34" charset="0"/>
                <a:cs typeface="Arial" panose="020B0604020202020204" pitchFamily="34" charset="0"/>
              </a:rPr>
              <a:t>pour s’accorder sur le jour de </a:t>
            </a:r>
            <a:r>
              <a:rPr lang="fr-FR" sz="1400" dirty="0" smtClean="0">
                <a:latin typeface="Arial Narrow" panose="020B0606020202030204" pitchFamily="34" charset="0"/>
                <a:cs typeface="Arial" panose="020B0604020202020204" pitchFamily="34" charset="0"/>
              </a:rPr>
              <a:t>l’enquête entre le 15/05 et 28/06/24 (</a:t>
            </a:r>
            <a:r>
              <a:rPr lang="fr-FR" sz="1200" i="1" dirty="0" smtClean="0">
                <a:latin typeface="Arial Narrow" panose="020B0606020202030204" pitchFamily="34" charset="0"/>
                <a:cs typeface="Arial" panose="020B0604020202020204" pitchFamily="34" charset="0"/>
              </a:rPr>
              <a:t>l’enquête </a:t>
            </a:r>
            <a:r>
              <a:rPr lang="fr-FR" sz="1200" i="1" dirty="0">
                <a:latin typeface="Arial Narrow" panose="020B0606020202030204" pitchFamily="34" charset="0"/>
                <a:cs typeface="Arial" panose="020B0604020202020204" pitchFamily="34" charset="0"/>
              </a:rPr>
              <a:t>se déroule sur une seule </a:t>
            </a:r>
            <a:r>
              <a:rPr lang="fr-FR" sz="1200" i="1" dirty="0" smtClean="0">
                <a:latin typeface="Arial Narrow" panose="020B0606020202030204" pitchFamily="34" charset="0"/>
                <a:cs typeface="Arial" panose="020B0604020202020204" pitchFamily="34" charset="0"/>
              </a:rPr>
              <a:t>journée dans l’unité et n’excède </a:t>
            </a:r>
            <a:r>
              <a:rPr lang="fr-FR" sz="1200" i="1" dirty="0">
                <a:latin typeface="Arial Narrow" panose="020B0606020202030204" pitchFamily="34" charset="0"/>
                <a:cs typeface="Arial" panose="020B0604020202020204" pitchFamily="34" charset="0"/>
              </a:rPr>
              <a:t>pas une </a:t>
            </a:r>
            <a:r>
              <a:rPr lang="fr-FR" sz="1200" i="1" dirty="0" smtClean="0">
                <a:latin typeface="Arial Narrow" panose="020B0606020202030204" pitchFamily="34" charset="0"/>
                <a:cs typeface="Arial" panose="020B0604020202020204" pitchFamily="34" charset="0"/>
              </a:rPr>
              <a:t>semaine dans l’ensemble de l’EHPAD</a:t>
            </a:r>
            <a:r>
              <a:rPr lang="fr-FR" sz="1400" dirty="0" smtClean="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Réunir et former les enquêteurs </a:t>
            </a:r>
            <a:r>
              <a:rPr lang="fr-FR" sz="1400" dirty="0" smtClean="0">
                <a:latin typeface="Arial Narrow" panose="020B0606020202030204" pitchFamily="34" charset="0"/>
                <a:cs typeface="Arial" panose="020B0604020202020204" pitchFamily="34" charset="0"/>
              </a:rPr>
              <a:t>et </a:t>
            </a:r>
            <a:r>
              <a:rPr lang="fr-FR" sz="1400" b="1" dirty="0" smtClean="0">
                <a:latin typeface="Arial Narrow" panose="020B0606020202030204" pitchFamily="34" charset="0"/>
                <a:cs typeface="Arial" panose="020B0604020202020204" pitchFamily="34" charset="0"/>
              </a:rPr>
              <a:t>mettre à disposition les </a:t>
            </a:r>
            <a:r>
              <a:rPr lang="fr-FR" sz="1400" b="1" dirty="0">
                <a:latin typeface="Arial Narrow" panose="020B0606020202030204" pitchFamily="34" charset="0"/>
                <a:cs typeface="Arial" panose="020B0604020202020204" pitchFamily="34" charset="0"/>
              </a:rPr>
              <a:t>outils </a:t>
            </a:r>
            <a:r>
              <a:rPr lang="fr-FR" sz="1400" dirty="0">
                <a:latin typeface="Arial Narrow" panose="020B0606020202030204" pitchFamily="34" charset="0"/>
                <a:cs typeface="Arial" panose="020B0604020202020204" pitchFamily="34" charset="0"/>
              </a:rPr>
              <a:t>nécessaires à </a:t>
            </a:r>
            <a:r>
              <a:rPr lang="fr-FR" sz="1400" dirty="0" smtClean="0">
                <a:latin typeface="Arial Narrow" panose="020B0606020202030204" pitchFamily="34" charset="0"/>
                <a:cs typeface="Arial" panose="020B0604020202020204" pitchFamily="34" charset="0"/>
              </a:rPr>
              <a:t>l’enquête</a:t>
            </a:r>
            <a:endParaRPr lang="fr-FR" sz="1400" dirty="0">
              <a:latin typeface="Arial Narrow" panose="020B0606020202030204" pitchFamily="34" charset="0"/>
              <a:cs typeface="Arial" panose="020B0604020202020204" pitchFamily="34" charset="0"/>
            </a:endParaRP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Identifier les résidents éligibles </a:t>
            </a:r>
            <a:r>
              <a:rPr lang="fr-FR" sz="1400" b="1" dirty="0" smtClean="0">
                <a:latin typeface="Arial Narrow" panose="020B0606020202030204" pitchFamily="34" charset="0"/>
                <a:cs typeface="Arial" panose="020B0604020202020204" pitchFamily="34" charset="0"/>
              </a:rPr>
              <a:t>répondant aux critères d’inclusion </a:t>
            </a:r>
            <a:r>
              <a:rPr lang="fr-FR" sz="1400" dirty="0" smtClean="0">
                <a:latin typeface="Arial Narrow" panose="020B0606020202030204" pitchFamily="34" charset="0"/>
                <a:cs typeface="Arial" panose="020B0604020202020204" pitchFamily="34" charset="0"/>
              </a:rPr>
              <a:t>:</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en hébergement complet, présents avant 8h00, non sortis au moment de l’enquête</a:t>
            </a:r>
            <a:endParaRPr lang="fr-FR" sz="1400" dirty="0">
              <a:latin typeface="Arial Narrow" panose="020B0606020202030204" pitchFamily="34" charset="0"/>
              <a:cs typeface="Arial" panose="020B0604020202020204" pitchFamily="34" charset="0"/>
            </a:endParaRP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a:t>
            </a:r>
            <a:r>
              <a:rPr lang="fr-FR" sz="1400" b="1" dirty="0" smtClean="0">
                <a:latin typeface="Arial Narrow" panose="020B0606020202030204" pitchFamily="34" charset="0"/>
                <a:cs typeface="Arial" panose="020B0604020202020204" pitchFamily="34" charset="0"/>
              </a:rPr>
              <a:t>leurs représentants </a:t>
            </a:r>
            <a:r>
              <a:rPr lang="fr-FR" sz="1400" b="1" dirty="0">
                <a:latin typeface="Arial Narrow" panose="020B0606020202030204" pitchFamily="34" charset="0"/>
                <a:cs typeface="Arial" panose="020B0604020202020204" pitchFamily="34" charset="0"/>
              </a:rPr>
              <a:t>légaux </a:t>
            </a:r>
            <a:r>
              <a:rPr lang="fr-FR" sz="1400" dirty="0" smtClean="0">
                <a:latin typeface="Arial Narrow" panose="020B0606020202030204" pitchFamily="34" charset="0"/>
                <a:cs typeface="Arial" panose="020B0604020202020204" pitchFamily="34" charset="0"/>
              </a:rPr>
              <a:t>de la réalisation de l’enquête (</a:t>
            </a:r>
            <a:r>
              <a:rPr lang="fr-FR" sz="1400" i="1" dirty="0" smtClean="0">
                <a:latin typeface="Arial Narrow" panose="020B0606020202030204" pitchFamily="34" charset="0"/>
                <a:cs typeface="Arial" panose="020B0604020202020204" pitchFamily="34" charset="0"/>
              </a:rPr>
              <a:t>cf. lettre d’information des résidents</a:t>
            </a:r>
            <a:r>
              <a:rPr lang="fr-FR" sz="1400" dirty="0" smtClean="0">
                <a:latin typeface="Arial Narrow" panose="020B0606020202030204" pitchFamily="34" charset="0"/>
                <a:cs typeface="Arial" panose="020B0604020202020204" pitchFamily="34" charset="0"/>
              </a:rPr>
              <a:t>)</a:t>
            </a:r>
            <a:endParaRPr lang="fr-FR" sz="1400"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16212" y="4688676"/>
            <a:ext cx="2088233" cy="648997"/>
          </a:xfrm>
          <a:prstGeom prst="rect">
            <a:avLst/>
          </a:prstGeom>
          <a:solidFill>
            <a:schemeClr val="bg1"/>
          </a:solidFill>
          <a:scene3d>
            <a:camera prst="orthographicFront"/>
            <a:lightRig rig="threePt" dir="t"/>
          </a:scene3d>
          <a:sp3d>
            <a:bevelT w="165100" prst="coolSlant"/>
          </a:sp3d>
        </p:spPr>
        <p:txBody>
          <a:bodyPr wrap="square" lIns="72000" tIns="108000" rIns="72000" bIns="108000">
            <a:spAutoFit/>
          </a:bodyPr>
          <a:lstStyle/>
          <a:p>
            <a:pPr marL="0" lvl="2" indent="0">
              <a:spcBef>
                <a:spcPts val="600"/>
              </a:spcBef>
              <a:buNone/>
            </a:pPr>
            <a:r>
              <a:rPr lang="fr-FR" sz="1400" b="1" dirty="0">
                <a:solidFill>
                  <a:srgbClr val="373739"/>
                </a:solidFill>
                <a:sym typeface="Wingdings" panose="05000000000000000000" pitchFamily="2" charset="2"/>
                <a:hlinkClick r:id="rId4" action="ppaction://hlinksldjump"/>
              </a:rPr>
              <a:t>Comment informer les </a:t>
            </a:r>
            <a:r>
              <a:rPr lang="fr-FR" sz="1400" b="1" dirty="0" smtClean="0">
                <a:solidFill>
                  <a:srgbClr val="373739"/>
                </a:solidFill>
                <a:sym typeface="Wingdings" panose="05000000000000000000" pitchFamily="2" charset="2"/>
                <a:hlinkClick r:id="rId4" action="ppaction://hlinksldjump"/>
              </a:rPr>
              <a:t>résidents ?</a:t>
            </a:r>
            <a:endParaRPr lang="fr-FR" sz="1400" b="1" dirty="0">
              <a:solidFill>
                <a:srgbClr val="373739"/>
              </a:solidFill>
            </a:endParaRPr>
          </a:p>
        </p:txBody>
      </p:sp>
    </p:spTree>
    <p:custDataLst>
      <p:tags r:id="rId1"/>
    </p:custDataLst>
    <p:extLst>
      <p:ext uri="{BB962C8B-B14F-4D97-AF65-F5344CB8AC3E}">
        <p14:creationId xmlns:p14="http://schemas.microsoft.com/office/powerpoint/2010/main" val="231258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En amont </a:t>
            </a:r>
            <a:r>
              <a:rPr lang="fr-FR" dirty="0">
                <a:latin typeface="Arial" charset="0"/>
                <a:cs typeface="Arial" charset="0"/>
              </a:rPr>
              <a:t>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la direction </a:t>
            </a:r>
            <a:r>
              <a:rPr lang="fr-FR" sz="1400" b="1" dirty="0" smtClean="0">
                <a:latin typeface="Arial Narrow" panose="020B0606020202030204" pitchFamily="34" charset="0"/>
                <a:cs typeface="Arial" panose="020B0604020202020204" pitchFamily="34" charset="0"/>
              </a:rPr>
              <a:t>de l’établissement </a:t>
            </a:r>
            <a:r>
              <a:rPr lang="fr-FR" sz="1400" dirty="0" smtClean="0">
                <a:latin typeface="Arial Narrow" panose="020B0606020202030204" pitchFamily="34" charset="0"/>
                <a:cs typeface="Arial" panose="020B0604020202020204" pitchFamily="34" charset="0"/>
              </a:rPr>
              <a:t>de la programmation de l’enquête</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(et le </a:t>
            </a:r>
            <a:r>
              <a:rPr lang="fr-FR" sz="1400" b="1" dirty="0" smtClean="0">
                <a:latin typeface="Arial Narrow" panose="020B0606020202030204" pitchFamily="34" charset="0"/>
                <a:cs typeface="Arial" panose="020B0604020202020204" pitchFamily="34" charset="0"/>
              </a:rPr>
              <a:t>délégué à la protection des données </a:t>
            </a:r>
            <a:r>
              <a:rPr lang="fr-FR" sz="1400" dirty="0" smtClean="0">
                <a:latin typeface="Arial Narrow" panose="020B0606020202030204" pitchFamily="34" charset="0"/>
                <a:cs typeface="Arial" panose="020B0604020202020204" pitchFamily="34" charset="0"/>
              </a:rPr>
              <a:t>si l’établissement ou le groupe d’établissements en dispose)</a:t>
            </a:r>
            <a:endParaRPr lang="fr-FR" sz="1400" dirty="0">
              <a:latin typeface="Arial Narrow" panose="020B0606020202030204" pitchFamily="34" charset="0"/>
              <a:cs typeface="Arial" panose="020B0604020202020204" pitchFamily="34" charset="0"/>
            </a:endParaRP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a:t>
            </a:r>
            <a:r>
              <a:rPr lang="fr-FR" sz="1400" b="1" dirty="0" smtClean="0">
                <a:solidFill>
                  <a:schemeClr val="accent1"/>
                </a:solidFill>
                <a:latin typeface="Arial Narrow" panose="020B0606020202030204" pitchFamily="34" charset="0"/>
                <a:cs typeface="Arial" panose="020B0604020202020204" pitchFamily="34" charset="0"/>
              </a:rPr>
              <a:t>les responsables des secteurs et unités de vie </a:t>
            </a:r>
            <a:r>
              <a:rPr lang="fr-FR" sz="1400" dirty="0">
                <a:latin typeface="Arial Narrow" panose="020B0606020202030204" pitchFamily="34" charset="0"/>
                <a:cs typeface="Arial" panose="020B0604020202020204" pitchFamily="34" charset="0"/>
              </a:rPr>
              <a:t>pour s’accorder sur le jour de </a:t>
            </a:r>
            <a:r>
              <a:rPr lang="fr-FR" sz="1400" dirty="0" smtClean="0">
                <a:latin typeface="Arial Narrow" panose="020B0606020202030204" pitchFamily="34" charset="0"/>
                <a:cs typeface="Arial" panose="020B0604020202020204" pitchFamily="34" charset="0"/>
              </a:rPr>
              <a:t>l’enquête entre le 15/05 et 28/06/24 (</a:t>
            </a:r>
            <a:r>
              <a:rPr lang="fr-FR" sz="1200" i="1" dirty="0" smtClean="0">
                <a:latin typeface="Arial Narrow" panose="020B0606020202030204" pitchFamily="34" charset="0"/>
                <a:cs typeface="Arial" panose="020B0604020202020204" pitchFamily="34" charset="0"/>
              </a:rPr>
              <a:t>l’enquête </a:t>
            </a:r>
            <a:r>
              <a:rPr lang="fr-FR" sz="1200" i="1" dirty="0">
                <a:latin typeface="Arial Narrow" panose="020B0606020202030204" pitchFamily="34" charset="0"/>
                <a:cs typeface="Arial" panose="020B0604020202020204" pitchFamily="34" charset="0"/>
              </a:rPr>
              <a:t>se déroule sur une seule </a:t>
            </a:r>
            <a:r>
              <a:rPr lang="fr-FR" sz="1200" i="1" dirty="0" smtClean="0">
                <a:latin typeface="Arial Narrow" panose="020B0606020202030204" pitchFamily="34" charset="0"/>
                <a:cs typeface="Arial" panose="020B0604020202020204" pitchFamily="34" charset="0"/>
              </a:rPr>
              <a:t>journée dans l’unité et n’excède </a:t>
            </a:r>
            <a:r>
              <a:rPr lang="fr-FR" sz="1200" i="1" dirty="0">
                <a:latin typeface="Arial Narrow" panose="020B0606020202030204" pitchFamily="34" charset="0"/>
                <a:cs typeface="Arial" panose="020B0604020202020204" pitchFamily="34" charset="0"/>
              </a:rPr>
              <a:t>pas une </a:t>
            </a:r>
            <a:r>
              <a:rPr lang="fr-FR" sz="1200" i="1" dirty="0" smtClean="0">
                <a:latin typeface="Arial Narrow" panose="020B0606020202030204" pitchFamily="34" charset="0"/>
                <a:cs typeface="Arial" panose="020B0604020202020204" pitchFamily="34" charset="0"/>
              </a:rPr>
              <a:t>semaine dans l’ensemble de l’EHPAD</a:t>
            </a:r>
            <a:r>
              <a:rPr lang="fr-FR" sz="1400" dirty="0" smtClean="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Réunir et former les enquêteurs </a:t>
            </a:r>
            <a:r>
              <a:rPr lang="fr-FR" sz="1400" dirty="0" smtClean="0">
                <a:latin typeface="Arial Narrow" panose="020B0606020202030204" pitchFamily="34" charset="0"/>
                <a:cs typeface="Arial" panose="020B0604020202020204" pitchFamily="34" charset="0"/>
              </a:rPr>
              <a:t>et </a:t>
            </a:r>
            <a:r>
              <a:rPr lang="fr-FR" sz="1400" b="1" dirty="0" smtClean="0">
                <a:latin typeface="Arial Narrow" panose="020B0606020202030204" pitchFamily="34" charset="0"/>
                <a:cs typeface="Arial" panose="020B0604020202020204" pitchFamily="34" charset="0"/>
              </a:rPr>
              <a:t>mettre à disposition les </a:t>
            </a:r>
            <a:r>
              <a:rPr lang="fr-FR" sz="1400" b="1" dirty="0">
                <a:latin typeface="Arial Narrow" panose="020B0606020202030204" pitchFamily="34" charset="0"/>
                <a:cs typeface="Arial" panose="020B0604020202020204" pitchFamily="34" charset="0"/>
              </a:rPr>
              <a:t>outils </a:t>
            </a:r>
            <a:r>
              <a:rPr lang="fr-FR" sz="1400" dirty="0">
                <a:latin typeface="Arial Narrow" panose="020B0606020202030204" pitchFamily="34" charset="0"/>
                <a:cs typeface="Arial" panose="020B0604020202020204" pitchFamily="34" charset="0"/>
              </a:rPr>
              <a:t>nécessaires à </a:t>
            </a:r>
            <a:r>
              <a:rPr lang="fr-FR" sz="1400" dirty="0" smtClean="0">
                <a:latin typeface="Arial Narrow" panose="020B0606020202030204" pitchFamily="34" charset="0"/>
                <a:cs typeface="Arial" panose="020B0604020202020204" pitchFamily="34" charset="0"/>
              </a:rPr>
              <a:t>l’enquête</a:t>
            </a:r>
            <a:endParaRPr lang="fr-FR" sz="1400" dirty="0">
              <a:latin typeface="Arial Narrow" panose="020B0606020202030204" pitchFamily="34" charset="0"/>
              <a:cs typeface="Arial" panose="020B0604020202020204" pitchFamily="34" charset="0"/>
            </a:endParaRP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Identifier les résidents éligibles </a:t>
            </a:r>
            <a:r>
              <a:rPr lang="fr-FR" sz="1400" b="1" dirty="0" smtClean="0">
                <a:latin typeface="Arial Narrow" panose="020B0606020202030204" pitchFamily="34" charset="0"/>
                <a:cs typeface="Arial" panose="020B0604020202020204" pitchFamily="34" charset="0"/>
              </a:rPr>
              <a:t>répondant aux critères d’inclusion </a:t>
            </a:r>
            <a:r>
              <a:rPr lang="fr-FR" sz="1400" dirty="0" smtClean="0">
                <a:latin typeface="Arial Narrow" panose="020B0606020202030204" pitchFamily="34" charset="0"/>
                <a:cs typeface="Arial" panose="020B0604020202020204" pitchFamily="34" charset="0"/>
              </a:rPr>
              <a:t>:</a:t>
            </a:r>
            <a:br>
              <a:rPr lang="fr-FR" sz="1400" dirty="0" smtClean="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en hébergement complet, présents avant 8h00, non sortis au moment de l’enquête</a:t>
            </a:r>
            <a:endParaRPr lang="fr-FR" sz="1400" dirty="0">
              <a:latin typeface="Arial Narrow" panose="020B0606020202030204" pitchFamily="34" charset="0"/>
              <a:cs typeface="Arial" panose="020B0604020202020204" pitchFamily="34" charset="0"/>
            </a:endParaRP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a:t>
            </a:r>
            <a:r>
              <a:rPr lang="fr-FR" sz="1400" b="1" dirty="0" smtClean="0">
                <a:latin typeface="Arial Narrow" panose="020B0606020202030204" pitchFamily="34" charset="0"/>
                <a:cs typeface="Arial" panose="020B0604020202020204" pitchFamily="34" charset="0"/>
              </a:rPr>
              <a:t>leurs représentants </a:t>
            </a:r>
            <a:r>
              <a:rPr lang="fr-FR" sz="1400" b="1" dirty="0">
                <a:latin typeface="Arial Narrow" panose="020B0606020202030204" pitchFamily="34" charset="0"/>
                <a:cs typeface="Arial" panose="020B0604020202020204" pitchFamily="34" charset="0"/>
              </a:rPr>
              <a:t>légaux </a:t>
            </a:r>
            <a:r>
              <a:rPr lang="fr-FR" sz="1400" dirty="0" smtClean="0">
                <a:latin typeface="Arial Narrow" panose="020B0606020202030204" pitchFamily="34" charset="0"/>
                <a:cs typeface="Arial" panose="020B0604020202020204" pitchFamily="34" charset="0"/>
              </a:rPr>
              <a:t>de la réalisation de </a:t>
            </a:r>
            <a:r>
              <a:rPr lang="fr-FR" sz="1400" dirty="0">
                <a:latin typeface="Arial Narrow" panose="020B0606020202030204" pitchFamily="34" charset="0"/>
                <a:cs typeface="Arial" panose="020B0604020202020204" pitchFamily="34" charset="0"/>
              </a:rPr>
              <a:t>l’enquête (</a:t>
            </a:r>
            <a:r>
              <a:rPr lang="fr-FR" sz="1400" i="1" dirty="0">
                <a:latin typeface="Arial Narrow" panose="020B0606020202030204" pitchFamily="34" charset="0"/>
                <a:cs typeface="Arial" panose="020B0604020202020204" pitchFamily="34" charset="0"/>
              </a:rPr>
              <a:t>cf. lettre d’information des résidents</a:t>
            </a:r>
            <a:r>
              <a:rPr lang="fr-FR" sz="1400" dirty="0" smtClean="0">
                <a:latin typeface="Arial Narrow" panose="020B0606020202030204" pitchFamily="34" charset="0"/>
                <a:cs typeface="Arial" panose="020B0604020202020204" pitchFamily="34" charset="0"/>
              </a:rPr>
              <a:t>)</a:t>
            </a:r>
            <a:endParaRPr lang="fr-FR" sz="1400"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4000" y="5234340"/>
            <a:ext cx="5695200" cy="313590"/>
          </a:xfrm>
          <a:prstGeom prst="rect">
            <a:avLst/>
          </a:prstGeom>
          <a:noFill/>
          <a:ln>
            <a:solidFill>
              <a:schemeClr val="tx1"/>
            </a:solidFill>
          </a:ln>
        </p:spPr>
        <p:txBody>
          <a:bodyPr wrap="square" rtlCol="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Recueillir </a:t>
            </a:r>
            <a:r>
              <a:rPr lang="fr-FR" sz="1400" b="1" dirty="0">
                <a:solidFill>
                  <a:schemeClr val="accent1"/>
                </a:solidFill>
                <a:latin typeface="Arial Narrow" panose="020B0606020202030204" pitchFamily="34" charset="0"/>
                <a:cs typeface="Arial" panose="020B0604020202020204" pitchFamily="34" charset="0"/>
              </a:rPr>
              <a:t>les informations relatives à </a:t>
            </a:r>
            <a:r>
              <a:rPr lang="fr-FR" sz="1400" b="1" dirty="0" smtClean="0">
                <a:solidFill>
                  <a:schemeClr val="accent1"/>
                </a:solidFill>
                <a:latin typeface="Arial Narrow" panose="020B0606020202030204" pitchFamily="34" charset="0"/>
                <a:cs typeface="Arial" panose="020B0604020202020204" pitchFamily="34" charset="0"/>
              </a:rPr>
              <a:t>l’établissement</a:t>
            </a:r>
            <a:endParaRPr lang="fr-FR" sz="1400" dirty="0">
              <a:solidFill>
                <a:schemeClr val="accent1"/>
              </a:solidFill>
              <a:latin typeface="Arial Narrow" panose="020B0606020202030204" pitchFamily="34" charset="0"/>
              <a:cs typeface="Arial" panose="020B0604020202020204" pitchFamily="34" charset="0"/>
            </a:endParaRPr>
          </a:p>
        </p:txBody>
      </p:sp>
      <p:cxnSp>
        <p:nvCxnSpPr>
          <p:cNvPr id="22" name="Connecteur droit 21"/>
          <p:cNvCxnSpPr/>
          <p:nvPr/>
        </p:nvCxnSpPr>
        <p:spPr>
          <a:xfrm>
            <a:off x="3131840" y="5013175"/>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Image 2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386824"/>
            <a:ext cx="2815279" cy="4066512"/>
          </a:xfrm>
          <a:prstGeom prst="rect">
            <a:avLst/>
          </a:prstGeom>
          <a:ln w="15875">
            <a:solidFill>
              <a:schemeClr val="accent6">
                <a:lumMod val="60000"/>
                <a:lumOff val="40000"/>
              </a:schemeClr>
            </a:solidFill>
          </a:ln>
        </p:spPr>
      </p:pic>
      <p:sp>
        <p:nvSpPr>
          <p:cNvPr id="16" name="ZoneTexte 15"/>
          <p:cNvSpPr txBox="1"/>
          <p:nvPr/>
        </p:nvSpPr>
        <p:spPr>
          <a:xfrm>
            <a:off x="6228185" y="1442706"/>
            <a:ext cx="2088232" cy="900792"/>
          </a:xfrm>
          <a:prstGeom prst="rect">
            <a:avLst/>
          </a:prstGeom>
          <a:solidFill>
            <a:schemeClr val="bg1"/>
          </a:solidFill>
          <a:ln>
            <a:noFill/>
          </a:ln>
          <a:scene3d>
            <a:camera prst="orthographicFront"/>
            <a:lightRig rig="threePt" dir="t"/>
          </a:scene3d>
          <a:sp3d>
            <a:bevelT w="165100" prst="coolSlant"/>
          </a:sp3d>
        </p:spPr>
        <p:txBody>
          <a:bodyPr wrap="square" lIns="108000" tIns="108000" rIns="108000" bIns="144000" rtlCol="0">
            <a:spAutoFit/>
          </a:bodyPr>
          <a:lstStyle/>
          <a:p>
            <a:r>
              <a:rPr lang="fr-FR" sz="1400" b="1" dirty="0" smtClean="0">
                <a:solidFill>
                  <a:srgbClr val="373739"/>
                </a:solidFill>
                <a:hlinkClick r:id="rId6" action="ppaction://hlinksldjump"/>
              </a:rPr>
              <a:t>Comment compléter</a:t>
            </a:r>
            <a:br>
              <a:rPr lang="fr-FR" sz="1400" b="1" dirty="0" smtClean="0">
                <a:solidFill>
                  <a:srgbClr val="373739"/>
                </a:solidFill>
                <a:hlinkClick r:id="rId6" action="ppaction://hlinksldjump"/>
              </a:rPr>
            </a:br>
            <a:r>
              <a:rPr lang="fr-FR" sz="1400" b="1" dirty="0" smtClean="0">
                <a:solidFill>
                  <a:srgbClr val="373739"/>
                </a:solidFill>
                <a:hlinkClick r:id="rId6" action="ppaction://hlinksldjump"/>
              </a:rPr>
              <a:t>le questionnaire établissement ?</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227489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8" name="Groupe 7"/>
          <p:cNvGrpSpPr/>
          <p:nvPr/>
        </p:nvGrpSpPr>
        <p:grpSpPr>
          <a:xfrm>
            <a:off x="323528" y="1201992"/>
            <a:ext cx="5695599" cy="1411587"/>
            <a:chOff x="323528" y="1201992"/>
            <a:chExt cx="5695599" cy="1411587"/>
          </a:xfrm>
        </p:grpSpPr>
        <p:sp>
          <p:nvSpPr>
            <p:cNvPr id="9" name="ZoneTexte 8"/>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11" name="ZoneTexte 10"/>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a:t>
              </a:r>
              <a:r>
                <a:rPr lang="fr-FR" sz="1400" b="1" dirty="0">
                  <a:solidFill>
                    <a:schemeClr val="accent1"/>
                  </a:solidFill>
                  <a:latin typeface="Arial Narrow" panose="020B0606020202030204" pitchFamily="34" charset="0"/>
                  <a:cs typeface="Arial" panose="020B0604020202020204" pitchFamily="34" charset="0"/>
                </a:rPr>
                <a:t>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12" name="Connecteur droit 11"/>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454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5770" y="2247860"/>
            <a:ext cx="2663204" cy="11521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323528" y="1201992"/>
            <a:ext cx="5695599" cy="2049678"/>
            <a:chOff x="323528" y="1201992"/>
            <a:chExt cx="5695599" cy="2049678"/>
          </a:xfrm>
        </p:grpSpPr>
        <p:sp>
          <p:nvSpPr>
            <p:cNvPr id="14" name="ZoneTexte 13"/>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15" name="ZoneTexte 14"/>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16" name="ZoneTexte 15"/>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a:t>
              </a:r>
              <a:r>
                <a:rPr lang="fr-FR" sz="1400" b="1" dirty="0">
                  <a:solidFill>
                    <a:schemeClr val="accent1"/>
                  </a:solidFill>
                  <a:latin typeface="Arial Narrow" panose="020B0606020202030204" pitchFamily="34" charset="0"/>
                  <a:cs typeface="Arial" panose="020B0604020202020204" pitchFamily="34" charset="0"/>
                </a:rPr>
                <a:t>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17" name="Connecteur droit 16"/>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5" name="Connecteur droit 2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28272" y="1301541"/>
            <a:ext cx="2670227"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smtClean="0">
                <a:solidFill>
                  <a:srgbClr val="373739"/>
                </a:solidFill>
                <a:hlinkClick r:id="rId5" action="ppaction://hlinksldjump"/>
              </a:rPr>
              <a:t>Comment compléter</a:t>
            </a:r>
            <a:br>
              <a:rPr lang="fr-FR" sz="1400" b="1" dirty="0" smtClean="0">
                <a:solidFill>
                  <a:srgbClr val="373739"/>
                </a:solidFill>
                <a:hlinkClick r:id="rId5" action="ppaction://hlinksldjump"/>
              </a:rPr>
            </a:br>
            <a:r>
              <a:rPr lang="fr-FR" sz="1400" b="1" dirty="0" smtClean="0">
                <a:solidFill>
                  <a:srgbClr val="373739"/>
                </a:solidFill>
                <a:hlinkClick r:id="rId5" action="ppaction://hlinksldjump"/>
              </a:rPr>
              <a:t>la section « Caractéristiques du résident » ?</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531549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12" name="Groupe 11"/>
          <p:cNvGrpSpPr/>
          <p:nvPr/>
        </p:nvGrpSpPr>
        <p:grpSpPr>
          <a:xfrm>
            <a:off x="323528" y="1201992"/>
            <a:ext cx="5695599" cy="3046326"/>
            <a:chOff x="323528" y="1201992"/>
            <a:chExt cx="5695599" cy="3046326"/>
          </a:xfrm>
        </p:grpSpPr>
        <p:sp>
          <p:nvSpPr>
            <p:cNvPr id="13" name="ZoneTexte 12"/>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Le résident présente-t-il </a:t>
              </a:r>
              <a:r>
                <a:rPr lang="fr-FR" sz="1400" dirty="0" smtClean="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traitement(s</a:t>
              </a:r>
              <a:r>
                <a:rPr lang="fr-FR" sz="1400" b="1" dirty="0">
                  <a:solidFill>
                    <a:srgbClr val="373739"/>
                  </a:solidFill>
                  <a:latin typeface="Arial Narrow" panose="020B0606020202030204" pitchFamily="34" charset="0"/>
                  <a:cs typeface="Arial" panose="020B0604020202020204" pitchFamily="34" charset="0"/>
                </a:rPr>
                <a:t>) </a:t>
              </a:r>
              <a:r>
                <a:rPr lang="fr-FR" sz="1400" b="1" dirty="0" smtClean="0">
                  <a:solidFill>
                    <a:srgbClr val="373739"/>
                  </a:solidFill>
                  <a:latin typeface="Arial Narrow" panose="020B0606020202030204" pitchFamily="34" charset="0"/>
                  <a:cs typeface="Arial" panose="020B0604020202020204" pitchFamily="34" charset="0"/>
                </a:rPr>
                <a:t>anti-infectieux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Une ou plusieurs infection(s</a:t>
              </a:r>
              <a:r>
                <a:rPr lang="fr-FR" sz="1400" b="1" dirty="0">
                  <a:solidFill>
                    <a:srgbClr val="373739"/>
                  </a:solidFill>
                  <a:latin typeface="Arial Narrow" panose="020B0606020202030204" pitchFamily="34" charset="0"/>
                  <a:cs typeface="Arial" panose="020B0604020202020204" pitchFamily="34" charset="0"/>
                </a:rPr>
                <a:t>) associée(s) aux </a:t>
              </a:r>
              <a:r>
                <a:rPr lang="fr-FR" sz="1400" b="1" dirty="0" smtClean="0">
                  <a:solidFill>
                    <a:srgbClr val="373739"/>
                  </a:solidFill>
                  <a:latin typeface="Arial Narrow" panose="020B0606020202030204" pitchFamily="34" charset="0"/>
                  <a:cs typeface="Arial" panose="020B0604020202020204" pitchFamily="34" charset="0"/>
                </a:rPr>
                <a:t>soins ?</a:t>
              </a:r>
              <a:endParaRPr lang="fr-FR" sz="1400" b="1" dirty="0">
                <a:solidFill>
                  <a:srgbClr val="373739"/>
                </a:solidFill>
                <a:latin typeface="Arial Narrow" panose="020B0606020202030204" pitchFamily="34" charset="0"/>
                <a:cs typeface="Arial" panose="020B0604020202020204" pitchFamily="34" charset="0"/>
              </a:endParaRPr>
            </a:p>
          </p:txBody>
        </p:sp>
        <p:cxnSp>
          <p:nvCxnSpPr>
            <p:cNvPr id="14" name="Connecteur droit 13"/>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16" name="ZoneTexte 1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24" name="ZoneTexte 23"/>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un questionnaire </a:t>
              </a:r>
              <a:r>
                <a:rPr lang="fr-FR" sz="1400" b="1" dirty="0">
                  <a:solidFill>
                    <a:schemeClr val="accent1"/>
                  </a:solidFill>
                  <a:latin typeface="Arial Narrow" panose="020B0606020202030204" pitchFamily="34" charset="0"/>
                  <a:cs typeface="Arial" panose="020B0604020202020204" pitchFamily="34" charset="0"/>
                </a:rPr>
                <a:t>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25" name="Connecteur droit 24"/>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8" name="Connecteur droit 2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59839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399988"/>
            <a:ext cx="2663204" cy="5040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3703716" y="3607144"/>
            <a:ext cx="1952593" cy="246221"/>
            <a:chOff x="3778870" y="3298728"/>
            <a:chExt cx="1952593" cy="246221"/>
          </a:xfrm>
        </p:grpSpPr>
        <p:sp>
          <p:nvSpPr>
            <p:cNvPr id="3" name="Flèche droite 2"/>
            <p:cNvSpPr/>
            <p:nvPr/>
          </p:nvSpPr>
          <p:spPr>
            <a:xfrm>
              <a:off x="3778870" y="3341774"/>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011383" y="3298728"/>
              <a:ext cx="720080" cy="246221"/>
            </a:xfrm>
            <a:prstGeom prst="rect">
              <a:avLst/>
            </a:prstGeom>
            <a:noFill/>
          </p:spPr>
          <p:txBody>
            <a:bodyPr wrap="square" lIns="36000" tIns="0" rIns="36000" bIns="0" rtlCol="0">
              <a:spAutoFit/>
            </a:bodyPr>
            <a:lstStyle/>
            <a:p>
              <a:r>
                <a:rPr lang="fr-FR" sz="1600" b="1" dirty="0" smtClean="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Le résident présente-t-il </a:t>
              </a:r>
              <a:r>
                <a:rPr lang="fr-FR" sz="1400" dirty="0" smtClean="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traitement(s</a:t>
              </a:r>
              <a:r>
                <a:rPr lang="fr-FR" sz="1400" b="1" dirty="0">
                  <a:solidFill>
                    <a:srgbClr val="373739"/>
                  </a:solidFill>
                  <a:latin typeface="Arial Narrow" panose="020B0606020202030204" pitchFamily="34" charset="0"/>
                  <a:cs typeface="Arial" panose="020B0604020202020204" pitchFamily="34" charset="0"/>
                </a:rPr>
                <a:t>) </a:t>
              </a:r>
              <a:r>
                <a:rPr lang="fr-FR" sz="1400" b="1" dirty="0" smtClean="0">
                  <a:solidFill>
                    <a:srgbClr val="373739"/>
                  </a:solidFill>
                  <a:latin typeface="Arial Narrow" panose="020B0606020202030204" pitchFamily="34" charset="0"/>
                  <a:cs typeface="Arial" panose="020B0604020202020204" pitchFamily="34" charset="0"/>
                </a:rPr>
                <a:t>anti-infectieux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Une ou plusieurs infection(s</a:t>
              </a:r>
              <a:r>
                <a:rPr lang="fr-FR" sz="1400" b="1" dirty="0">
                  <a:solidFill>
                    <a:srgbClr val="373739"/>
                  </a:solidFill>
                  <a:latin typeface="Arial Narrow" panose="020B0606020202030204" pitchFamily="34" charset="0"/>
                  <a:cs typeface="Arial" panose="020B0604020202020204" pitchFamily="34" charset="0"/>
                </a:rPr>
                <a:t>) associée(s) aux </a:t>
              </a:r>
              <a:r>
                <a:rPr lang="fr-FR" sz="1400" b="1" dirty="0" smtClean="0">
                  <a:solidFill>
                    <a:srgbClr val="373739"/>
                  </a:solidFill>
                  <a:latin typeface="Arial Narrow" panose="020B0606020202030204" pitchFamily="34" charset="0"/>
                  <a:cs typeface="Arial" panose="020B0604020202020204" pitchFamily="34" charset="0"/>
                </a:rPr>
                <a:t>soins ?</a:t>
              </a:r>
              <a:endParaRPr lang="fr-FR" sz="1400" b="1" dirty="0">
                <a:solidFill>
                  <a:srgbClr val="373739"/>
                </a:solidFill>
                <a:latin typeface="Arial Narrow" panose="020B0606020202030204" pitchFamily="34" charset="0"/>
                <a:cs typeface="Arial" panose="020B0604020202020204" pitchFamily="34" charset="0"/>
              </a:endParaRP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un questionnaire </a:t>
              </a:r>
              <a:r>
                <a:rPr lang="fr-FR" sz="1400" b="1" dirty="0">
                  <a:solidFill>
                    <a:schemeClr val="accent1"/>
                  </a:solidFill>
                  <a:latin typeface="Arial Narrow" panose="020B0606020202030204" pitchFamily="34" charset="0"/>
                  <a:cs typeface="Arial" panose="020B0604020202020204" pitchFamily="34" charset="0"/>
                </a:rPr>
                <a:t>résident </a:t>
              </a:r>
              <a:r>
                <a:rPr lang="fr-FR" sz="1400" b="1" dirty="0" smtClean="0">
                  <a:solidFill>
                    <a:schemeClr val="accent1"/>
                  </a:solidFill>
                  <a:latin typeface="Arial Narrow" panose="020B0606020202030204" pitchFamily="34" charset="0"/>
                  <a:cs typeface="Arial" panose="020B0604020202020204" pitchFamily="34" charset="0"/>
                </a:rPr>
                <a:t>papier pour </a:t>
              </a:r>
              <a:r>
                <a:rPr lang="fr-FR" sz="1400" b="1" u="sng" dirty="0" smtClean="0">
                  <a:solidFill>
                    <a:schemeClr val="accent1"/>
                  </a:solidFill>
                  <a:latin typeface="Arial Narrow" panose="020B0606020202030204" pitchFamily="34" charset="0"/>
                  <a:cs typeface="Arial" panose="020B0604020202020204" pitchFamily="34" charset="0"/>
                </a:rPr>
                <a:t>chaque 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246107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smtClean="0">
                <a:solidFill>
                  <a:srgbClr val="373739"/>
                </a:solidFill>
                <a:hlinkClick r:id="rId5" action="ppaction://hlinksldjump"/>
              </a:rPr>
              <a:t>Comment compléter</a:t>
            </a:r>
            <a:br>
              <a:rPr lang="fr-FR" sz="1400" b="1" dirty="0" smtClean="0">
                <a:solidFill>
                  <a:srgbClr val="373739"/>
                </a:solidFill>
                <a:hlinkClick r:id="rId5" action="ppaction://hlinksldjump"/>
              </a:rPr>
            </a:br>
            <a:r>
              <a:rPr lang="fr-FR" sz="1400" b="1" dirty="0" smtClean="0">
                <a:solidFill>
                  <a:srgbClr val="373739"/>
                </a:solidFill>
                <a:hlinkClick r:id="rId5" action="ppaction://hlinksldjump"/>
              </a:rPr>
              <a:t>la section « Dispositif(s) invasif(s) » ?</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286356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Le résident présente-t-il </a:t>
              </a:r>
              <a:r>
                <a:rPr lang="fr-FR" sz="1400" dirty="0" smtClean="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traitement(s</a:t>
              </a:r>
              <a:r>
                <a:rPr lang="fr-FR" sz="1400" b="1" dirty="0">
                  <a:solidFill>
                    <a:srgbClr val="373739"/>
                  </a:solidFill>
                  <a:latin typeface="Arial Narrow" panose="020B0606020202030204" pitchFamily="34" charset="0"/>
                  <a:cs typeface="Arial" panose="020B0604020202020204" pitchFamily="34" charset="0"/>
                </a:rPr>
                <a:t>) </a:t>
              </a:r>
              <a:r>
                <a:rPr lang="fr-FR" sz="1400" b="1" dirty="0" smtClean="0">
                  <a:solidFill>
                    <a:srgbClr val="373739"/>
                  </a:solidFill>
                  <a:latin typeface="Arial Narrow" panose="020B0606020202030204" pitchFamily="34" charset="0"/>
                  <a:cs typeface="Arial" panose="020B0604020202020204" pitchFamily="34" charset="0"/>
                </a:rPr>
                <a:t>anti-infectieux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Une ou plusieurs infection(s</a:t>
              </a:r>
              <a:r>
                <a:rPr lang="fr-FR" sz="1400" b="1" dirty="0">
                  <a:solidFill>
                    <a:srgbClr val="373739"/>
                  </a:solidFill>
                  <a:latin typeface="Arial Narrow" panose="020B0606020202030204" pitchFamily="34" charset="0"/>
                  <a:cs typeface="Arial" panose="020B0604020202020204" pitchFamily="34" charset="0"/>
                </a:rPr>
                <a:t>) associée(s) aux </a:t>
              </a:r>
              <a:r>
                <a:rPr lang="fr-FR" sz="1400" b="1" dirty="0" smtClean="0">
                  <a:solidFill>
                    <a:srgbClr val="373739"/>
                  </a:solidFill>
                  <a:latin typeface="Arial Narrow" panose="020B0606020202030204" pitchFamily="34" charset="0"/>
                  <a:cs typeface="Arial" panose="020B0604020202020204" pitchFamily="34" charset="0"/>
                </a:rPr>
                <a:t>soins ?</a:t>
              </a:r>
              <a:endParaRPr lang="fr-FR" sz="1400" b="1" dirty="0">
                <a:solidFill>
                  <a:srgbClr val="373739"/>
                </a:solidFill>
                <a:latin typeface="Arial Narrow" panose="020B0606020202030204" pitchFamily="34" charset="0"/>
                <a:cs typeface="Arial" panose="020B0604020202020204" pitchFamily="34" charset="0"/>
              </a:endParaRP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a:t>
              </a:r>
              <a:r>
                <a:rPr lang="fr-FR" sz="1400" b="1" dirty="0">
                  <a:solidFill>
                    <a:schemeClr val="accent1"/>
                  </a:solidFill>
                  <a:latin typeface="Arial Narrow" panose="020B0606020202030204" pitchFamily="34" charset="0"/>
                  <a:cs typeface="Arial" panose="020B0604020202020204" pitchFamily="34" charset="0"/>
                </a:rPr>
                <a:t>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869400"/>
            <a:ext cx="2663204" cy="9707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085243" y="3824849"/>
            <a:ext cx="1923787" cy="246221"/>
            <a:chOff x="4069443" y="3514587"/>
            <a:chExt cx="1923787" cy="246221"/>
          </a:xfrm>
        </p:grpSpPr>
        <p:sp>
          <p:nvSpPr>
            <p:cNvPr id="3" name="Flèche droite 2"/>
            <p:cNvSpPr/>
            <p:nvPr/>
          </p:nvSpPr>
          <p:spPr>
            <a:xfrm>
              <a:off x="4069443" y="3557633"/>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3150" y="3514587"/>
              <a:ext cx="720080" cy="246221"/>
            </a:xfrm>
            <a:prstGeom prst="rect">
              <a:avLst/>
            </a:prstGeom>
            <a:noFill/>
          </p:spPr>
          <p:txBody>
            <a:bodyPr wrap="square" lIns="36000" tIns="0" rIns="36000" bIns="0" rtlCol="0">
              <a:spAutoFit/>
            </a:bodyPr>
            <a:lstStyle/>
            <a:p>
              <a:r>
                <a:rPr lang="fr-FR" sz="1600" b="1" dirty="0" smtClean="0">
                  <a:solidFill>
                    <a:schemeClr val="accent1"/>
                  </a:solidFill>
                </a:rPr>
                <a:t>SI OUI</a:t>
              </a:r>
            </a:p>
          </p:txBody>
        </p:sp>
      </p:grpSp>
      <p:sp>
        <p:nvSpPr>
          <p:cNvPr id="20" name="ZoneTexte 19"/>
          <p:cNvSpPr txBox="1"/>
          <p:nvPr/>
        </p:nvSpPr>
        <p:spPr>
          <a:xfrm>
            <a:off x="6237861" y="294646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smtClean="0">
                <a:solidFill>
                  <a:srgbClr val="373739"/>
                </a:solidFill>
                <a:hlinkClick r:id="rId5" action="ppaction://hlinksldjump"/>
              </a:rPr>
              <a:t>Comment compléter</a:t>
            </a:r>
            <a:br>
              <a:rPr lang="fr-FR" sz="1400" b="1" dirty="0" smtClean="0">
                <a:solidFill>
                  <a:srgbClr val="373739"/>
                </a:solidFill>
                <a:hlinkClick r:id="rId5" action="ppaction://hlinksldjump"/>
              </a:rPr>
            </a:br>
            <a:r>
              <a:rPr lang="fr-FR" sz="1400" b="1" dirty="0" smtClean="0">
                <a:solidFill>
                  <a:srgbClr val="373739"/>
                </a:solidFill>
                <a:hlinkClick r:id="rId5" action="ppaction://hlinksldjump"/>
              </a:rPr>
              <a:t>la section « </a:t>
            </a:r>
            <a:r>
              <a:rPr lang="fr-FR" sz="1400" b="1" dirty="0">
                <a:solidFill>
                  <a:schemeClr val="accent1"/>
                </a:solidFill>
                <a:hlinkClick r:id="rId5" action="ppaction://hlinksldjump"/>
              </a:rPr>
              <a:t> Traitement(s) anti-infectieux </a:t>
            </a:r>
            <a:r>
              <a:rPr lang="fr-FR" sz="1400" b="1" dirty="0" smtClean="0">
                <a:solidFill>
                  <a:srgbClr val="373739"/>
                </a:solidFill>
                <a:hlinkClick r:id="rId5" action="ppaction://hlinksldjump"/>
              </a:rPr>
              <a:t> » ?</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3806388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4877512"/>
            <a:ext cx="2663204" cy="10427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583126" y="4002097"/>
            <a:ext cx="1417097" cy="246221"/>
            <a:chOff x="4579042" y="3710070"/>
            <a:chExt cx="1417097" cy="246221"/>
          </a:xfrm>
        </p:grpSpPr>
        <p:sp>
          <p:nvSpPr>
            <p:cNvPr id="3" name="Flèche droite 2"/>
            <p:cNvSpPr/>
            <p:nvPr/>
          </p:nvSpPr>
          <p:spPr>
            <a:xfrm>
              <a:off x="4579042" y="3760808"/>
              <a:ext cx="577563" cy="144747"/>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6059" y="3710070"/>
              <a:ext cx="720080" cy="246221"/>
            </a:xfrm>
            <a:prstGeom prst="rect">
              <a:avLst/>
            </a:prstGeom>
            <a:noFill/>
          </p:spPr>
          <p:txBody>
            <a:bodyPr wrap="square" lIns="36000" tIns="0" rIns="36000" bIns="0" rtlCol="0">
              <a:spAutoFit/>
            </a:bodyPr>
            <a:lstStyle/>
            <a:p>
              <a:r>
                <a:rPr lang="fr-FR" sz="1600" b="1" dirty="0" smtClean="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Le résident présente-t-il </a:t>
              </a:r>
              <a:r>
                <a:rPr lang="fr-FR" sz="1400" dirty="0" smtClean="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traitement(s</a:t>
              </a:r>
              <a:r>
                <a:rPr lang="fr-FR" sz="1400" b="1" dirty="0">
                  <a:solidFill>
                    <a:srgbClr val="373739"/>
                  </a:solidFill>
                  <a:latin typeface="Arial Narrow" panose="020B0606020202030204" pitchFamily="34" charset="0"/>
                  <a:cs typeface="Arial" panose="020B0604020202020204" pitchFamily="34" charset="0"/>
                </a:rPr>
                <a:t>) </a:t>
              </a:r>
              <a:r>
                <a:rPr lang="fr-FR" sz="1400" b="1" dirty="0" smtClean="0">
                  <a:solidFill>
                    <a:srgbClr val="373739"/>
                  </a:solidFill>
                  <a:latin typeface="Arial Narrow" panose="020B0606020202030204" pitchFamily="34" charset="0"/>
                  <a:cs typeface="Arial" panose="020B0604020202020204" pitchFamily="34" charset="0"/>
                </a:rPr>
                <a:t>anti-infectieux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Une ou plusieurs infection(s</a:t>
              </a:r>
              <a:r>
                <a:rPr lang="fr-FR" sz="1400" b="1" dirty="0">
                  <a:solidFill>
                    <a:srgbClr val="373739"/>
                  </a:solidFill>
                  <a:latin typeface="Arial Narrow" panose="020B0606020202030204" pitchFamily="34" charset="0"/>
                  <a:cs typeface="Arial" panose="020B0604020202020204" pitchFamily="34" charset="0"/>
                </a:rPr>
                <a:t>) associée(s) aux </a:t>
              </a:r>
              <a:r>
                <a:rPr lang="fr-FR" sz="1400" b="1" dirty="0" smtClean="0">
                  <a:solidFill>
                    <a:srgbClr val="373739"/>
                  </a:solidFill>
                  <a:latin typeface="Arial Narrow" panose="020B0606020202030204" pitchFamily="34" charset="0"/>
                  <a:cs typeface="Arial" panose="020B0604020202020204" pitchFamily="34" charset="0"/>
                </a:rPr>
                <a:t>soins ?</a:t>
              </a:r>
              <a:endParaRPr lang="fr-FR" sz="1400" b="1" dirty="0">
                <a:solidFill>
                  <a:srgbClr val="373739"/>
                </a:solidFill>
                <a:latin typeface="Arial Narrow" panose="020B0606020202030204" pitchFamily="34" charset="0"/>
                <a:cs typeface="Arial" panose="020B0604020202020204" pitchFamily="34" charset="0"/>
              </a:endParaRP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a:t>
              </a:r>
              <a:r>
                <a:rPr lang="fr-FR" sz="1400" b="1" dirty="0">
                  <a:solidFill>
                    <a:schemeClr val="accent1"/>
                  </a:solidFill>
                  <a:latin typeface="Arial Narrow" panose="020B0606020202030204" pitchFamily="34" charset="0"/>
                  <a:cs typeface="Arial" panose="020B0604020202020204" pitchFamily="34" charset="0"/>
                </a:rPr>
                <a:t>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8" name="Connecteur droit 3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3941858"/>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smtClean="0">
                <a:solidFill>
                  <a:srgbClr val="373739"/>
                </a:solidFill>
                <a:hlinkClick r:id="rId5" action="ppaction://hlinksldjump"/>
              </a:rPr>
              <a:t>Comment compléter</a:t>
            </a:r>
            <a:br>
              <a:rPr lang="fr-FR" sz="1400" b="1" dirty="0" smtClean="0">
                <a:solidFill>
                  <a:srgbClr val="373739"/>
                </a:solidFill>
                <a:hlinkClick r:id="rId5" action="ppaction://hlinksldjump"/>
              </a:rPr>
            </a:br>
            <a:r>
              <a:rPr lang="fr-FR" sz="1400" b="1" dirty="0" smtClean="0">
                <a:solidFill>
                  <a:srgbClr val="373739"/>
                </a:solidFill>
                <a:hlinkClick r:id="rId5" action="ppaction://hlinksldjump"/>
              </a:rPr>
              <a:t>la section « </a:t>
            </a:r>
            <a:r>
              <a:rPr lang="fr-FR" sz="1400" b="1" dirty="0" smtClean="0">
                <a:solidFill>
                  <a:schemeClr val="accent1"/>
                </a:solidFill>
                <a:hlinkClick r:id="rId5" action="ppaction://hlinksldjump"/>
              </a:rPr>
              <a:t>Infection(s</a:t>
            </a:r>
            <a:r>
              <a:rPr lang="fr-FR" sz="1400" b="1" dirty="0">
                <a:solidFill>
                  <a:schemeClr val="accent1"/>
                </a:solidFill>
                <a:hlinkClick r:id="rId5" action="ppaction://hlinksldjump"/>
              </a:rPr>
              <a:t>) associée(s) aux </a:t>
            </a:r>
            <a:r>
              <a:rPr lang="fr-FR" sz="1400" b="1" dirty="0" smtClean="0">
                <a:solidFill>
                  <a:schemeClr val="accent1"/>
                </a:solidFill>
                <a:hlinkClick r:id="rId5" action="ppaction://hlinksldjump"/>
              </a:rPr>
              <a:t>soins</a:t>
            </a:r>
            <a:r>
              <a:rPr lang="fr-FR" sz="1400" b="1" dirty="0" smtClean="0">
                <a:solidFill>
                  <a:srgbClr val="373739"/>
                </a:solidFill>
                <a:hlinkClick r:id="rId5" action="ppaction://hlinksldjump"/>
              </a:rPr>
              <a:t> » ?</a:t>
            </a:r>
            <a:endParaRPr lang="fr-FR" sz="1400" b="1" dirty="0" smtClean="0">
              <a:solidFill>
                <a:srgbClr val="373739"/>
              </a:solidFill>
            </a:endParaRPr>
          </a:p>
        </p:txBody>
      </p:sp>
    </p:spTree>
    <p:custDataLst>
      <p:tags r:id="rId1"/>
    </p:custDataLst>
    <p:extLst>
      <p:ext uri="{BB962C8B-B14F-4D97-AF65-F5344CB8AC3E}">
        <p14:creationId xmlns:p14="http://schemas.microsoft.com/office/powerpoint/2010/main" val="3828365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25" name="Groupe 24"/>
          <p:cNvGrpSpPr/>
          <p:nvPr/>
        </p:nvGrpSpPr>
        <p:grpSpPr>
          <a:xfrm>
            <a:off x="323528" y="1201992"/>
            <a:ext cx="5695599" cy="3973281"/>
            <a:chOff x="323528" y="1201992"/>
            <a:chExt cx="5695599" cy="3973281"/>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Le résident présente-t-il </a:t>
              </a:r>
              <a:r>
                <a:rPr lang="fr-FR" sz="1400" dirty="0" smtClean="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 ou plusieurs traitement(s</a:t>
              </a:r>
              <a:r>
                <a:rPr lang="fr-FR" sz="1400" b="1" dirty="0">
                  <a:solidFill>
                    <a:srgbClr val="373739"/>
                  </a:solidFill>
                  <a:latin typeface="Arial Narrow" panose="020B0606020202030204" pitchFamily="34" charset="0"/>
                  <a:cs typeface="Arial" panose="020B0604020202020204" pitchFamily="34" charset="0"/>
                </a:rPr>
                <a:t>) </a:t>
              </a:r>
              <a:r>
                <a:rPr lang="fr-FR" sz="1400" b="1" dirty="0" smtClean="0">
                  <a:solidFill>
                    <a:srgbClr val="373739"/>
                  </a:solidFill>
                  <a:latin typeface="Arial Narrow" panose="020B0606020202030204" pitchFamily="34" charset="0"/>
                  <a:cs typeface="Arial" panose="020B0604020202020204" pitchFamily="34" charset="0"/>
                </a:rPr>
                <a:t>anti-infectieux ?</a:t>
              </a:r>
            </a:p>
            <a:p>
              <a:pPr marL="360000" indent="-228600">
                <a:lnSpc>
                  <a:spcPts val="1600"/>
                </a:lnSpc>
                <a:buFontTx/>
                <a:buAutoNum type="arabicParenR"/>
              </a:pPr>
              <a:r>
                <a:rPr lang="fr-FR" sz="1400" b="1" dirty="0" smtClean="0">
                  <a:solidFill>
                    <a:srgbClr val="373739"/>
                  </a:solidFill>
                  <a:latin typeface="Arial Narrow" panose="020B0606020202030204" pitchFamily="34" charset="0"/>
                  <a:cs typeface="Arial" panose="020B0604020202020204" pitchFamily="34" charset="0"/>
                </a:rPr>
                <a:t>Une ou plusieurs infection(s</a:t>
              </a:r>
              <a:r>
                <a:rPr lang="fr-FR" sz="1400" b="1" dirty="0">
                  <a:solidFill>
                    <a:srgbClr val="373739"/>
                  </a:solidFill>
                  <a:latin typeface="Arial Narrow" panose="020B0606020202030204" pitchFamily="34" charset="0"/>
                  <a:cs typeface="Arial" panose="020B0604020202020204" pitchFamily="34" charset="0"/>
                </a:rPr>
                <a:t>) associée(s) aux </a:t>
              </a:r>
              <a:r>
                <a:rPr lang="fr-FR" sz="1400" b="1" dirty="0" smtClean="0">
                  <a:solidFill>
                    <a:srgbClr val="373739"/>
                  </a:solidFill>
                  <a:latin typeface="Arial Narrow" panose="020B0606020202030204" pitchFamily="34" charset="0"/>
                  <a:cs typeface="Arial" panose="020B0604020202020204" pitchFamily="34" charset="0"/>
                </a:rPr>
                <a:t>soins ?</a:t>
              </a:r>
              <a:endParaRPr lang="fr-FR" sz="1400" b="1" dirty="0">
                <a:solidFill>
                  <a:srgbClr val="373739"/>
                </a:solidFill>
                <a:latin typeface="Arial Narrow" panose="020B0606020202030204" pitchFamily="34" charset="0"/>
                <a:cs typeface="Arial" panose="020B0604020202020204" pitchFamily="34" charset="0"/>
              </a:endParaRP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a:t>
              </a:r>
              <a:r>
                <a:rPr lang="fr-FR" sz="1400" b="1" dirty="0" smtClean="0">
                  <a:solidFill>
                    <a:schemeClr val="accent1"/>
                  </a:solidFill>
                  <a:latin typeface="Arial Narrow" panose="020B0606020202030204" pitchFamily="34" charset="0"/>
                  <a:cs typeface="Arial" panose="020B0604020202020204" pitchFamily="34" charset="0"/>
                </a:rPr>
                <a:t>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 …</a:t>
              </a:r>
              <a:endParaRPr lang="fr-FR" sz="1400" dirty="0">
                <a:latin typeface="Arial Narrow" panose="020B0606020202030204" pitchFamily="34" charset="0"/>
                <a:cs typeface="Arial" panose="020B0604020202020204" pitchFamily="34" charset="0"/>
              </a:endParaRPr>
            </a:p>
          </p:txBody>
        </p:sp>
        <p:sp>
          <p:nvSpPr>
            <p:cNvPr id="36" name="ZoneTexte 3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smtClean="0">
                  <a:solidFill>
                    <a:schemeClr val="accent1"/>
                  </a:solidFill>
                  <a:latin typeface="Arial Narrow" panose="020B0606020202030204" pitchFamily="34" charset="0"/>
                  <a:cs typeface="Arial" panose="020B0604020202020204" pitchFamily="34" charset="0"/>
                </a:rPr>
                <a:t>tous les résidents éligibles</a:t>
              </a:r>
              <a:r>
                <a:rPr lang="fr-FR" sz="1400" b="1" dirty="0" smtClean="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8" name="ZoneTexte 37"/>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Renseigner </a:t>
              </a:r>
              <a:r>
                <a:rPr lang="fr-FR" sz="1400" b="1" dirty="0">
                  <a:solidFill>
                    <a:schemeClr val="accent1"/>
                  </a:solidFill>
                  <a:latin typeface="Arial Narrow" panose="020B0606020202030204" pitchFamily="34" charset="0"/>
                  <a:cs typeface="Arial" panose="020B0604020202020204" pitchFamily="34" charset="0"/>
                </a:rPr>
                <a:t>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a:t>
              </a:r>
              <a:r>
                <a:rPr lang="fr-FR" sz="1400" b="1" u="sng" dirty="0" smtClean="0">
                  <a:solidFill>
                    <a:schemeClr val="accent1"/>
                  </a:solidFill>
                  <a:latin typeface="Arial Narrow" panose="020B0606020202030204" pitchFamily="34" charset="0"/>
                  <a:cs typeface="Arial" panose="020B0604020202020204" pitchFamily="34" charset="0"/>
                </a:rPr>
                <a:t>résident éligible</a:t>
              </a:r>
              <a:endParaRPr lang="fr-FR" sz="1400" b="1" u="sng" dirty="0">
                <a:solidFill>
                  <a:schemeClr val="accent1"/>
                </a:solidFill>
                <a:latin typeface="Arial Narrow" panose="020B0606020202030204" pitchFamily="34" charset="0"/>
                <a:cs typeface="Arial" panose="020B0604020202020204" pitchFamily="34" charset="0"/>
              </a:endParaRPr>
            </a:p>
          </p:txBody>
        </p:sp>
        <p:cxnSp>
          <p:nvCxnSpPr>
            <p:cNvPr id="39" name="Connecteur droit 38"/>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23528" y="4710591"/>
              <a:ext cx="5695126" cy="464682"/>
            </a:xfrm>
            <a:prstGeom prst="rect">
              <a:avLst/>
            </a:prstGeom>
            <a:noFill/>
            <a:ln>
              <a:solidFill>
                <a:schemeClr val="tx1"/>
              </a:solidFill>
            </a:ln>
          </p:spPr>
          <p:txBody>
            <a:bodyPr wrap="square" lIns="36000" rIns="36000" rtlCol="0" anchor="ctr" anchorCtr="0">
              <a:noAutofit/>
            </a:bodyPr>
            <a:lstStyle/>
            <a:p>
              <a:pPr algn="ctr"/>
              <a:r>
                <a:rPr lang="fr-FR" sz="1400" b="1" dirty="0" smtClean="0">
                  <a:solidFill>
                    <a:schemeClr val="tx2"/>
                  </a:solidFill>
                  <a:latin typeface="Arial Narrow" panose="020B0606020202030204" pitchFamily="34" charset="0"/>
                  <a:cs typeface="Arial" panose="020B0604020202020204" pitchFamily="34" charset="0"/>
                </a:rPr>
                <a:t>Documenter</a:t>
              </a:r>
              <a:r>
                <a:rPr lang="fr-FR" sz="1400" b="1" dirty="0" smtClean="0">
                  <a:solidFill>
                    <a:srgbClr val="373739"/>
                  </a:solidFill>
                  <a:latin typeface="Arial Narrow" panose="020B0606020202030204" pitchFamily="34" charset="0"/>
                  <a:cs typeface="Arial" panose="020B0604020202020204" pitchFamily="34" charset="0"/>
                </a:rPr>
                <a:t> les</a:t>
              </a:r>
              <a:r>
                <a:rPr lang="fr-FR" sz="1400" dirty="0" smtClean="0">
                  <a:solidFill>
                    <a:srgbClr val="373739"/>
                  </a:solidFill>
                  <a:latin typeface="Arial Narrow" panose="020B0606020202030204" pitchFamily="34" charset="0"/>
                  <a:cs typeface="Arial" panose="020B0604020202020204" pitchFamily="34" charset="0"/>
                </a:rPr>
                <a:t> </a:t>
              </a:r>
              <a:r>
                <a:rPr lang="fr-FR" sz="1400" b="1" dirty="0" smtClean="0">
                  <a:solidFill>
                    <a:schemeClr val="tx2"/>
                  </a:solidFill>
                  <a:latin typeface="Arial Narrow" panose="020B0606020202030204" pitchFamily="34" charset="0"/>
                  <a:cs typeface="Arial" panose="020B0604020202020204" pitchFamily="34" charset="0"/>
                </a:rPr>
                <a:t>dispositif(s) invasif(s) </a:t>
              </a:r>
              <a:r>
                <a:rPr lang="fr-FR" sz="1400" b="1" dirty="0" smtClean="0">
                  <a:solidFill>
                    <a:srgbClr val="373739"/>
                  </a:solidFill>
                  <a:latin typeface="Arial Narrow" panose="020B0606020202030204" pitchFamily="34" charset="0"/>
                  <a:cs typeface="Arial" panose="020B0604020202020204" pitchFamily="34" charset="0"/>
                </a:rPr>
                <a:t>et/ou les</a:t>
              </a:r>
              <a:r>
                <a:rPr lang="fr-FR" sz="1400" b="1" dirty="0" smtClean="0">
                  <a:latin typeface="Arial Narrow" panose="020B0606020202030204" pitchFamily="34" charset="0"/>
                  <a:cs typeface="Arial" panose="020B0604020202020204" pitchFamily="34" charset="0"/>
                </a:rPr>
                <a:t> </a:t>
              </a:r>
              <a:r>
                <a:rPr lang="fr-FR" sz="1400" b="1" dirty="0" smtClean="0">
                  <a:solidFill>
                    <a:schemeClr val="tx2"/>
                  </a:solidFill>
                  <a:latin typeface="Arial Narrow" panose="020B0606020202030204" pitchFamily="34" charset="0"/>
                  <a:cs typeface="Arial" panose="020B0604020202020204" pitchFamily="34" charset="0"/>
                </a:rPr>
                <a:t>traitements anti-infectieux </a:t>
              </a:r>
              <a:r>
                <a:rPr lang="fr-FR" sz="1400" b="1" dirty="0" smtClean="0">
                  <a:solidFill>
                    <a:srgbClr val="373739"/>
                  </a:solidFill>
                  <a:latin typeface="Arial Narrow" panose="020B0606020202030204" pitchFamily="34" charset="0"/>
                  <a:cs typeface="Arial" panose="020B0604020202020204" pitchFamily="34" charset="0"/>
                </a:rPr>
                <a:t>et/ou les</a:t>
              </a:r>
              <a:r>
                <a:rPr lang="fr-FR" sz="1400" b="1" dirty="0" smtClean="0">
                  <a:latin typeface="Arial Narrow" panose="020B0606020202030204" pitchFamily="34" charset="0"/>
                  <a:cs typeface="Arial" panose="020B0604020202020204" pitchFamily="34" charset="0"/>
                </a:rPr>
                <a:t> </a:t>
              </a:r>
              <a:r>
                <a:rPr lang="fr-FR" sz="1400" b="1" dirty="0" smtClean="0">
                  <a:solidFill>
                    <a:schemeClr val="tx2"/>
                  </a:solidFill>
                  <a:latin typeface="Arial Narrow" panose="020B0606020202030204" pitchFamily="34" charset="0"/>
                  <a:cs typeface="Arial" panose="020B0604020202020204" pitchFamily="34" charset="0"/>
                </a:rPr>
                <a:t>infections associées aux soins</a:t>
              </a:r>
              <a:endParaRPr lang="fr-FR" sz="1400" b="1" dirty="0">
                <a:solidFill>
                  <a:schemeClr val="tx2"/>
                </a:solidFill>
                <a:latin typeface="Arial Narrow" panose="020B0606020202030204" pitchFamily="34" charset="0"/>
                <a:cs typeface="Arial" panose="020B0604020202020204" pitchFamily="34" charset="0"/>
              </a:endParaRPr>
            </a:p>
          </p:txBody>
        </p:sp>
        <p:grpSp>
          <p:nvGrpSpPr>
            <p:cNvPr id="44" name="Groupe 43"/>
            <p:cNvGrpSpPr/>
            <p:nvPr/>
          </p:nvGrpSpPr>
          <p:grpSpPr>
            <a:xfrm>
              <a:off x="2881832" y="4249982"/>
              <a:ext cx="644031" cy="460609"/>
              <a:chOff x="2630826" y="1140339"/>
              <a:chExt cx="483023" cy="458591"/>
            </a:xfrm>
          </p:grpSpPr>
          <p:cxnSp>
            <p:nvCxnSpPr>
              <p:cNvPr id="47" name="Connecteur droit 46"/>
              <p:cNvCxnSpPr/>
              <p:nvPr/>
            </p:nvCxnSpPr>
            <p:spPr>
              <a:xfrm>
                <a:off x="2872337" y="1140339"/>
                <a:ext cx="0" cy="60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2630826" y="1200574"/>
                <a:ext cx="483023" cy="327701"/>
                <a:chOff x="4321266" y="1488606"/>
                <a:chExt cx="483023" cy="327701"/>
              </a:xfrm>
            </p:grpSpPr>
            <p:sp>
              <p:nvSpPr>
                <p:cNvPr id="50" name="ZoneTexte 49"/>
                <p:cNvSpPr txBox="1"/>
                <p:nvPr/>
              </p:nvSpPr>
              <p:spPr>
                <a:xfrm>
                  <a:off x="4374406" y="1491600"/>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1" name="Losange 5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49" name="Connecteur droit 48"/>
              <p:cNvCxnSpPr/>
              <p:nvPr/>
            </p:nvCxnSpPr>
            <p:spPr>
              <a:xfrm>
                <a:off x="2872337" y="1501678"/>
                <a:ext cx="0" cy="97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46" name="Connecteur droit 45"/>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37861" y="3396862"/>
            <a:ext cx="2663204" cy="25234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22443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smtClean="0">
                <a:solidFill>
                  <a:schemeClr val="accent1"/>
                </a:solidFill>
              </a:rPr>
              <a:t>Contexte et objectifs</a:t>
            </a:r>
            <a:br>
              <a:rPr lang="fr-FR" dirty="0" smtClean="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1</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7987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smtClean="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a:t>
            </a:r>
            <a:r>
              <a:rPr lang="fr-FR" sz="1400" dirty="0" smtClean="0">
                <a:solidFill>
                  <a:srgbClr val="373739"/>
                </a:solidFill>
                <a:latin typeface="Arial Narrow" panose="020B0606020202030204" pitchFamily="34" charset="0"/>
                <a:cs typeface="Arial" panose="020B0604020202020204" pitchFamily="34" charset="0"/>
              </a:rPr>
              <a:t>documentés</a:t>
            </a:r>
            <a:endParaRPr lang="fr-FR" sz="1400" dirty="0">
              <a:solidFill>
                <a:srgbClr val="373739"/>
              </a:solidFill>
              <a:latin typeface="Arial Narrow" panose="020B0606020202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29264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smtClean="0">
                <a:solidFill>
                  <a:schemeClr val="tx2"/>
                </a:solidFill>
                <a:latin typeface="Arial Narrow" panose="020B0606020202030204" pitchFamily="34" charset="0"/>
                <a:cs typeface="Arial" panose="020B0604020202020204" pitchFamily="34" charset="0"/>
              </a:rPr>
              <a:t>Valider les données par </a:t>
            </a:r>
            <a:r>
              <a:rPr lang="fr-FR" sz="1400" b="1" dirty="0">
                <a:solidFill>
                  <a:schemeClr val="tx2"/>
                </a:solidFill>
                <a:latin typeface="Arial Narrow" panose="020B0606020202030204" pitchFamily="34" charset="0"/>
                <a:cs typeface="Arial" panose="020B0604020202020204" pitchFamily="34" charset="0"/>
              </a:rPr>
              <a:t>le correspondant médical </a:t>
            </a:r>
            <a:r>
              <a:rPr lang="fr-FR" sz="1400" dirty="0" smtClean="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a:t>
            </a:r>
            <a:r>
              <a:rPr lang="fr-FR" sz="1400" dirty="0" smtClean="0">
                <a:solidFill>
                  <a:srgbClr val="373739"/>
                </a:solidFill>
                <a:latin typeface="Arial Narrow" panose="020B0606020202030204" pitchFamily="34" charset="0"/>
                <a:cs typeface="Arial" panose="020B0604020202020204" pitchFamily="34" charset="0"/>
              </a:rPr>
              <a:t>indications de traitements</a:t>
            </a:r>
            <a:endParaRPr lang="fr-FR" sz="1400" dirty="0">
              <a:solidFill>
                <a:srgbClr val="373739"/>
              </a:solidFill>
              <a:latin typeface="Arial Narrow" panose="020B0606020202030204" pitchFamily="34" charset="0"/>
              <a:cs typeface="Arial" panose="020B0604020202020204" pitchFamily="34" charset="0"/>
            </a:endParaRP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smtClean="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a:t>
            </a:r>
            <a:r>
              <a:rPr lang="fr-FR" sz="1400" dirty="0" smtClean="0">
                <a:solidFill>
                  <a:srgbClr val="373739"/>
                </a:solidFill>
                <a:latin typeface="Arial Narrow" panose="020B0606020202030204" pitchFamily="34" charset="0"/>
                <a:cs typeface="Arial" panose="020B0604020202020204" pitchFamily="34" charset="0"/>
              </a:rPr>
              <a:t>documentés</a:t>
            </a:r>
            <a:endParaRPr lang="fr-FR" sz="1400" dirty="0">
              <a:solidFill>
                <a:srgbClr val="373739"/>
              </a:solidFill>
              <a:latin typeface="Arial Narrow" panose="020B0606020202030204" pitchFamily="34" charset="0"/>
              <a:cs typeface="Arial" panose="020B0604020202020204" pitchFamily="34" charset="0"/>
            </a:endParaRPr>
          </a:p>
        </p:txBody>
      </p: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27010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Valider</a:t>
            </a:r>
            <a:r>
              <a:rPr lang="fr-FR" sz="1400" dirty="0" smtClean="0">
                <a:solidFill>
                  <a:schemeClr val="accent1"/>
                </a:solidFill>
                <a:latin typeface="Arial Narrow" panose="020B0606020202030204" pitchFamily="34" charset="0"/>
                <a:cs typeface="Arial" panose="020B0604020202020204" pitchFamily="34" charset="0"/>
              </a:rPr>
              <a:t> le QE </a:t>
            </a:r>
            <a:r>
              <a:rPr lang="fr-FR" sz="1400" dirty="0" smtClean="0">
                <a:latin typeface="Arial Narrow" panose="020B0606020202030204" pitchFamily="34" charset="0"/>
                <a:cs typeface="Arial" panose="020B0604020202020204" pitchFamily="34" charset="0"/>
              </a:rPr>
              <a:t>dans PrevIAS avant le 30/09/24</a:t>
            </a:r>
            <a:endParaRPr lang="fr-FR" sz="1400" dirty="0">
              <a:latin typeface="Arial Narrow" panose="020B0606020202030204" pitchFamily="34" charset="0"/>
              <a:cs typeface="Arial" panose="020B0604020202020204" pitchFamily="34" charset="0"/>
            </a:endParaRP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Saisir et enregistrer </a:t>
            </a:r>
            <a:r>
              <a:rPr lang="fr-FR" sz="1400" dirty="0" smtClean="0">
                <a:solidFill>
                  <a:schemeClr val="accent1"/>
                </a:solidFill>
                <a:latin typeface="Arial Narrow" panose="020B0606020202030204" pitchFamily="34" charset="0"/>
                <a:cs typeface="Arial" panose="020B0604020202020204" pitchFamily="34" charset="0"/>
              </a:rPr>
              <a:t>les questionnaires résident (QR) </a:t>
            </a:r>
            <a:r>
              <a:rPr lang="fr-FR" sz="1400" dirty="0" smtClean="0">
                <a:latin typeface="Arial Narrow" panose="020B0606020202030204" pitchFamily="34" charset="0"/>
                <a:cs typeface="Arial" panose="020B0604020202020204" pitchFamily="34" charset="0"/>
              </a:rPr>
              <a:t>dans PrevIAS avant le 30/09/24</a:t>
            </a: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Saisir et enregistrer </a:t>
            </a:r>
            <a:r>
              <a:rPr lang="fr-FR" sz="1400" dirty="0" smtClean="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Valider</a:t>
            </a:r>
            <a:r>
              <a:rPr lang="fr-FR" sz="1400" dirty="0" smtClean="0">
                <a:solidFill>
                  <a:schemeClr val="accent1"/>
                </a:solidFill>
                <a:latin typeface="Arial Narrow" panose="020B0606020202030204" pitchFamily="34" charset="0"/>
                <a:cs typeface="Arial" panose="020B0604020202020204" pitchFamily="34" charset="0"/>
              </a:rPr>
              <a:t> les QR </a:t>
            </a:r>
            <a:r>
              <a:rPr lang="fr-FR" sz="1400" dirty="0" smtClean="0">
                <a:latin typeface="Arial Narrow" panose="020B0606020202030204" pitchFamily="34" charset="0"/>
                <a:cs typeface="Arial" panose="020B0604020202020204" pitchFamily="34" charset="0"/>
              </a:rPr>
              <a:t>dans PrevIAS avant le 31/12/24</a:t>
            </a:r>
            <a:endParaRPr lang="fr-FR" sz="1400" dirty="0">
              <a:latin typeface="Arial Narrow" panose="020B0606020202030204" pitchFamily="34" charset="0"/>
              <a:cs typeface="Arial" panose="020B0604020202020204" pitchFamily="34" charset="0"/>
            </a:endParaRP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smtClean="0">
                <a:solidFill>
                  <a:schemeClr val="tx2"/>
                </a:solidFill>
                <a:latin typeface="Arial Narrow" panose="020B0606020202030204" pitchFamily="34" charset="0"/>
                <a:cs typeface="Arial" panose="020B0604020202020204" pitchFamily="34" charset="0"/>
              </a:rPr>
              <a:t>Valider les données par </a:t>
            </a:r>
            <a:r>
              <a:rPr lang="fr-FR" sz="1400" b="1" dirty="0">
                <a:solidFill>
                  <a:schemeClr val="tx2"/>
                </a:solidFill>
                <a:latin typeface="Arial Narrow" panose="020B0606020202030204" pitchFamily="34" charset="0"/>
                <a:cs typeface="Arial" panose="020B0604020202020204" pitchFamily="34" charset="0"/>
              </a:rPr>
              <a:t>le correspondant médical </a:t>
            </a:r>
            <a:r>
              <a:rPr lang="fr-FR" sz="1400" dirty="0" smtClean="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a:t>
            </a:r>
            <a:r>
              <a:rPr lang="fr-FR" sz="1400" dirty="0" smtClean="0">
                <a:solidFill>
                  <a:srgbClr val="373739"/>
                </a:solidFill>
                <a:latin typeface="Arial Narrow" panose="020B0606020202030204" pitchFamily="34" charset="0"/>
                <a:cs typeface="Arial" panose="020B0604020202020204" pitchFamily="34" charset="0"/>
              </a:rPr>
              <a:t>indications de traitements</a:t>
            </a:r>
            <a:endParaRPr lang="fr-FR" sz="1400" dirty="0">
              <a:solidFill>
                <a:srgbClr val="373739"/>
              </a:solidFill>
              <a:latin typeface="Arial Narrow" panose="020B0606020202030204" pitchFamily="34" charset="0"/>
              <a:cs typeface="Arial" panose="020B0604020202020204" pitchFamily="34" charset="0"/>
            </a:endParaRP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smtClean="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a:t>
            </a:r>
            <a:r>
              <a:rPr lang="fr-FR" sz="1400" dirty="0" smtClean="0">
                <a:solidFill>
                  <a:srgbClr val="373739"/>
                </a:solidFill>
                <a:latin typeface="Arial Narrow" panose="020B0606020202030204" pitchFamily="34" charset="0"/>
                <a:cs typeface="Arial" panose="020B0604020202020204" pitchFamily="34" charset="0"/>
              </a:rPr>
              <a:t>documentés</a:t>
            </a:r>
            <a:endParaRPr lang="fr-FR" sz="1400" dirty="0">
              <a:solidFill>
                <a:srgbClr val="373739"/>
              </a:solidFill>
              <a:latin typeface="Arial Narrow" panose="020B0606020202030204" pitchFamily="34" charset="0"/>
              <a:cs typeface="Arial" panose="020B0604020202020204" pitchFamily="34" charset="0"/>
            </a:endParaRP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5404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539750" y="2852936"/>
            <a:ext cx="7560840" cy="504056"/>
          </a:xfrm>
        </p:spPr>
        <p:txBody>
          <a:bodyPr/>
          <a:lstStyle/>
          <a:p>
            <a:pPr algn="ctr"/>
            <a:r>
              <a:rPr lang="fr-FR" sz="3600" dirty="0" smtClean="0"/>
              <a:t>Cas clinique</a:t>
            </a:r>
            <a:endParaRPr lang="fr-FR" sz="3600" dirty="0"/>
          </a:p>
        </p:txBody>
      </p:sp>
    </p:spTree>
    <p:custDataLst>
      <p:tags r:id="rId1"/>
    </p:custDataLst>
    <p:extLst>
      <p:ext uri="{BB962C8B-B14F-4D97-AF65-F5344CB8AC3E}">
        <p14:creationId xmlns:p14="http://schemas.microsoft.com/office/powerpoint/2010/main" val="3947152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076100" y="5686804"/>
            <a:ext cx="3528346" cy="694524"/>
          </a:xfrm>
          <a:prstGeom prst="rect">
            <a:avLst/>
          </a:prstGeom>
          <a:noFill/>
          <a:ln>
            <a:solidFill>
              <a:schemeClr val="tx1"/>
            </a:solidFill>
          </a:ln>
        </p:spPr>
        <p:txBody>
          <a:bodyPr wrap="square" rtlCol="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Recueillir </a:t>
            </a:r>
            <a:r>
              <a:rPr lang="fr-FR" sz="1400" b="1" dirty="0">
                <a:solidFill>
                  <a:schemeClr val="accent1"/>
                </a:solidFill>
                <a:latin typeface="Arial Narrow" panose="020B0606020202030204" pitchFamily="34" charset="0"/>
                <a:cs typeface="Arial" panose="020B0604020202020204" pitchFamily="34" charset="0"/>
              </a:rPr>
              <a:t>les informations </a:t>
            </a:r>
            <a:r>
              <a:rPr lang="fr-FR" sz="1400" b="1" dirty="0" smtClean="0">
                <a:solidFill>
                  <a:schemeClr val="accent1"/>
                </a:solidFill>
                <a:latin typeface="Arial Narrow" panose="020B0606020202030204" pitchFamily="34" charset="0"/>
                <a:cs typeface="Arial" panose="020B0604020202020204" pitchFamily="34" charset="0"/>
              </a:rPr>
              <a:t>manquantes du questionnaire établissement </a:t>
            </a:r>
            <a:r>
              <a:rPr lang="fr-FR" sz="1400" dirty="0" smtClean="0">
                <a:latin typeface="Arial Narrow" panose="020B0606020202030204" pitchFamily="34" charset="0"/>
                <a:cs typeface="Arial" panose="020B0604020202020204" pitchFamily="34" charset="0"/>
              </a:rPr>
              <a:t>avec l’appui de l’administration de l’établissement</a:t>
            </a:r>
            <a:endParaRPr lang="fr-FR" sz="1400" dirty="0">
              <a:latin typeface="Arial Narrow" panose="020B0606020202030204" pitchFamily="34" charset="0"/>
              <a:cs typeface="Arial" panose="020B0604020202020204" pitchFamily="34" charset="0"/>
            </a:endParaRPr>
          </a:p>
          <a:p>
            <a:pPr algn="ctr"/>
            <a:endParaRPr lang="fr-FR" sz="1400" dirty="0">
              <a:solidFill>
                <a:schemeClr val="accent1"/>
              </a:solidFill>
              <a:latin typeface="Arial Narrow" panose="020B0606020202030204" pitchFamily="34" charset="0"/>
              <a:cs typeface="Arial" panose="020B0604020202020204" pitchFamily="34" charset="0"/>
            </a:endParaRPr>
          </a:p>
        </p:txBody>
      </p:sp>
      <p:sp>
        <p:nvSpPr>
          <p:cNvPr id="19" name="ZoneTexte 18"/>
          <p:cNvSpPr txBox="1"/>
          <p:nvPr/>
        </p:nvSpPr>
        <p:spPr>
          <a:xfrm>
            <a:off x="609667" y="5686804"/>
            <a:ext cx="4283611" cy="694524"/>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Recueillir les informations manquantes des questionnaires des résidents</a:t>
            </a:r>
            <a:r>
              <a:rPr lang="fr-FR" sz="1400" b="1" dirty="0" smtClean="0">
                <a:latin typeface="Arial Narrow" panose="020B0606020202030204" pitchFamily="34" charset="0"/>
                <a:cs typeface="Arial" panose="020B0604020202020204" pitchFamily="34" charset="0"/>
              </a:rPr>
              <a:t> </a:t>
            </a:r>
            <a:r>
              <a:rPr lang="fr-FR" sz="1400" dirty="0" smtClean="0">
                <a:latin typeface="Arial Narrow" panose="020B0606020202030204" pitchFamily="34" charset="0"/>
                <a:cs typeface="Arial" panose="020B0604020202020204" pitchFamily="34" charset="0"/>
              </a:rPr>
              <a:t>à </a:t>
            </a:r>
            <a:r>
              <a:rPr lang="fr-FR" sz="1400" dirty="0">
                <a:latin typeface="Arial Narrow" panose="020B0606020202030204" pitchFamily="34" charset="0"/>
                <a:cs typeface="Arial" panose="020B0604020202020204" pitchFamily="34" charset="0"/>
              </a:rPr>
              <a:t>partir des dossiers médicaux, </a:t>
            </a:r>
            <a:r>
              <a:rPr lang="fr-FR" sz="1400" dirty="0" smtClean="0">
                <a:latin typeface="Arial Narrow" panose="020B0606020202030204" pitchFamily="34" charset="0"/>
                <a:cs typeface="Arial" panose="020B0604020202020204" pitchFamily="34" charset="0"/>
              </a:rPr>
              <a:t>dossiers soignants</a:t>
            </a:r>
            <a:endParaRPr lang="fr-FR" sz="1400" dirty="0">
              <a:latin typeface="Arial Narrow" panose="020B0606020202030204" pitchFamily="34" charset="0"/>
              <a:cs typeface="Arial" panose="020B0604020202020204" pitchFamily="34" charset="0"/>
            </a:endParaRPr>
          </a:p>
        </p:txBody>
      </p:sp>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Valider</a:t>
            </a:r>
            <a:r>
              <a:rPr lang="fr-FR" sz="1400" dirty="0" smtClean="0">
                <a:solidFill>
                  <a:schemeClr val="accent1"/>
                </a:solidFill>
                <a:latin typeface="Arial Narrow" panose="020B0606020202030204" pitchFamily="34" charset="0"/>
                <a:cs typeface="Arial" panose="020B0604020202020204" pitchFamily="34" charset="0"/>
              </a:rPr>
              <a:t> le QE </a:t>
            </a:r>
            <a:r>
              <a:rPr lang="fr-FR" sz="1400" dirty="0" smtClean="0">
                <a:latin typeface="Arial Narrow" panose="020B0606020202030204" pitchFamily="34" charset="0"/>
                <a:cs typeface="Arial" panose="020B0604020202020204" pitchFamily="34" charset="0"/>
              </a:rPr>
              <a:t>dans PrevIAS avant le 30/09/24</a:t>
            </a:r>
            <a:endParaRPr lang="fr-FR" sz="1400" dirty="0">
              <a:latin typeface="Arial Narrow" panose="020B0606020202030204" pitchFamily="34" charset="0"/>
              <a:cs typeface="Arial" panose="020B0604020202020204" pitchFamily="34" charset="0"/>
            </a:endParaRP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Saisir et enregistrer </a:t>
            </a:r>
            <a:r>
              <a:rPr lang="fr-FR" sz="1400" dirty="0" smtClean="0">
                <a:solidFill>
                  <a:schemeClr val="accent1"/>
                </a:solidFill>
                <a:latin typeface="Arial Narrow" panose="020B0606020202030204" pitchFamily="34" charset="0"/>
                <a:cs typeface="Arial" panose="020B0604020202020204" pitchFamily="34" charset="0"/>
              </a:rPr>
              <a:t>les questionnaires résident (QR) </a:t>
            </a:r>
            <a:r>
              <a:rPr lang="fr-FR" sz="1400" dirty="0" smtClean="0">
                <a:latin typeface="Arial Narrow" panose="020B0606020202030204" pitchFamily="34" charset="0"/>
                <a:cs typeface="Arial" panose="020B0604020202020204" pitchFamily="34" charset="0"/>
              </a:rPr>
              <a:t>dans PrevIAS avant le 30/09/24</a:t>
            </a:r>
          </a:p>
        </p:txBody>
      </p:sp>
      <p:sp>
        <p:nvSpPr>
          <p:cNvPr id="37" name="ZoneTexte 36"/>
          <p:cNvSpPr txBox="1"/>
          <p:nvPr/>
        </p:nvSpPr>
        <p:spPr>
          <a:xfrm>
            <a:off x="2339752" y="4729278"/>
            <a:ext cx="4896544" cy="523220"/>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Générer le rapport automatisé </a:t>
            </a:r>
            <a:r>
              <a:rPr lang="fr-FR" sz="1400" dirty="0">
                <a:latin typeface="Arial Narrow" panose="020B0606020202030204" pitchFamily="34" charset="0"/>
                <a:cs typeface="Arial" panose="020B0604020202020204" pitchFamily="34" charset="0"/>
              </a:rPr>
              <a:t>d</a:t>
            </a:r>
            <a:r>
              <a:rPr lang="fr-FR" sz="1400" dirty="0" smtClean="0">
                <a:latin typeface="Arial Narrow" panose="020B0606020202030204" pitchFamily="34" charset="0"/>
                <a:cs typeface="Arial" panose="020B0604020202020204" pitchFamily="34" charset="0"/>
              </a:rPr>
              <a:t>es résultats de l’enquête dans l’établissement et </a:t>
            </a:r>
            <a:r>
              <a:rPr lang="fr-FR" sz="1400" b="1" dirty="0" smtClean="0">
                <a:solidFill>
                  <a:schemeClr val="accent1"/>
                </a:solidFill>
                <a:latin typeface="Arial Narrow" panose="020B0606020202030204" pitchFamily="34" charset="0"/>
                <a:cs typeface="Arial" panose="020B0604020202020204" pitchFamily="34" charset="0"/>
              </a:rPr>
              <a:t>exporter les données</a:t>
            </a:r>
            <a:endParaRPr lang="fr-FR" sz="1400" b="1" dirty="0">
              <a:solidFill>
                <a:schemeClr val="accent1"/>
              </a:solidFill>
              <a:latin typeface="Arial Narrow" panose="020B0606020202030204" pitchFamily="34" charset="0"/>
              <a:cs typeface="Arial" panose="020B0604020202020204" pitchFamily="34" charset="0"/>
            </a:endParaRP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Saisir et enregistrer </a:t>
            </a:r>
            <a:r>
              <a:rPr lang="fr-FR" sz="1400" dirty="0" smtClean="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grpSp>
        <p:nvGrpSpPr>
          <p:cNvPr id="48" name="Groupe 47"/>
          <p:cNvGrpSpPr/>
          <p:nvPr/>
        </p:nvGrpSpPr>
        <p:grpSpPr>
          <a:xfrm>
            <a:off x="2559817" y="4141845"/>
            <a:ext cx="644031" cy="596799"/>
            <a:chOff x="2630826" y="1044338"/>
            <a:chExt cx="483023" cy="629627"/>
          </a:xfrm>
        </p:grpSpPr>
        <p:cxnSp>
          <p:nvCxnSpPr>
            <p:cNvPr id="49" name="Connecteur droit 48"/>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2630826" y="1185990"/>
              <a:ext cx="483023" cy="324707"/>
              <a:chOff x="4321266" y="1474022"/>
              <a:chExt cx="483023" cy="324707"/>
            </a:xfrm>
          </p:grpSpPr>
          <p:sp>
            <p:nvSpPr>
              <p:cNvPr id="52" name="ZoneTexte 51"/>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3" name="Losange 52"/>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51" name="Connecteur droit 50"/>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smtClean="0">
                <a:solidFill>
                  <a:schemeClr val="accent1"/>
                </a:solidFill>
                <a:latin typeface="Arial Narrow" panose="020B0606020202030204" pitchFamily="34" charset="0"/>
                <a:cs typeface="Arial" panose="020B0604020202020204" pitchFamily="34" charset="0"/>
              </a:rPr>
              <a:t>Valider</a:t>
            </a:r>
            <a:r>
              <a:rPr lang="fr-FR" sz="1400" dirty="0" smtClean="0">
                <a:solidFill>
                  <a:schemeClr val="accent1"/>
                </a:solidFill>
                <a:latin typeface="Arial Narrow" panose="020B0606020202030204" pitchFamily="34" charset="0"/>
                <a:cs typeface="Arial" panose="020B0604020202020204" pitchFamily="34" charset="0"/>
              </a:rPr>
              <a:t> les QR </a:t>
            </a:r>
            <a:r>
              <a:rPr lang="fr-FR" sz="1400" dirty="0" smtClean="0">
                <a:latin typeface="Arial Narrow" panose="020B0606020202030204" pitchFamily="34" charset="0"/>
                <a:cs typeface="Arial" panose="020B0604020202020204" pitchFamily="34" charset="0"/>
              </a:rPr>
              <a:t>dans PrevIAS avant le 31/12/24</a:t>
            </a:r>
            <a:endParaRPr lang="fr-FR" sz="1400" dirty="0">
              <a:latin typeface="Arial Narrow" panose="020B0606020202030204" pitchFamily="34" charset="0"/>
              <a:cs typeface="Arial" panose="020B0604020202020204" pitchFamily="34" charset="0"/>
            </a:endParaRP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Groupe 65"/>
          <p:cNvGrpSpPr/>
          <p:nvPr/>
        </p:nvGrpSpPr>
        <p:grpSpPr>
          <a:xfrm>
            <a:off x="6396705" y="4122802"/>
            <a:ext cx="644031" cy="596799"/>
            <a:chOff x="2630826" y="1044338"/>
            <a:chExt cx="483023" cy="629627"/>
          </a:xfrm>
        </p:grpSpPr>
        <p:cxnSp>
          <p:nvCxnSpPr>
            <p:cNvPr id="67" name="Connecteur droit 66"/>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2630826" y="1185990"/>
              <a:ext cx="483023" cy="324707"/>
              <a:chOff x="4321266" y="1474022"/>
              <a:chExt cx="483023" cy="324707"/>
            </a:xfrm>
          </p:grpSpPr>
          <p:sp>
            <p:nvSpPr>
              <p:cNvPr id="70" name="ZoneTexte 69"/>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71" name="Losange 7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69" name="Connecteur droit 68"/>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e 4"/>
          <p:cNvGrpSpPr/>
          <p:nvPr/>
        </p:nvGrpSpPr>
        <p:grpSpPr>
          <a:xfrm>
            <a:off x="1284248" y="4134919"/>
            <a:ext cx="678850" cy="1551885"/>
            <a:chOff x="1284248" y="2776794"/>
            <a:chExt cx="678850" cy="1551885"/>
          </a:xfrm>
        </p:grpSpPr>
        <p:grpSp>
          <p:nvGrpSpPr>
            <p:cNvPr id="3" name="Groupe 2"/>
            <p:cNvGrpSpPr/>
            <p:nvPr/>
          </p:nvGrpSpPr>
          <p:grpSpPr>
            <a:xfrm>
              <a:off x="1284248" y="2776794"/>
              <a:ext cx="678850" cy="440421"/>
              <a:chOff x="1366848" y="3875179"/>
              <a:chExt cx="678850" cy="452113"/>
            </a:xfrm>
          </p:grpSpPr>
          <p:sp>
            <p:nvSpPr>
              <p:cNvPr id="61" name="Losange 60"/>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60" name="ZoneTexte 59"/>
              <p:cNvSpPr txBox="1"/>
              <p:nvPr/>
            </p:nvSpPr>
            <p:spPr>
              <a:xfrm>
                <a:off x="1419436" y="4015173"/>
                <a:ext cx="573674" cy="307777"/>
              </a:xfrm>
              <a:prstGeom prst="rect">
                <a:avLst/>
              </a:prstGeom>
              <a:noFill/>
            </p:spPr>
            <p:txBody>
              <a:bodyPr wrap="square" rtlCol="0">
                <a:spAutoFit/>
              </a:bodyPr>
              <a:lstStyle/>
              <a:p>
                <a:pPr algn="ctr"/>
                <a:r>
                  <a:rPr lang="fr-FR" sz="1400" dirty="0" smtClean="0">
                    <a:latin typeface="Arial Narrow" panose="020B0606020202030204" pitchFamily="34" charset="0"/>
                    <a:cs typeface="Arial" panose="020B0604020202020204" pitchFamily="34" charset="0"/>
                  </a:rPr>
                  <a:t>NON</a:t>
                </a:r>
                <a:endParaRPr lang="fr-FR" sz="1400" dirty="0">
                  <a:latin typeface="Arial Narrow" panose="020B0606020202030204" pitchFamily="34" charset="0"/>
                  <a:cs typeface="Arial" panose="020B0604020202020204" pitchFamily="34" charset="0"/>
                </a:endParaRPr>
              </a:p>
            </p:txBody>
          </p:sp>
          <p:cxnSp>
            <p:nvCxnSpPr>
              <p:cNvPr id="64" name="Connecteur droit 63"/>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p:nvPr/>
          </p:nvCxnSpPr>
          <p:spPr>
            <a:xfrm>
              <a:off x="1622097"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7579033" y="4138217"/>
            <a:ext cx="678850" cy="1548587"/>
            <a:chOff x="7579033" y="2780092"/>
            <a:chExt cx="678850" cy="1548587"/>
          </a:xfrm>
        </p:grpSpPr>
        <p:grpSp>
          <p:nvGrpSpPr>
            <p:cNvPr id="74" name="Groupe 73"/>
            <p:cNvGrpSpPr/>
            <p:nvPr/>
          </p:nvGrpSpPr>
          <p:grpSpPr>
            <a:xfrm>
              <a:off x="7579033" y="2780092"/>
              <a:ext cx="678850" cy="440421"/>
              <a:chOff x="1366848" y="3875179"/>
              <a:chExt cx="678850" cy="452113"/>
            </a:xfrm>
          </p:grpSpPr>
          <p:sp>
            <p:nvSpPr>
              <p:cNvPr id="75" name="Losange 74"/>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76" name="ZoneTexte 75"/>
              <p:cNvSpPr txBox="1"/>
              <p:nvPr/>
            </p:nvSpPr>
            <p:spPr>
              <a:xfrm>
                <a:off x="1419436" y="4015173"/>
                <a:ext cx="573674" cy="307777"/>
              </a:xfrm>
              <a:prstGeom prst="rect">
                <a:avLst/>
              </a:prstGeom>
              <a:noFill/>
            </p:spPr>
            <p:txBody>
              <a:bodyPr wrap="square" rtlCol="0">
                <a:spAutoFit/>
              </a:bodyPr>
              <a:lstStyle/>
              <a:p>
                <a:pPr algn="ctr"/>
                <a:r>
                  <a:rPr lang="fr-FR" sz="1400" dirty="0" smtClean="0">
                    <a:latin typeface="Arial Narrow" panose="020B0606020202030204" pitchFamily="34" charset="0"/>
                    <a:cs typeface="Arial" panose="020B0604020202020204" pitchFamily="34" charset="0"/>
                  </a:rPr>
                  <a:t>NON</a:t>
                </a:r>
                <a:endParaRPr lang="fr-FR" sz="1400" dirty="0">
                  <a:latin typeface="Arial Narrow" panose="020B0606020202030204" pitchFamily="34" charset="0"/>
                  <a:cs typeface="Arial" panose="020B0604020202020204" pitchFamily="34" charset="0"/>
                </a:endParaRPr>
              </a:p>
            </p:txBody>
          </p:sp>
          <p:cxnSp>
            <p:nvCxnSpPr>
              <p:cNvPr id="77" name="Connecteur droit 76"/>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a:xfrm>
              <a:off x="7916882"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smtClean="0">
                <a:solidFill>
                  <a:schemeClr val="tx2"/>
                </a:solidFill>
                <a:latin typeface="Arial Narrow" panose="020B0606020202030204" pitchFamily="34" charset="0"/>
                <a:cs typeface="Arial" panose="020B0604020202020204" pitchFamily="34" charset="0"/>
              </a:rPr>
              <a:t>Valider les données par </a:t>
            </a:r>
            <a:r>
              <a:rPr lang="fr-FR" sz="1400" b="1" dirty="0">
                <a:solidFill>
                  <a:schemeClr val="tx2"/>
                </a:solidFill>
                <a:latin typeface="Arial Narrow" panose="020B0606020202030204" pitchFamily="34" charset="0"/>
                <a:cs typeface="Arial" panose="020B0604020202020204" pitchFamily="34" charset="0"/>
              </a:rPr>
              <a:t>le correspondant médical </a:t>
            </a:r>
            <a:r>
              <a:rPr lang="fr-FR" sz="1400" dirty="0" smtClean="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a:t>
            </a:r>
            <a:r>
              <a:rPr lang="fr-FR" sz="1400" dirty="0" smtClean="0">
                <a:solidFill>
                  <a:srgbClr val="373739"/>
                </a:solidFill>
                <a:latin typeface="Arial Narrow" panose="020B0606020202030204" pitchFamily="34" charset="0"/>
                <a:cs typeface="Arial" panose="020B0604020202020204" pitchFamily="34" charset="0"/>
              </a:rPr>
              <a:t>indications de traitements</a:t>
            </a:r>
            <a:endParaRPr lang="fr-FR" sz="1400" dirty="0">
              <a:solidFill>
                <a:srgbClr val="373739"/>
              </a:solidFill>
              <a:latin typeface="Arial Narrow" panose="020B0606020202030204" pitchFamily="34" charset="0"/>
              <a:cs typeface="Arial" panose="020B0604020202020204" pitchFamily="34" charset="0"/>
            </a:endParaRP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smtClean="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a:t>
            </a:r>
            <a:r>
              <a:rPr lang="fr-FR" sz="1400" dirty="0" smtClean="0">
                <a:solidFill>
                  <a:srgbClr val="373739"/>
                </a:solidFill>
                <a:latin typeface="Arial Narrow" panose="020B0606020202030204" pitchFamily="34" charset="0"/>
                <a:cs typeface="Arial" panose="020B0604020202020204" pitchFamily="34" charset="0"/>
              </a:rPr>
              <a:t>documentés</a:t>
            </a:r>
            <a:endParaRPr lang="fr-FR" sz="1400" dirty="0">
              <a:solidFill>
                <a:srgbClr val="373739"/>
              </a:solidFill>
              <a:latin typeface="Arial Narrow" panose="020B0606020202030204" pitchFamily="34" charset="0"/>
              <a:cs typeface="Arial" panose="020B0604020202020204" pitchFamily="34" charset="0"/>
            </a:endParaRP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Flèche courbée vers la gauche 8"/>
          <p:cNvSpPr/>
          <p:nvPr/>
        </p:nvSpPr>
        <p:spPr>
          <a:xfrm rot="10800000">
            <a:off x="218597" y="3872834"/>
            <a:ext cx="405424" cy="2211598"/>
          </a:xfrm>
          <a:prstGeom prst="curvedLef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8601091" y="3896265"/>
            <a:ext cx="386017" cy="2189245"/>
          </a:xfrm>
          <a:prstGeom prst="curvedRigh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ustDataLst>
      <p:tags r:id="rId1"/>
    </p:custDataLst>
    <p:extLst>
      <p:ext uri="{BB962C8B-B14F-4D97-AF65-F5344CB8AC3E}">
        <p14:creationId xmlns:p14="http://schemas.microsoft.com/office/powerpoint/2010/main" val="2944155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Équipe en charge de l’enquête</a:t>
            </a:r>
            <a:endParaRPr lang="fr-FR" dirty="0"/>
          </a:p>
        </p:txBody>
      </p:sp>
      <p:sp>
        <p:nvSpPr>
          <p:cNvPr id="4" name="Espace réservé du texte 3"/>
          <p:cNvSpPr>
            <a:spLocks noGrp="1"/>
          </p:cNvSpPr>
          <p:nvPr>
            <p:ph type="body" sz="quarter" idx="12"/>
          </p:nvPr>
        </p:nvSpPr>
        <p:spPr>
          <a:xfrm>
            <a:off x="395536" y="1556792"/>
            <a:ext cx="8424936" cy="4608512"/>
          </a:xfrm>
        </p:spPr>
        <p:txBody>
          <a:bodyPr/>
          <a:lstStyle/>
          <a:p>
            <a:pPr marL="0" lvl="2" indent="0">
              <a:spcBef>
                <a:spcPts val="600"/>
              </a:spcBef>
              <a:buNone/>
            </a:pPr>
            <a:r>
              <a:rPr lang="fr-FR" sz="1800" dirty="0">
                <a:solidFill>
                  <a:schemeClr val="accent4"/>
                </a:solidFill>
                <a:latin typeface="Arial" charset="0"/>
                <a:cs typeface="Arial" charset="0"/>
              </a:rPr>
              <a:t>Constitution </a:t>
            </a:r>
            <a:r>
              <a:rPr lang="fr-FR" sz="1800" dirty="0" smtClean="0">
                <a:solidFill>
                  <a:schemeClr val="accent4"/>
                </a:solidFill>
                <a:latin typeface="Arial" charset="0"/>
                <a:cs typeface="Arial" charset="0"/>
              </a:rPr>
              <a:t>de l’équipe </a:t>
            </a:r>
            <a:endParaRPr lang="fr-FR" sz="1800" dirty="0">
              <a:solidFill>
                <a:schemeClr val="accent4"/>
              </a:solidFill>
              <a:latin typeface="Arial" charset="0"/>
              <a:cs typeface="Arial" charset="0"/>
            </a:endParaRPr>
          </a:p>
          <a:p>
            <a:pPr marL="180000" lvl="4" indent="-252000">
              <a:spcBef>
                <a:spcPts val="300"/>
              </a:spcBef>
              <a:buFont typeface="Wingdings" panose="05000000000000000000" pitchFamily="2" charset="2"/>
              <a:buChar char="Ø"/>
            </a:pPr>
            <a:r>
              <a:rPr lang="fr-FR" sz="1600" dirty="0" smtClean="0"/>
              <a:t>Une </a:t>
            </a:r>
            <a:r>
              <a:rPr lang="fr-FR" sz="1600" dirty="0">
                <a:solidFill>
                  <a:schemeClr val="tx2"/>
                </a:solidFill>
                <a:latin typeface="Arial" charset="0"/>
                <a:cs typeface="Arial" charset="0"/>
              </a:rPr>
              <a:t>équipe en charge de l’enquête </a:t>
            </a:r>
            <a:r>
              <a:rPr lang="fr-FR" sz="1600" dirty="0" smtClean="0"/>
              <a:t>est constituée </a:t>
            </a:r>
            <a:r>
              <a:rPr lang="fr-FR" sz="1600" dirty="0">
                <a:solidFill>
                  <a:schemeClr val="tx2"/>
                </a:solidFill>
                <a:latin typeface="Arial" charset="0"/>
                <a:cs typeface="Arial" charset="0"/>
              </a:rPr>
              <a:t>dans chaque établissement </a:t>
            </a:r>
            <a:r>
              <a:rPr lang="fr-FR" sz="1600" dirty="0" smtClean="0"/>
              <a:t>participant</a:t>
            </a:r>
            <a:endParaRPr lang="fr-FR" sz="1600" dirty="0"/>
          </a:p>
          <a:p>
            <a:pPr marL="180000" lvl="4" indent="-252000">
              <a:spcBef>
                <a:spcPts val="300"/>
              </a:spcBef>
              <a:buFont typeface="Wingdings" panose="05000000000000000000" pitchFamily="2" charset="2"/>
              <a:buChar char="Ø"/>
            </a:pPr>
            <a:r>
              <a:rPr lang="fr-FR" sz="1600" dirty="0" smtClean="0"/>
              <a:t>Si </a:t>
            </a:r>
            <a:r>
              <a:rPr lang="fr-FR" sz="1600" dirty="0"/>
              <a:t>l’EMS dispose d’un temps de </a:t>
            </a:r>
            <a:r>
              <a:rPr lang="fr-FR" sz="1600" dirty="0">
                <a:solidFill>
                  <a:schemeClr val="tx2"/>
                </a:solidFill>
                <a:latin typeface="Arial" charset="0"/>
                <a:cs typeface="Arial" charset="0"/>
              </a:rPr>
              <a:t>praticien ou d’infirmier hygiéniste</a:t>
            </a:r>
            <a:r>
              <a:rPr lang="fr-FR" sz="1600" dirty="0"/>
              <a:t>, ces personnes seront </a:t>
            </a:r>
            <a:r>
              <a:rPr lang="fr-FR" sz="1600" dirty="0" smtClean="0"/>
              <a:t>systématiquement </a:t>
            </a:r>
            <a:r>
              <a:rPr lang="fr-FR" sz="1600" dirty="0">
                <a:solidFill>
                  <a:schemeClr val="tx2"/>
                </a:solidFill>
                <a:latin typeface="Arial" charset="0"/>
                <a:cs typeface="Arial" charset="0"/>
              </a:rPr>
              <a:t>associées à l’organisation de </a:t>
            </a:r>
            <a:r>
              <a:rPr lang="fr-FR" sz="1600" dirty="0" smtClean="0">
                <a:solidFill>
                  <a:schemeClr val="tx2"/>
                </a:solidFill>
                <a:latin typeface="Arial" charset="0"/>
                <a:cs typeface="Arial" charset="0"/>
              </a:rPr>
              <a:t>l’enquête</a:t>
            </a:r>
          </a:p>
          <a:p>
            <a:pPr marL="180000" lvl="4" indent="-252000">
              <a:spcBef>
                <a:spcPts val="300"/>
              </a:spcBef>
              <a:buFont typeface="Wingdings" panose="05000000000000000000" pitchFamily="2" charset="2"/>
              <a:buChar char="Ø"/>
            </a:pPr>
            <a:endParaRPr lang="fr-FR" sz="1600" dirty="0"/>
          </a:p>
          <a:p>
            <a:pPr marL="0" lvl="2" indent="0">
              <a:spcBef>
                <a:spcPts val="600"/>
              </a:spcBef>
              <a:buNone/>
            </a:pPr>
            <a:r>
              <a:rPr lang="fr-FR" sz="1800" dirty="0">
                <a:solidFill>
                  <a:schemeClr val="accent4"/>
                </a:solidFill>
                <a:latin typeface="Arial" charset="0"/>
                <a:cs typeface="Arial" charset="0"/>
              </a:rPr>
              <a:t>Composition de l’équipe</a:t>
            </a:r>
          </a:p>
          <a:p>
            <a:pPr marL="180000" lvl="4" indent="-252000">
              <a:spcBef>
                <a:spcPts val="300"/>
              </a:spcBef>
              <a:buFont typeface="Wingdings" panose="05000000000000000000" pitchFamily="2" charset="2"/>
              <a:buChar char="Ø"/>
            </a:pPr>
            <a:r>
              <a:rPr lang="fr-FR" sz="1600" dirty="0"/>
              <a:t>La composition de l’équipe peut </a:t>
            </a:r>
            <a:r>
              <a:rPr lang="fr-FR" sz="1600" dirty="0">
                <a:solidFill>
                  <a:schemeClr val="accent1"/>
                </a:solidFill>
              </a:rPr>
              <a:t>varier selon la taille de l’établissement</a:t>
            </a:r>
          </a:p>
          <a:p>
            <a:pPr marL="360000" lvl="2">
              <a:spcBef>
                <a:spcPts val="600"/>
              </a:spcBef>
            </a:pPr>
            <a:r>
              <a:rPr lang="fr-FR" b="0" dirty="0" smtClean="0">
                <a:latin typeface="Arial" charset="0"/>
                <a:cs typeface="Arial" charset="0"/>
              </a:rPr>
              <a:t>Un </a:t>
            </a:r>
            <a:r>
              <a:rPr lang="fr-FR" b="0" dirty="0">
                <a:solidFill>
                  <a:schemeClr val="tx2"/>
                </a:solidFill>
                <a:latin typeface="Arial" charset="0"/>
                <a:cs typeface="Arial" charset="0"/>
              </a:rPr>
              <a:t>référent de l’enquête </a:t>
            </a:r>
            <a:r>
              <a:rPr lang="fr-FR" b="0" dirty="0">
                <a:latin typeface="Arial" charset="0"/>
                <a:cs typeface="Arial" charset="0"/>
              </a:rPr>
              <a:t>: </a:t>
            </a:r>
            <a:r>
              <a:rPr lang="fr-FR" dirty="0">
                <a:latin typeface="Arial" charset="0"/>
                <a:cs typeface="Arial" charset="0"/>
              </a:rPr>
              <a:t>médecin ou infirmier coordonnateur</a:t>
            </a:r>
            <a:r>
              <a:rPr lang="fr-FR" b="0" dirty="0">
                <a:latin typeface="Arial" charset="0"/>
                <a:cs typeface="Arial" charset="0"/>
              </a:rPr>
              <a:t>, </a:t>
            </a:r>
            <a:r>
              <a:rPr lang="fr-FR" dirty="0">
                <a:latin typeface="Arial" charset="0"/>
                <a:cs typeface="Arial" charset="0"/>
              </a:rPr>
              <a:t>cadre de l’établissement</a:t>
            </a:r>
            <a:r>
              <a:rPr lang="fr-FR" b="0" dirty="0">
                <a:latin typeface="Arial" charset="0"/>
                <a:cs typeface="Arial" charset="0"/>
              </a:rPr>
              <a:t>, </a:t>
            </a:r>
            <a:r>
              <a:rPr lang="fr-FR" dirty="0" smtClean="0">
                <a:latin typeface="Arial" charset="0"/>
                <a:cs typeface="Arial" charset="0"/>
              </a:rPr>
              <a:t>hygiéniste </a:t>
            </a:r>
            <a:r>
              <a:rPr lang="fr-FR" dirty="0">
                <a:latin typeface="Arial" charset="0"/>
                <a:cs typeface="Arial" charset="0"/>
              </a:rPr>
              <a:t>de </a:t>
            </a:r>
            <a:r>
              <a:rPr lang="fr-FR" dirty="0" smtClean="0">
                <a:latin typeface="Arial" charset="0"/>
                <a:cs typeface="Arial" charset="0"/>
              </a:rPr>
              <a:t>l’établissement</a:t>
            </a:r>
          </a:p>
          <a:p>
            <a:pPr marL="360000" lvl="2">
              <a:spcBef>
                <a:spcPts val="600"/>
              </a:spcBef>
            </a:pPr>
            <a:r>
              <a:rPr lang="fr-FR" b="0" dirty="0" smtClean="0">
                <a:latin typeface="Arial" charset="0"/>
                <a:cs typeface="Arial" charset="0"/>
              </a:rPr>
              <a:t>Un </a:t>
            </a:r>
            <a:r>
              <a:rPr lang="fr-FR" b="0" dirty="0">
                <a:latin typeface="Arial" charset="0"/>
                <a:cs typeface="Arial" charset="0"/>
              </a:rPr>
              <a:t>ou plusieurs </a:t>
            </a:r>
            <a:r>
              <a:rPr lang="fr-FR" b="0" dirty="0">
                <a:solidFill>
                  <a:schemeClr val="tx2"/>
                </a:solidFill>
                <a:latin typeface="Arial" charset="0"/>
                <a:cs typeface="Arial" charset="0"/>
              </a:rPr>
              <a:t>enquêteurs</a:t>
            </a:r>
            <a:r>
              <a:rPr lang="fr-FR" b="0" dirty="0">
                <a:latin typeface="Arial" charset="0"/>
                <a:cs typeface="Arial" charset="0"/>
              </a:rPr>
              <a:t> : </a:t>
            </a:r>
            <a:r>
              <a:rPr lang="fr-FR" dirty="0">
                <a:latin typeface="Arial" charset="0"/>
                <a:cs typeface="Arial" charset="0"/>
              </a:rPr>
              <a:t>professionnels de santé de l’établissement </a:t>
            </a:r>
            <a:r>
              <a:rPr lang="fr-FR" b="0" dirty="0">
                <a:latin typeface="Arial" charset="0"/>
                <a:cs typeface="Arial" charset="0"/>
              </a:rPr>
              <a:t>(hygiéniste, IDEC, </a:t>
            </a:r>
            <a:r>
              <a:rPr lang="fr-FR" b="0" dirty="0" smtClean="0">
                <a:latin typeface="Arial" charset="0"/>
                <a:cs typeface="Arial" charset="0"/>
              </a:rPr>
              <a:t>IDE)</a:t>
            </a:r>
          </a:p>
          <a:p>
            <a:pPr marL="360000" lvl="2">
              <a:spcBef>
                <a:spcPts val="600"/>
              </a:spcBef>
            </a:pPr>
            <a:r>
              <a:rPr lang="fr-FR" b="0" dirty="0" smtClean="0">
                <a:latin typeface="Arial" charset="0"/>
                <a:cs typeface="Arial" charset="0"/>
              </a:rPr>
              <a:t>Un </a:t>
            </a:r>
            <a:r>
              <a:rPr lang="fr-FR" b="0" dirty="0">
                <a:solidFill>
                  <a:schemeClr val="tx2"/>
                </a:solidFill>
                <a:latin typeface="Arial" charset="0"/>
                <a:cs typeface="Arial" charset="0"/>
              </a:rPr>
              <a:t>correspondant médical </a:t>
            </a:r>
            <a:r>
              <a:rPr lang="fr-FR" b="0" dirty="0">
                <a:latin typeface="Arial" charset="0"/>
                <a:cs typeface="Arial" charset="0"/>
              </a:rPr>
              <a:t>de l’établissement : </a:t>
            </a:r>
            <a:r>
              <a:rPr lang="fr-FR" dirty="0">
                <a:latin typeface="Arial" charset="0"/>
                <a:cs typeface="Arial" charset="0"/>
              </a:rPr>
              <a:t>médecin </a:t>
            </a:r>
            <a:r>
              <a:rPr lang="fr-FR" dirty="0" smtClean="0">
                <a:latin typeface="Arial" charset="0"/>
                <a:cs typeface="Arial" charset="0"/>
              </a:rPr>
              <a:t>coordonnateur</a:t>
            </a:r>
            <a:r>
              <a:rPr lang="fr-FR" b="0" dirty="0" smtClean="0">
                <a:latin typeface="Arial" charset="0"/>
                <a:cs typeface="Arial" charset="0"/>
              </a:rPr>
              <a:t>,</a:t>
            </a:r>
            <a:r>
              <a:rPr lang="fr-FR" dirty="0" smtClean="0">
                <a:latin typeface="Arial" charset="0"/>
                <a:cs typeface="Arial" charset="0"/>
              </a:rPr>
              <a:t> médecin traitant des résidents enquêtés</a:t>
            </a:r>
            <a:br>
              <a:rPr lang="fr-FR" dirty="0" smtClean="0">
                <a:latin typeface="Arial" charset="0"/>
                <a:cs typeface="Arial" charset="0"/>
              </a:rPr>
            </a:br>
            <a:endParaRPr lang="fr-FR" b="0" dirty="0" smtClean="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6861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a:t>
            </a:r>
            <a:r>
              <a:rPr lang="fr-FR" dirty="0" smtClean="0">
                <a:latin typeface="Arial" charset="0"/>
                <a:cs typeface="Arial" charset="0"/>
              </a:rPr>
              <a:t>référent</a:t>
            </a:r>
            <a:endParaRPr lang="fr-FR" dirty="0"/>
          </a:p>
        </p:txBody>
      </p:sp>
      <p:sp>
        <p:nvSpPr>
          <p:cNvPr id="4" name="Espace réservé du texte 3"/>
          <p:cNvSpPr>
            <a:spLocks noGrp="1"/>
          </p:cNvSpPr>
          <p:nvPr>
            <p:ph type="body" sz="quarter" idx="12"/>
          </p:nvPr>
        </p:nvSpPr>
        <p:spPr>
          <a:xfrm>
            <a:off x="395536" y="1294143"/>
            <a:ext cx="8280919" cy="4896544"/>
          </a:xfrm>
        </p:spPr>
        <p:txBody>
          <a:bodyPr/>
          <a:lstStyle/>
          <a:p>
            <a:pPr lvl="2" algn="just">
              <a:lnSpc>
                <a:spcPct val="150000"/>
              </a:lnSpc>
              <a:spcBef>
                <a:spcPts val="300"/>
              </a:spcBef>
              <a:buFont typeface="Wingdings" panose="05000000000000000000" pitchFamily="2" charset="2"/>
              <a:buChar char="è"/>
            </a:pPr>
            <a:r>
              <a:rPr lang="fr-FR" b="0" dirty="0" smtClean="0">
                <a:solidFill>
                  <a:schemeClr val="accent1"/>
                </a:solidFill>
              </a:rPr>
              <a:t> Le référent est responsable </a:t>
            </a:r>
            <a:r>
              <a:rPr lang="fr-FR" b="0" dirty="0">
                <a:solidFill>
                  <a:schemeClr val="accent1"/>
                </a:solidFill>
              </a:rPr>
              <a:t>de la réalisation </a:t>
            </a:r>
            <a:r>
              <a:rPr lang="fr-FR" b="0" dirty="0">
                <a:solidFill>
                  <a:schemeClr val="tx2"/>
                </a:solidFill>
              </a:rPr>
              <a:t>de l'enquête </a:t>
            </a:r>
            <a:r>
              <a:rPr lang="fr-FR" dirty="0"/>
              <a:t>dans l’établissement de sa préparation jusqu'à la diffusion des </a:t>
            </a:r>
            <a:r>
              <a:rPr lang="fr-FR" dirty="0" smtClean="0"/>
              <a:t>résultats</a:t>
            </a:r>
          </a:p>
          <a:p>
            <a:pPr lvl="2" algn="just">
              <a:lnSpc>
                <a:spcPct val="150000"/>
              </a:lnSpc>
              <a:spcBef>
                <a:spcPts val="300"/>
              </a:spcBef>
              <a:buFont typeface="Wingdings" panose="05000000000000000000" pitchFamily="2" charset="2"/>
              <a:buChar char="Ø"/>
            </a:pPr>
            <a:r>
              <a:rPr lang="fr-FR" b="0" dirty="0" smtClean="0">
                <a:sym typeface="Wingdings" charset="0"/>
              </a:rPr>
              <a:t>Assure </a:t>
            </a:r>
            <a:r>
              <a:rPr lang="fr-FR" b="0" dirty="0">
                <a:sym typeface="Wingdings" charset="0"/>
              </a:rPr>
              <a:t>le </a:t>
            </a:r>
            <a:r>
              <a:rPr lang="fr-FR" b="0" dirty="0">
                <a:solidFill>
                  <a:schemeClr val="accent1"/>
                </a:solidFill>
                <a:sym typeface="Wingdings" charset="0"/>
              </a:rPr>
              <a:t>relais auprès du </a:t>
            </a:r>
            <a:r>
              <a:rPr lang="fr-FR" b="0" dirty="0" err="1">
                <a:solidFill>
                  <a:schemeClr val="accent1"/>
                </a:solidFill>
                <a:sym typeface="Wingdings" charset="0"/>
              </a:rPr>
              <a:t>CPias</a:t>
            </a:r>
            <a:r>
              <a:rPr lang="fr-FR" b="0" dirty="0">
                <a:solidFill>
                  <a:schemeClr val="accent1"/>
                </a:solidFill>
                <a:sym typeface="Wingdings" charset="0"/>
              </a:rPr>
              <a:t> et de </a:t>
            </a:r>
            <a:r>
              <a:rPr lang="fr-FR" b="0" dirty="0" err="1">
                <a:solidFill>
                  <a:schemeClr val="accent1"/>
                </a:solidFill>
                <a:sym typeface="Wingdings" charset="0"/>
              </a:rPr>
              <a:t>SpFrance</a:t>
            </a:r>
            <a:r>
              <a:rPr lang="fr-FR" b="0" dirty="0">
                <a:solidFill>
                  <a:schemeClr val="accent1"/>
                </a:solidFill>
                <a:sym typeface="Wingdings" charset="0"/>
              </a:rPr>
              <a:t> </a:t>
            </a:r>
            <a:r>
              <a:rPr lang="fr-FR" b="0" dirty="0">
                <a:sym typeface="Wingdings" charset="0"/>
              </a:rPr>
              <a:t>de toute demande concernant </a:t>
            </a:r>
            <a:r>
              <a:rPr lang="fr-FR" b="0" dirty="0" smtClean="0">
                <a:sym typeface="Wingdings" charset="0"/>
              </a:rPr>
              <a:t>l’enquête</a:t>
            </a:r>
            <a:endParaRPr lang="fr-FR" dirty="0"/>
          </a:p>
          <a:p>
            <a:pPr marL="0" lvl="2" indent="0" algn="just">
              <a:lnSpc>
                <a:spcPct val="150000"/>
              </a:lnSpc>
              <a:spcBef>
                <a:spcPts val="600"/>
              </a:spcBef>
              <a:buNone/>
            </a:pPr>
            <a:r>
              <a:rPr lang="fr-FR" dirty="0" smtClean="0">
                <a:solidFill>
                  <a:schemeClr val="accent4"/>
                </a:solidFill>
                <a:latin typeface="Arial" charset="0"/>
                <a:cs typeface="Arial" charset="0"/>
              </a:rPr>
              <a:t>Avant </a:t>
            </a:r>
            <a:r>
              <a:rPr lang="fr-FR" dirty="0">
                <a:solidFill>
                  <a:schemeClr val="accent4"/>
                </a:solidFill>
                <a:latin typeface="Arial" charset="0"/>
                <a:cs typeface="Arial" charset="0"/>
              </a:rPr>
              <a:t>l’enquête</a:t>
            </a:r>
          </a:p>
          <a:p>
            <a:pPr lvl="2" algn="just">
              <a:lnSpc>
                <a:spcPct val="150000"/>
              </a:lnSpc>
              <a:spcBef>
                <a:spcPts val="200"/>
              </a:spcBef>
            </a:pPr>
            <a:r>
              <a:rPr lang="fr-FR" b="0" dirty="0" smtClean="0"/>
              <a:t>Informe </a:t>
            </a:r>
            <a:r>
              <a:rPr lang="fr-FR" b="0" dirty="0"/>
              <a:t>le </a:t>
            </a:r>
            <a:r>
              <a:rPr lang="fr-FR" b="0" dirty="0">
                <a:solidFill>
                  <a:schemeClr val="tx2"/>
                </a:solidFill>
              </a:rPr>
              <a:t>directeur de </a:t>
            </a:r>
            <a:r>
              <a:rPr lang="fr-FR" b="0" dirty="0" smtClean="0">
                <a:solidFill>
                  <a:schemeClr val="tx2"/>
                </a:solidFill>
              </a:rPr>
              <a:t>l’établissement </a:t>
            </a:r>
            <a:r>
              <a:rPr lang="fr-FR" b="0" dirty="0">
                <a:solidFill>
                  <a:schemeClr val="tx2"/>
                </a:solidFill>
              </a:rPr>
              <a:t>et les personnels </a:t>
            </a:r>
            <a:r>
              <a:rPr lang="fr-FR" b="0" dirty="0" smtClean="0">
                <a:solidFill>
                  <a:schemeClr val="tx2"/>
                </a:solidFill>
              </a:rPr>
              <a:t>de l’établissement</a:t>
            </a:r>
            <a:r>
              <a:rPr lang="fr-FR" b="0" dirty="0" smtClean="0"/>
              <a:t> de l’enquête</a:t>
            </a:r>
          </a:p>
          <a:p>
            <a:pPr lvl="2" algn="just">
              <a:lnSpc>
                <a:spcPct val="150000"/>
              </a:lnSpc>
              <a:spcBef>
                <a:spcPts val="200"/>
              </a:spcBef>
            </a:pPr>
            <a:r>
              <a:rPr lang="fr-FR" b="0" dirty="0" smtClean="0"/>
              <a:t>Organise la diffusion de l’</a:t>
            </a:r>
            <a:r>
              <a:rPr lang="fr-FR" b="0" dirty="0" smtClean="0">
                <a:solidFill>
                  <a:schemeClr val="accent1"/>
                </a:solidFill>
              </a:rPr>
              <a:t>information aux résidents </a:t>
            </a:r>
            <a:r>
              <a:rPr lang="fr-FR" b="0" dirty="0"/>
              <a:t>inclus ou aux représentants légaux</a:t>
            </a:r>
          </a:p>
          <a:p>
            <a:pPr lvl="2" algn="just">
              <a:lnSpc>
                <a:spcPct val="150000"/>
              </a:lnSpc>
              <a:spcBef>
                <a:spcPts val="200"/>
              </a:spcBef>
            </a:pPr>
            <a:r>
              <a:rPr lang="fr-FR" b="0" dirty="0" smtClean="0"/>
              <a:t>Identifie, coordonne et forme </a:t>
            </a:r>
            <a:r>
              <a:rPr lang="fr-FR" b="0" dirty="0">
                <a:solidFill>
                  <a:schemeClr val="accent1"/>
                </a:solidFill>
              </a:rPr>
              <a:t>les </a:t>
            </a:r>
            <a:r>
              <a:rPr lang="fr-FR" b="0" dirty="0" smtClean="0">
                <a:solidFill>
                  <a:schemeClr val="tx2"/>
                </a:solidFill>
              </a:rPr>
              <a:t>enquêteurs</a:t>
            </a:r>
          </a:p>
          <a:p>
            <a:pPr lvl="2" algn="just">
              <a:lnSpc>
                <a:spcPct val="150000"/>
              </a:lnSpc>
              <a:spcBef>
                <a:spcPts val="200"/>
              </a:spcBef>
            </a:pPr>
            <a:r>
              <a:rPr lang="fr-FR" b="0" dirty="0"/>
              <a:t>Assure le rôle d’</a:t>
            </a:r>
            <a:r>
              <a:rPr lang="fr-FR" b="0" dirty="0">
                <a:solidFill>
                  <a:schemeClr val="accent1"/>
                </a:solidFill>
              </a:rPr>
              <a:t>administrateur local dans l’application </a:t>
            </a:r>
            <a:r>
              <a:rPr lang="fr-FR" b="0" dirty="0" err="1">
                <a:solidFill>
                  <a:schemeClr val="accent1"/>
                </a:solidFill>
              </a:rPr>
              <a:t>PrevIAS</a:t>
            </a:r>
            <a:endParaRPr lang="fr-FR" b="0" dirty="0">
              <a:solidFill>
                <a:schemeClr val="accent1"/>
              </a:solidFill>
              <a:sym typeface="Wingdings" charset="0"/>
            </a:endParaRPr>
          </a:p>
          <a:p>
            <a:pPr lvl="2" algn="just">
              <a:lnSpc>
                <a:spcPct val="150000"/>
              </a:lnSpc>
              <a:spcBef>
                <a:spcPts val="200"/>
              </a:spcBef>
            </a:pPr>
            <a:r>
              <a:rPr lang="fr-FR" b="0" dirty="0" smtClean="0"/>
              <a:t>Détermine le </a:t>
            </a:r>
            <a:r>
              <a:rPr lang="fr-FR" b="0" dirty="0">
                <a:solidFill>
                  <a:schemeClr val="accent1"/>
                </a:solidFill>
              </a:rPr>
              <a:t>périmètre de </a:t>
            </a:r>
            <a:r>
              <a:rPr lang="fr-FR" b="0" dirty="0" smtClean="0">
                <a:solidFill>
                  <a:schemeClr val="accent1"/>
                </a:solidFill>
              </a:rPr>
              <a:t>l’enquête </a:t>
            </a:r>
            <a:r>
              <a:rPr lang="fr-FR" b="0" dirty="0"/>
              <a:t>(</a:t>
            </a:r>
            <a:r>
              <a:rPr lang="fr-FR" b="0" dirty="0" smtClean="0"/>
              <a:t>groupement d’établissements ou non)</a:t>
            </a:r>
          </a:p>
          <a:p>
            <a:pPr lvl="2" algn="just">
              <a:lnSpc>
                <a:spcPct val="150000"/>
              </a:lnSpc>
              <a:spcBef>
                <a:spcPts val="200"/>
              </a:spcBef>
            </a:pPr>
            <a:r>
              <a:rPr lang="fr-FR" b="0" dirty="0"/>
              <a:t>Établit par secteur ou unité de vie </a:t>
            </a:r>
            <a:r>
              <a:rPr lang="fr-FR" b="0" dirty="0">
                <a:solidFill>
                  <a:schemeClr val="accent1"/>
                </a:solidFill>
              </a:rPr>
              <a:t>la liste des résidents éligibles </a:t>
            </a:r>
            <a:r>
              <a:rPr lang="fr-FR" b="0" dirty="0"/>
              <a:t>à l’enquête</a:t>
            </a:r>
            <a:endParaRPr lang="fr-FR" b="0" dirty="0" smtClean="0"/>
          </a:p>
          <a:p>
            <a:pPr lvl="2" algn="just">
              <a:lnSpc>
                <a:spcPct val="150000"/>
              </a:lnSpc>
              <a:spcBef>
                <a:spcPts val="200"/>
              </a:spcBef>
            </a:pPr>
            <a:r>
              <a:rPr lang="fr-FR" b="0" dirty="0" smtClean="0"/>
              <a:t>Renseigne les informations relatives au </a:t>
            </a:r>
            <a:r>
              <a:rPr lang="fr-FR" b="0" dirty="0">
                <a:solidFill>
                  <a:schemeClr val="accent1"/>
                </a:solidFill>
              </a:rPr>
              <a:t>questionnaire </a:t>
            </a:r>
            <a:r>
              <a:rPr lang="fr-FR" b="0" dirty="0" smtClean="0">
                <a:solidFill>
                  <a:schemeClr val="accent1"/>
                </a:solidFill>
              </a:rPr>
              <a:t>établissement</a:t>
            </a:r>
          </a:p>
          <a:p>
            <a:pPr lvl="2" algn="just">
              <a:lnSpc>
                <a:spcPct val="150000"/>
              </a:lnSpc>
              <a:spcBef>
                <a:spcPts val="200"/>
              </a:spcBef>
            </a:pPr>
            <a:endParaRPr lang="fr-FR" b="0" dirty="0" smtClean="0">
              <a:solidFill>
                <a:schemeClr val="accent1"/>
              </a:solidFill>
            </a:endParaRP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95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a:t>
            </a:r>
            <a:r>
              <a:rPr lang="fr-FR" dirty="0" smtClean="0">
                <a:latin typeface="Arial" charset="0"/>
                <a:cs typeface="Arial" charset="0"/>
              </a:rPr>
              <a:t>référent</a:t>
            </a:r>
            <a:endParaRPr lang="fr-FR" dirty="0"/>
          </a:p>
        </p:txBody>
      </p:sp>
      <p:sp>
        <p:nvSpPr>
          <p:cNvPr id="4" name="Espace réservé du texte 3"/>
          <p:cNvSpPr>
            <a:spLocks noGrp="1"/>
          </p:cNvSpPr>
          <p:nvPr>
            <p:ph type="body" sz="quarter" idx="12"/>
          </p:nvPr>
        </p:nvSpPr>
        <p:spPr>
          <a:xfrm>
            <a:off x="611560" y="1484785"/>
            <a:ext cx="7992888" cy="3816424"/>
          </a:xfrm>
        </p:spPr>
        <p:txBody>
          <a:bodyPr/>
          <a:lstStyle/>
          <a:p>
            <a:pPr marL="0" lvl="2" indent="0">
              <a:lnSpc>
                <a:spcPct val="150000"/>
              </a:lnSpc>
              <a:spcBef>
                <a:spcPts val="600"/>
              </a:spcBef>
              <a:buNone/>
            </a:pPr>
            <a:endParaRPr lang="fr-FR" dirty="0" smtClean="0">
              <a:solidFill>
                <a:schemeClr val="accent4"/>
              </a:solidFill>
              <a:latin typeface="Arial" charset="0"/>
              <a:cs typeface="Arial" charset="0"/>
            </a:endParaRPr>
          </a:p>
          <a:p>
            <a:pPr marL="0" lvl="2" indent="0">
              <a:lnSpc>
                <a:spcPct val="150000"/>
              </a:lnSpc>
              <a:spcBef>
                <a:spcPts val="600"/>
              </a:spcBef>
              <a:buNone/>
            </a:pPr>
            <a:r>
              <a:rPr lang="fr-FR" sz="1800" dirty="0" smtClean="0">
                <a:solidFill>
                  <a:schemeClr val="accent4"/>
                </a:solidFill>
                <a:latin typeface="Arial" charset="0"/>
                <a:cs typeface="Arial" charset="0"/>
              </a:rPr>
              <a:t>Le </a:t>
            </a:r>
            <a:r>
              <a:rPr lang="fr-FR" sz="1800" dirty="0">
                <a:solidFill>
                  <a:schemeClr val="accent4"/>
                </a:solidFill>
                <a:latin typeface="Arial" charset="0"/>
                <a:cs typeface="Arial" charset="0"/>
              </a:rPr>
              <a:t>jour de </a:t>
            </a:r>
            <a:r>
              <a:rPr lang="fr-FR" sz="1800" dirty="0" smtClean="0">
                <a:solidFill>
                  <a:schemeClr val="accent4"/>
                </a:solidFill>
                <a:latin typeface="Arial" charset="0"/>
                <a:cs typeface="Arial" charset="0"/>
              </a:rPr>
              <a:t>l’enquête</a:t>
            </a:r>
            <a:endParaRPr lang="fr-FR" sz="1800" dirty="0">
              <a:solidFill>
                <a:schemeClr val="accent4"/>
              </a:solidFill>
              <a:latin typeface="Arial" charset="0"/>
              <a:cs typeface="Arial" charset="0"/>
            </a:endParaRPr>
          </a:p>
          <a:p>
            <a:pPr lvl="2">
              <a:lnSpc>
                <a:spcPct val="150000"/>
              </a:lnSpc>
              <a:spcBef>
                <a:spcPts val="200"/>
              </a:spcBef>
            </a:pPr>
            <a:r>
              <a:rPr lang="fr-FR" b="0" dirty="0" smtClean="0"/>
              <a:t>Fournit aux enquêteurs </a:t>
            </a:r>
            <a:r>
              <a:rPr lang="fr-FR" b="0" dirty="0">
                <a:solidFill>
                  <a:schemeClr val="accent1"/>
                </a:solidFill>
              </a:rPr>
              <a:t>la liste des résidents éligibles </a:t>
            </a:r>
            <a:r>
              <a:rPr lang="fr-FR" b="0" dirty="0"/>
              <a:t>à l’enquête</a:t>
            </a:r>
          </a:p>
          <a:p>
            <a:pPr lvl="2">
              <a:lnSpc>
                <a:spcPct val="150000"/>
              </a:lnSpc>
              <a:spcBef>
                <a:spcPts val="200"/>
              </a:spcBef>
            </a:pPr>
            <a:r>
              <a:rPr lang="fr-FR" b="0" dirty="0" smtClean="0"/>
              <a:t>S’assure de la bonne application des </a:t>
            </a:r>
            <a:r>
              <a:rPr lang="fr-FR" b="0" dirty="0" smtClean="0">
                <a:solidFill>
                  <a:schemeClr val="accent1"/>
                </a:solidFill>
              </a:rPr>
              <a:t>critères d’inclusion des résidents</a:t>
            </a:r>
          </a:p>
          <a:p>
            <a:pPr lvl="2">
              <a:lnSpc>
                <a:spcPct val="150000"/>
              </a:lnSpc>
              <a:spcBef>
                <a:spcPts val="200"/>
              </a:spcBef>
            </a:pPr>
            <a:r>
              <a:rPr lang="fr-FR" b="0" dirty="0" smtClean="0"/>
              <a:t>Fournit aux enquêteurs </a:t>
            </a:r>
            <a:r>
              <a:rPr lang="fr-FR" b="0" dirty="0" smtClean="0">
                <a:solidFill>
                  <a:schemeClr val="accent1"/>
                </a:solidFill>
              </a:rPr>
              <a:t>les questionnaires </a:t>
            </a:r>
            <a:r>
              <a:rPr lang="fr-FR" b="0" dirty="0" smtClean="0">
                <a:solidFill>
                  <a:schemeClr val="tx2"/>
                </a:solidFill>
              </a:rPr>
              <a:t>résident au format papier</a:t>
            </a:r>
          </a:p>
          <a:p>
            <a:pPr lvl="2">
              <a:lnSpc>
                <a:spcPct val="150000"/>
              </a:lnSpc>
              <a:spcBef>
                <a:spcPts val="200"/>
              </a:spcBef>
            </a:pPr>
            <a:r>
              <a:rPr lang="fr-FR" b="0" dirty="0" smtClean="0"/>
              <a:t>Coordonne le </a:t>
            </a:r>
            <a:r>
              <a:rPr lang="fr-FR" b="0" dirty="0" smtClean="0">
                <a:solidFill>
                  <a:schemeClr val="accent1"/>
                </a:solidFill>
              </a:rPr>
              <a:t>recueil des données </a:t>
            </a:r>
            <a:r>
              <a:rPr lang="fr-FR" b="0" dirty="0" smtClean="0"/>
              <a:t>des questionnaires résident</a:t>
            </a:r>
          </a:p>
          <a:p>
            <a:pPr lvl="2">
              <a:lnSpc>
                <a:spcPct val="150000"/>
              </a:lnSpc>
              <a:spcBef>
                <a:spcPts val="200"/>
              </a:spcBef>
            </a:pPr>
            <a:r>
              <a:rPr lang="fr-FR" b="0" dirty="0" smtClean="0"/>
              <a:t>Anime les </a:t>
            </a:r>
            <a:r>
              <a:rPr lang="fr-FR" b="0" dirty="0" smtClean="0">
                <a:solidFill>
                  <a:schemeClr val="accent1"/>
                </a:solidFill>
              </a:rPr>
              <a:t>échanges </a:t>
            </a:r>
            <a:r>
              <a:rPr lang="fr-FR" b="0" dirty="0"/>
              <a:t>pour le diagnostic des IAS et la documentation des </a:t>
            </a:r>
            <a:r>
              <a:rPr lang="fr-FR" b="0" dirty="0" smtClean="0"/>
              <a:t>traitements AI</a:t>
            </a:r>
            <a:endParaRPr lang="fr-FR" b="0" dirty="0">
              <a:sym typeface="Wingdings" charset="0"/>
            </a:endParaRPr>
          </a:p>
          <a:p>
            <a:pPr lvl="2">
              <a:lnSpc>
                <a:spcPct val="150000"/>
              </a:lnSpc>
              <a:spcBef>
                <a:spcPts val="200"/>
              </a:spcBef>
            </a:pPr>
            <a:r>
              <a:rPr lang="fr-FR" b="0" dirty="0" smtClean="0"/>
              <a:t>Facilite </a:t>
            </a:r>
            <a:r>
              <a:rPr lang="fr-FR" b="0" dirty="0"/>
              <a:t>l’</a:t>
            </a:r>
            <a:r>
              <a:rPr lang="fr-FR" b="0" dirty="0">
                <a:solidFill>
                  <a:schemeClr val="accent1"/>
                </a:solidFill>
              </a:rPr>
              <a:t>accès</a:t>
            </a:r>
            <a:r>
              <a:rPr lang="fr-FR" b="0" dirty="0"/>
              <a:t> des enquêteurs </a:t>
            </a:r>
            <a:r>
              <a:rPr lang="fr-FR" b="0" dirty="0">
                <a:solidFill>
                  <a:schemeClr val="accent1"/>
                </a:solidFill>
              </a:rPr>
              <a:t>aux dossiers des </a:t>
            </a:r>
            <a:r>
              <a:rPr lang="fr-FR" b="0" dirty="0" smtClean="0">
                <a:solidFill>
                  <a:schemeClr val="accent1"/>
                </a:solidFill>
              </a:rPr>
              <a:t>résidents</a:t>
            </a: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1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a:t>
            </a:r>
            <a:r>
              <a:rPr lang="fr-FR" dirty="0" smtClean="0">
                <a:latin typeface="Arial" charset="0"/>
                <a:cs typeface="Arial" charset="0"/>
              </a:rPr>
              <a:t>référent</a:t>
            </a:r>
            <a:endParaRPr lang="fr-FR" dirty="0"/>
          </a:p>
        </p:txBody>
      </p:sp>
      <p:sp>
        <p:nvSpPr>
          <p:cNvPr id="4" name="Espace réservé du texte 3"/>
          <p:cNvSpPr>
            <a:spLocks noGrp="1"/>
          </p:cNvSpPr>
          <p:nvPr>
            <p:ph type="body" sz="quarter" idx="12"/>
          </p:nvPr>
        </p:nvSpPr>
        <p:spPr>
          <a:xfrm>
            <a:off x="395536" y="1628800"/>
            <a:ext cx="8352928" cy="4536504"/>
          </a:xfrm>
        </p:spPr>
        <p:txBody>
          <a:bodyPr/>
          <a:lstStyle/>
          <a:p>
            <a:pPr marL="0" lvl="2" indent="0">
              <a:lnSpc>
                <a:spcPct val="150000"/>
              </a:lnSpc>
              <a:spcBef>
                <a:spcPts val="600"/>
              </a:spcBef>
              <a:buNone/>
            </a:pPr>
            <a:r>
              <a:rPr lang="fr-FR" sz="1800" dirty="0" smtClean="0">
                <a:solidFill>
                  <a:schemeClr val="accent4"/>
                </a:solidFill>
                <a:latin typeface="Arial" charset="0"/>
                <a:cs typeface="Arial" charset="0"/>
              </a:rPr>
              <a:t>Le plus proche possible du jour de </a:t>
            </a:r>
            <a:r>
              <a:rPr lang="fr-FR" sz="1800" dirty="0">
                <a:solidFill>
                  <a:schemeClr val="accent4"/>
                </a:solidFill>
                <a:latin typeface="Arial" charset="0"/>
                <a:cs typeface="Arial" charset="0"/>
              </a:rPr>
              <a:t>l’enquête</a:t>
            </a:r>
          </a:p>
          <a:p>
            <a:pPr lvl="2">
              <a:lnSpc>
                <a:spcPct val="150000"/>
              </a:lnSpc>
              <a:spcBef>
                <a:spcPts val="200"/>
              </a:spcBef>
            </a:pPr>
            <a:r>
              <a:rPr lang="fr-FR" b="0" dirty="0" smtClean="0">
                <a:sym typeface="Wingdings" charset="0"/>
              </a:rPr>
              <a:t>S’assure de la </a:t>
            </a:r>
            <a:r>
              <a:rPr lang="fr-FR" b="0" dirty="0" smtClean="0">
                <a:solidFill>
                  <a:schemeClr val="accent1"/>
                </a:solidFill>
                <a:sym typeface="Wingdings" charset="0"/>
              </a:rPr>
              <a:t>validation clinique des diagnostics d’infection et des prescriptions d’anti-infectieux par le correspondant médical</a:t>
            </a:r>
          </a:p>
          <a:p>
            <a:pPr lvl="2">
              <a:lnSpc>
                <a:spcPct val="150000"/>
              </a:lnSpc>
              <a:spcBef>
                <a:spcPts val="200"/>
              </a:spcBef>
            </a:pPr>
            <a:r>
              <a:rPr lang="fr-FR" b="0" dirty="0" smtClean="0">
                <a:sym typeface="Wingdings" charset="0"/>
              </a:rPr>
              <a:t>Vérifie que le </a:t>
            </a:r>
            <a:r>
              <a:rPr lang="fr-FR" b="0" dirty="0" smtClean="0">
                <a:solidFill>
                  <a:schemeClr val="accent1"/>
                </a:solidFill>
                <a:sym typeface="Wingdings" charset="0"/>
              </a:rPr>
              <a:t>nombre de questionnaires résident </a:t>
            </a:r>
            <a:r>
              <a:rPr lang="fr-FR" b="0" dirty="0" smtClean="0">
                <a:sym typeface="Wingdings" charset="0"/>
              </a:rPr>
              <a:t>complétés par secteur ou unité de vie correspond au nombre de résidents éligibles</a:t>
            </a:r>
          </a:p>
          <a:p>
            <a:pPr lvl="2">
              <a:lnSpc>
                <a:spcPct val="150000"/>
              </a:lnSpc>
              <a:spcBef>
                <a:spcPts val="200"/>
              </a:spcBef>
            </a:pPr>
            <a:r>
              <a:rPr lang="fr-FR" b="0" dirty="0" smtClean="0">
                <a:sym typeface="Wingdings" charset="0"/>
              </a:rPr>
              <a:t>Valide le </a:t>
            </a:r>
            <a:r>
              <a:rPr lang="fr-FR" b="0" dirty="0" smtClean="0">
                <a:solidFill>
                  <a:schemeClr val="accent1"/>
                </a:solidFill>
                <a:sym typeface="Wingdings" charset="0"/>
              </a:rPr>
              <a:t>contenu des questionnaires résidents (toutes les données) </a:t>
            </a:r>
          </a:p>
          <a:p>
            <a:pPr lvl="2">
              <a:lnSpc>
                <a:spcPct val="150000"/>
              </a:lnSpc>
              <a:spcBef>
                <a:spcPts val="200"/>
              </a:spcBef>
            </a:pPr>
            <a:r>
              <a:rPr lang="fr-FR" b="0" dirty="0" smtClean="0">
                <a:sym typeface="Wingdings" charset="0"/>
              </a:rPr>
              <a:t>Organise </a:t>
            </a:r>
            <a:r>
              <a:rPr lang="fr-FR" b="0" dirty="0" smtClean="0">
                <a:solidFill>
                  <a:schemeClr val="tx2"/>
                </a:solidFill>
                <a:sym typeface="Wingdings" charset="0"/>
              </a:rPr>
              <a:t>la saisie des questionnaires résidents </a:t>
            </a:r>
            <a:r>
              <a:rPr lang="fr-FR" b="0" dirty="0" smtClean="0">
                <a:sym typeface="Wingdings" charset="0"/>
              </a:rPr>
              <a:t>dans </a:t>
            </a:r>
            <a:r>
              <a:rPr lang="fr-FR" b="0" dirty="0" err="1" smtClean="0">
                <a:sym typeface="Wingdings" charset="0"/>
              </a:rPr>
              <a:t>PrevIAS</a:t>
            </a:r>
            <a:r>
              <a:rPr lang="fr-FR" b="0" dirty="0" smtClean="0">
                <a:sym typeface="Wingdings" charset="0"/>
              </a:rPr>
              <a:t> et la validation des données</a:t>
            </a:r>
          </a:p>
          <a:p>
            <a:pPr lvl="2">
              <a:lnSpc>
                <a:spcPct val="150000"/>
              </a:lnSpc>
              <a:spcBef>
                <a:spcPts val="200"/>
              </a:spcBef>
            </a:pPr>
            <a:r>
              <a:rPr lang="fr-FR" b="0" dirty="0" smtClean="0"/>
              <a:t>Effectue la </a:t>
            </a:r>
            <a:r>
              <a:rPr lang="fr-FR" b="0" dirty="0" smtClean="0">
                <a:solidFill>
                  <a:schemeClr val="accent1"/>
                </a:solidFill>
              </a:rPr>
              <a:t>saisie du questionnaire établissement </a:t>
            </a:r>
            <a:r>
              <a:rPr lang="fr-FR" b="0" dirty="0" smtClean="0"/>
              <a:t>dans </a:t>
            </a:r>
            <a:r>
              <a:rPr lang="fr-FR" b="0" dirty="0" err="1" smtClean="0"/>
              <a:t>PrevIAS</a:t>
            </a:r>
            <a:endParaRPr lang="fr-FR" b="0" dirty="0" smtClean="0"/>
          </a:p>
          <a:p>
            <a:pPr lvl="2">
              <a:lnSpc>
                <a:spcPct val="150000"/>
              </a:lnSpc>
              <a:spcBef>
                <a:spcPts val="200"/>
              </a:spcBef>
            </a:pPr>
            <a:r>
              <a:rPr lang="fr-FR" b="0" dirty="0" smtClean="0">
                <a:sym typeface="Wingdings" charset="0"/>
              </a:rPr>
              <a:t>Garantit </a:t>
            </a:r>
            <a:r>
              <a:rPr lang="fr-FR" b="0" dirty="0" smtClean="0">
                <a:solidFill>
                  <a:schemeClr val="tx2"/>
                </a:solidFill>
                <a:sym typeface="Wingdings" charset="0"/>
              </a:rPr>
              <a:t>la </a:t>
            </a:r>
            <a:r>
              <a:rPr lang="fr-FR" b="0" dirty="0">
                <a:solidFill>
                  <a:schemeClr val="tx2"/>
                </a:solidFill>
              </a:rPr>
              <a:t>protection des données </a:t>
            </a:r>
            <a:r>
              <a:rPr lang="fr-FR" b="0" dirty="0" smtClean="0">
                <a:solidFill>
                  <a:schemeClr val="tx2"/>
                </a:solidFill>
              </a:rPr>
              <a:t>personnelles </a:t>
            </a:r>
            <a:r>
              <a:rPr lang="fr-FR" b="0" dirty="0" smtClean="0"/>
              <a:t>(</a:t>
            </a:r>
            <a:r>
              <a:rPr lang="fr-FR" b="0" i="1" dirty="0" smtClean="0"/>
              <a:t>cf. annexe 9 du guide de l’enquêteur page 84</a:t>
            </a:r>
            <a:r>
              <a:rPr lang="fr-FR" b="0" dirty="0" smtClean="0"/>
              <a:t>)</a:t>
            </a:r>
            <a:endParaRPr lang="fr-FR" b="0" dirty="0" smtClean="0">
              <a:sym typeface="Wingdings" charset="0"/>
            </a:endParaRP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52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a:t>
            </a:r>
            <a:r>
              <a:rPr lang="fr-FR" dirty="0" smtClean="0">
                <a:latin typeface="Arial" charset="0"/>
                <a:cs typeface="Arial" charset="0"/>
              </a:rPr>
              <a:t>référent</a:t>
            </a:r>
            <a:endParaRPr lang="fr-FR" dirty="0"/>
          </a:p>
        </p:txBody>
      </p:sp>
      <p:sp>
        <p:nvSpPr>
          <p:cNvPr id="4" name="Espace réservé du texte 3"/>
          <p:cNvSpPr>
            <a:spLocks noGrp="1"/>
          </p:cNvSpPr>
          <p:nvPr>
            <p:ph type="body" sz="quarter" idx="12"/>
          </p:nvPr>
        </p:nvSpPr>
        <p:spPr>
          <a:xfrm>
            <a:off x="395536" y="1628800"/>
            <a:ext cx="8496944" cy="4176464"/>
          </a:xfrm>
        </p:spPr>
        <p:txBody>
          <a:bodyPr/>
          <a:lstStyle/>
          <a:p>
            <a:pPr marL="0" lvl="2" indent="0">
              <a:lnSpc>
                <a:spcPct val="150000"/>
              </a:lnSpc>
              <a:spcBef>
                <a:spcPts val="600"/>
              </a:spcBef>
              <a:buNone/>
            </a:pPr>
            <a:r>
              <a:rPr lang="fr-FR" sz="1800" dirty="0" smtClean="0">
                <a:solidFill>
                  <a:schemeClr val="accent4"/>
                </a:solidFill>
                <a:latin typeface="Arial" charset="0"/>
                <a:cs typeface="Arial" charset="0"/>
              </a:rPr>
              <a:t>Après </a:t>
            </a:r>
            <a:r>
              <a:rPr lang="fr-FR" sz="1800" dirty="0">
                <a:solidFill>
                  <a:schemeClr val="accent4"/>
                </a:solidFill>
                <a:latin typeface="Arial" charset="0"/>
                <a:cs typeface="Arial" charset="0"/>
              </a:rPr>
              <a:t>la saisie des </a:t>
            </a:r>
            <a:r>
              <a:rPr lang="fr-FR" sz="1800" dirty="0" smtClean="0">
                <a:solidFill>
                  <a:schemeClr val="accent4"/>
                </a:solidFill>
                <a:latin typeface="Arial" charset="0"/>
                <a:cs typeface="Arial" charset="0"/>
              </a:rPr>
              <a:t>données</a:t>
            </a:r>
          </a:p>
          <a:p>
            <a:pPr marL="0" lvl="2" indent="0">
              <a:lnSpc>
                <a:spcPct val="150000"/>
              </a:lnSpc>
              <a:spcBef>
                <a:spcPts val="600"/>
              </a:spcBef>
              <a:buNone/>
            </a:pPr>
            <a:endParaRPr lang="fr-FR" sz="1800" dirty="0">
              <a:solidFill>
                <a:schemeClr val="accent4"/>
              </a:solidFill>
              <a:latin typeface="Arial" charset="0"/>
              <a:cs typeface="Arial" charset="0"/>
            </a:endParaRPr>
          </a:p>
          <a:p>
            <a:pPr lvl="2">
              <a:lnSpc>
                <a:spcPct val="150000"/>
              </a:lnSpc>
              <a:spcBef>
                <a:spcPts val="200"/>
              </a:spcBef>
            </a:pPr>
            <a:r>
              <a:rPr lang="fr-FR" b="0" dirty="0" smtClean="0">
                <a:sym typeface="Wingdings" charset="0"/>
              </a:rPr>
              <a:t>Garantit </a:t>
            </a:r>
            <a:r>
              <a:rPr lang="fr-FR" b="0" dirty="0" smtClean="0">
                <a:solidFill>
                  <a:schemeClr val="accent1"/>
                </a:solidFill>
                <a:sym typeface="Wingdings" charset="0"/>
              </a:rPr>
              <a:t>l’archivage des questionnaires </a:t>
            </a:r>
            <a:r>
              <a:rPr lang="fr-FR" b="0" dirty="0">
                <a:solidFill>
                  <a:schemeClr val="accent1"/>
                </a:solidFill>
                <a:sym typeface="Wingdings" charset="0"/>
              </a:rPr>
              <a:t>résidents </a:t>
            </a:r>
            <a:r>
              <a:rPr lang="fr-FR" b="0" dirty="0">
                <a:sym typeface="Wingdings" charset="0"/>
              </a:rPr>
              <a:t>et </a:t>
            </a:r>
            <a:r>
              <a:rPr lang="fr-FR" b="0" dirty="0" smtClean="0">
                <a:sym typeface="Wingdings" charset="0"/>
              </a:rPr>
              <a:t>leur </a:t>
            </a:r>
            <a:r>
              <a:rPr lang="fr-FR" b="0" dirty="0" smtClean="0">
                <a:solidFill>
                  <a:schemeClr val="accent1"/>
                </a:solidFill>
                <a:sym typeface="Wingdings" charset="0"/>
              </a:rPr>
              <a:t>destruction à la clôture de l’enquête</a:t>
            </a:r>
          </a:p>
          <a:p>
            <a:pPr lvl="2">
              <a:lnSpc>
                <a:spcPct val="150000"/>
              </a:lnSpc>
              <a:spcBef>
                <a:spcPts val="200"/>
              </a:spcBef>
            </a:pPr>
            <a:r>
              <a:rPr lang="fr-FR" b="0" dirty="0" smtClean="0">
                <a:sym typeface="Wingdings" charset="0"/>
              </a:rPr>
              <a:t>Vérifie que </a:t>
            </a:r>
            <a:r>
              <a:rPr lang="fr-FR" b="0" dirty="0" smtClean="0">
                <a:solidFill>
                  <a:schemeClr val="accent1"/>
                </a:solidFill>
                <a:sym typeface="Wingdings" charset="0"/>
              </a:rPr>
              <a:t>l’ensemble des questionnaire </a:t>
            </a:r>
            <a:r>
              <a:rPr lang="fr-FR" b="0" dirty="0" smtClean="0">
                <a:sym typeface="Wingdings" charset="0"/>
              </a:rPr>
              <a:t>(établissement et résidents) </a:t>
            </a:r>
            <a:r>
              <a:rPr lang="fr-FR" b="0" dirty="0" smtClean="0">
                <a:solidFill>
                  <a:schemeClr val="accent1"/>
                </a:solidFill>
                <a:sym typeface="Wingdings" charset="0"/>
              </a:rPr>
              <a:t>sont au statut </a:t>
            </a:r>
            <a:r>
              <a:rPr lang="fr-FR" b="0" dirty="0">
                <a:solidFill>
                  <a:schemeClr val="accent1"/>
                </a:solidFill>
                <a:sym typeface="Wingdings" charset="0"/>
              </a:rPr>
              <a:t>« v</a:t>
            </a:r>
            <a:r>
              <a:rPr lang="fr-FR" b="0" dirty="0" smtClean="0">
                <a:solidFill>
                  <a:schemeClr val="accent1"/>
                </a:solidFill>
                <a:sym typeface="Wingdings" charset="0"/>
              </a:rPr>
              <a:t>alidé » dans </a:t>
            </a:r>
            <a:r>
              <a:rPr lang="fr-FR" b="0" dirty="0" err="1" smtClean="0">
                <a:solidFill>
                  <a:schemeClr val="accent1"/>
                </a:solidFill>
                <a:sym typeface="Wingdings" charset="0"/>
              </a:rPr>
              <a:t>PrevIAS</a:t>
            </a:r>
            <a:endParaRPr lang="fr-FR" b="0" dirty="0" smtClean="0">
              <a:solidFill>
                <a:schemeClr val="accent1"/>
              </a:solidFill>
              <a:sym typeface="Wingdings" charset="0"/>
            </a:endParaRPr>
          </a:p>
          <a:p>
            <a:pPr lvl="2">
              <a:lnSpc>
                <a:spcPct val="150000"/>
              </a:lnSpc>
              <a:spcBef>
                <a:spcPts val="200"/>
              </a:spcBef>
            </a:pPr>
            <a:r>
              <a:rPr lang="fr-FR" b="0" dirty="0" smtClean="0">
                <a:sym typeface="Wingdings" charset="0"/>
              </a:rPr>
              <a:t>Edite le </a:t>
            </a:r>
            <a:r>
              <a:rPr lang="fr-FR" b="0" dirty="0" smtClean="0">
                <a:solidFill>
                  <a:schemeClr val="accent1"/>
                </a:solidFill>
                <a:sym typeface="Wingdings" charset="0"/>
              </a:rPr>
              <a:t>rapport automatisé </a:t>
            </a:r>
            <a:r>
              <a:rPr lang="fr-FR" b="0" dirty="0" smtClean="0">
                <a:sym typeface="Wingdings" charset="0"/>
              </a:rPr>
              <a:t>et exporte les données</a:t>
            </a:r>
          </a:p>
          <a:p>
            <a:pPr lvl="2">
              <a:lnSpc>
                <a:spcPct val="150000"/>
              </a:lnSpc>
              <a:spcBef>
                <a:spcPts val="200"/>
              </a:spcBef>
            </a:pPr>
            <a:r>
              <a:rPr lang="fr-FR" b="0" dirty="0" smtClean="0">
                <a:sym typeface="Wingdings" charset="0"/>
              </a:rPr>
              <a:t>Organise la </a:t>
            </a:r>
            <a:r>
              <a:rPr lang="fr-FR" b="0" dirty="0" smtClean="0">
                <a:solidFill>
                  <a:schemeClr val="accent1"/>
                </a:solidFill>
                <a:sym typeface="Wingdings" charset="0"/>
              </a:rPr>
              <a:t>restitution des résultats </a:t>
            </a:r>
            <a:r>
              <a:rPr lang="fr-FR" b="0" dirty="0" smtClean="0">
                <a:sym typeface="Wingdings" charset="0"/>
              </a:rPr>
              <a:t>dans l’établissement et propose des </a:t>
            </a:r>
            <a:r>
              <a:rPr lang="fr-FR" b="0" dirty="0" smtClean="0">
                <a:solidFill>
                  <a:schemeClr val="accent1"/>
                </a:solidFill>
                <a:sym typeface="Wingdings" charset="0"/>
              </a:rPr>
              <a:t>pistes d’amélioration, des plans d’actions et programme de PCI et BUA dans l’établissement</a:t>
            </a:r>
          </a:p>
          <a:p>
            <a:pPr lvl="2">
              <a:lnSpc>
                <a:spcPct val="150000"/>
              </a:lnSpc>
              <a:spcBef>
                <a:spcPts val="200"/>
              </a:spcBef>
            </a:pPr>
            <a:r>
              <a:rPr lang="fr-FR" b="0" dirty="0" smtClean="0">
                <a:solidFill>
                  <a:schemeClr val="accent1"/>
                </a:solidFill>
                <a:sym typeface="Wingdings" charset="0"/>
              </a:rPr>
              <a:t>Supprime les questionnaires sur support papier </a:t>
            </a:r>
            <a:r>
              <a:rPr lang="fr-FR" b="0" dirty="0" smtClean="0">
                <a:sym typeface="Wingdings" charset="0"/>
              </a:rPr>
              <a:t>au plus part le 31/12/2024</a:t>
            </a:r>
            <a:endParaRPr lang="fr-FR" b="0" dirty="0">
              <a:sym typeface="Wingdings" charset="0"/>
            </a:endParaRP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95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Contexte</a:t>
            </a:r>
            <a:endParaRPr lang="fr-FR" dirty="0"/>
          </a:p>
        </p:txBody>
      </p:sp>
      <p:sp>
        <p:nvSpPr>
          <p:cNvPr id="4" name="Espace réservé du texte 3"/>
          <p:cNvSpPr>
            <a:spLocks noGrp="1"/>
          </p:cNvSpPr>
          <p:nvPr>
            <p:ph type="body" sz="quarter" idx="12"/>
          </p:nvPr>
        </p:nvSpPr>
        <p:spPr>
          <a:xfrm>
            <a:off x="467544" y="1196753"/>
            <a:ext cx="8280920" cy="5328592"/>
          </a:xfrm>
        </p:spPr>
        <p:txBody>
          <a:bodyPr/>
          <a:lstStyle/>
          <a:p>
            <a:r>
              <a:rPr lang="fr-FR" sz="1600" cap="none" dirty="0" smtClean="0">
                <a:solidFill>
                  <a:schemeClr val="accent4"/>
                </a:solidFill>
              </a:rPr>
              <a:t>Deux précédentes ENP en EHPAD en France</a:t>
            </a:r>
          </a:p>
          <a:p>
            <a:pPr lvl="2">
              <a:spcBef>
                <a:spcPts val="300"/>
              </a:spcBef>
            </a:pPr>
            <a:r>
              <a:rPr lang="fr-FR" sz="1400" b="0" dirty="0" smtClean="0">
                <a:latin typeface="Arial" charset="0"/>
                <a:cs typeface="Arial" charset="0"/>
              </a:rPr>
              <a:t>Coordonnées par l’ECDC au niveau européen : </a:t>
            </a:r>
            <a:r>
              <a:rPr lang="fr-FR" sz="1400" b="0" i="1" dirty="0" smtClean="0">
                <a:latin typeface="Arial" charset="0"/>
                <a:cs typeface="Arial" charset="0"/>
              </a:rPr>
              <a:t>Healthcare-Associated infections in Long-</a:t>
            </a:r>
            <a:r>
              <a:rPr lang="fr-FR" sz="1400" b="0" i="1" dirty="0" err="1" smtClean="0">
                <a:latin typeface="Arial" charset="0"/>
                <a:cs typeface="Arial" charset="0"/>
              </a:rPr>
              <a:t>Term</a:t>
            </a:r>
            <a:r>
              <a:rPr lang="fr-FR" sz="1400" b="0" i="1" dirty="0" smtClean="0">
                <a:latin typeface="Arial" charset="0"/>
                <a:cs typeface="Arial" charset="0"/>
              </a:rPr>
              <a:t> care </a:t>
            </a:r>
            <a:r>
              <a:rPr lang="fr-FR" sz="1400" b="0" i="1" dirty="0" err="1" smtClean="0">
                <a:latin typeface="Arial" charset="0"/>
                <a:cs typeface="Arial" charset="0"/>
              </a:rPr>
              <a:t>facilities</a:t>
            </a:r>
            <a:r>
              <a:rPr lang="fr-FR" sz="1400" b="0" i="1" dirty="0" smtClean="0">
                <a:latin typeface="Arial" charset="0"/>
                <a:cs typeface="Arial" charset="0"/>
              </a:rPr>
              <a:t> (HALT)</a:t>
            </a:r>
          </a:p>
          <a:p>
            <a:pPr lvl="2">
              <a:spcBef>
                <a:spcPts val="300"/>
              </a:spcBef>
            </a:pPr>
            <a:r>
              <a:rPr lang="fr-FR" sz="1400" b="0" dirty="0" smtClean="0">
                <a:latin typeface="Arial" charset="0"/>
                <a:cs typeface="Arial" charset="0"/>
              </a:rPr>
              <a:t>Coordonnées par le </a:t>
            </a:r>
            <a:r>
              <a:rPr lang="fr-FR" sz="1400" b="0" dirty="0" err="1" smtClean="0">
                <a:latin typeface="Arial" charset="0"/>
                <a:cs typeface="Arial" charset="0"/>
              </a:rPr>
              <a:t>CPias</a:t>
            </a:r>
            <a:r>
              <a:rPr lang="fr-FR" sz="1400" b="0" dirty="0" smtClean="0">
                <a:latin typeface="Arial" charset="0"/>
                <a:cs typeface="Arial" charset="0"/>
              </a:rPr>
              <a:t> ARA (2016) et </a:t>
            </a:r>
            <a:r>
              <a:rPr lang="fr-FR" sz="1400" b="0" dirty="0" err="1" smtClean="0">
                <a:latin typeface="Arial" charset="0"/>
                <a:cs typeface="Arial" charset="0"/>
              </a:rPr>
              <a:t>SpFrance</a:t>
            </a:r>
            <a:r>
              <a:rPr lang="fr-FR" sz="1400" b="0" dirty="0" smtClean="0">
                <a:latin typeface="Arial" charset="0"/>
                <a:cs typeface="Arial" charset="0"/>
              </a:rPr>
              <a:t> (2010)</a:t>
            </a:r>
          </a:p>
          <a:p>
            <a:pPr marL="0" lvl="2" indent="0">
              <a:spcBef>
                <a:spcPts val="300"/>
              </a:spcBef>
              <a:buNone/>
            </a:pPr>
            <a:endParaRPr lang="fr-FR" sz="1000" b="0" dirty="0" smtClean="0">
              <a:latin typeface="Arial" charset="0"/>
              <a:cs typeface="Arial" charset="0"/>
            </a:endParaRPr>
          </a:p>
          <a:p>
            <a:pPr marL="285750" lvl="1" indent="-285750">
              <a:buFont typeface="Wingdings" panose="05000000000000000000" pitchFamily="2" charset="2"/>
              <a:buChar char="Ø"/>
            </a:pPr>
            <a:r>
              <a:rPr lang="fr-FR" sz="1400" b="1" i="1" dirty="0"/>
              <a:t>HALT-2 </a:t>
            </a:r>
            <a:r>
              <a:rPr lang="fr-FR" sz="1400" i="1" dirty="0"/>
              <a:t>a été réalisée en 2013 dans 19 pays de l’UE (la France n’a pas participé)</a:t>
            </a:r>
          </a:p>
          <a:p>
            <a:pPr marL="0" lvl="2" indent="0">
              <a:spcBef>
                <a:spcPts val="300"/>
              </a:spcBef>
              <a:buNone/>
            </a:pPr>
            <a:endParaRPr lang="fr-FR" sz="1400" b="0" dirty="0">
              <a:latin typeface="Arial" charset="0"/>
              <a:cs typeface="Arial" charset="0"/>
            </a:endParaRPr>
          </a:p>
          <a:p>
            <a:pPr lvl="2">
              <a:spcBef>
                <a:spcPts val="300"/>
              </a:spcBef>
            </a:pPr>
            <a:endParaRPr lang="fr-FR" sz="1400" b="0" dirty="0" smtClean="0">
              <a:latin typeface="Arial" charset="0"/>
              <a:cs typeface="Arial" charset="0"/>
            </a:endParaRPr>
          </a:p>
          <a:p>
            <a:endParaRPr lang="fr-FR" sz="1400" dirty="0" smtClean="0"/>
          </a:p>
          <a:p>
            <a:endParaRPr lang="fr-FR" sz="1400" dirty="0" smtClean="0"/>
          </a:p>
          <a:p>
            <a:endParaRPr lang="fr-FR" sz="1400" dirty="0" smtClean="0"/>
          </a:p>
          <a:p>
            <a:endParaRPr lang="fr-FR" sz="1400" dirty="0"/>
          </a:p>
          <a:p>
            <a:endParaRPr lang="fr-FR" sz="1400" dirty="0"/>
          </a:p>
          <a:p>
            <a:pPr lvl="1"/>
            <a:endParaRPr lang="fr-FR" sz="1400" dirty="0" smtClean="0"/>
          </a:p>
          <a:p>
            <a:pPr lvl="1">
              <a:spcBef>
                <a:spcPts val="1200"/>
              </a:spcBef>
            </a:pPr>
            <a:r>
              <a:rPr lang="fr-FR" sz="1400" b="1" dirty="0" smtClean="0">
                <a:solidFill>
                  <a:schemeClr val="accent4"/>
                </a:solidFill>
              </a:rPr>
              <a:t>Des résultats difficilement comparables</a:t>
            </a:r>
            <a:endParaRPr lang="fr-FR" sz="1400" b="1" dirty="0">
              <a:solidFill>
                <a:schemeClr val="accent4"/>
              </a:solidFill>
            </a:endParaRPr>
          </a:p>
          <a:p>
            <a:pPr lvl="2">
              <a:spcBef>
                <a:spcPts val="300"/>
              </a:spcBef>
            </a:pPr>
            <a:r>
              <a:rPr lang="fr-FR" sz="1400" b="0" dirty="0">
                <a:latin typeface="Arial" charset="0"/>
                <a:cs typeface="Arial" charset="0"/>
              </a:rPr>
              <a:t>Sites </a:t>
            </a:r>
            <a:r>
              <a:rPr lang="fr-FR" sz="1400" b="0" dirty="0" smtClean="0">
                <a:latin typeface="Arial" charset="0"/>
                <a:cs typeface="Arial" charset="0"/>
              </a:rPr>
              <a:t>infectieux différents </a:t>
            </a:r>
          </a:p>
          <a:p>
            <a:pPr lvl="2">
              <a:spcBef>
                <a:spcPts val="300"/>
              </a:spcBef>
            </a:pPr>
            <a:r>
              <a:rPr lang="fr-FR" sz="1400" b="0" dirty="0" smtClean="0">
                <a:latin typeface="Arial" charset="0"/>
                <a:cs typeface="Arial" charset="0"/>
              </a:rPr>
              <a:t>Périodes d’enquêtes différentes : </a:t>
            </a:r>
            <a:r>
              <a:rPr lang="fr-FR" sz="1400" b="0" dirty="0">
                <a:latin typeface="Arial" charset="0"/>
                <a:cs typeface="Arial" charset="0"/>
              </a:rPr>
              <a:t>juin-sept. pour HALT-1 et mai-juin pour HALT-3</a:t>
            </a:r>
          </a:p>
        </p:txBody>
      </p:sp>
      <p:graphicFrame>
        <p:nvGraphicFramePr>
          <p:cNvPr id="5" name="Tableau 4"/>
          <p:cNvGraphicFramePr>
            <a:graphicFrameLocks noGrp="1"/>
          </p:cNvGraphicFramePr>
          <p:nvPr>
            <p:extLst>
              <p:ext uri="{D42A27DB-BD31-4B8C-83A1-F6EECF244321}">
                <p14:modId xmlns:p14="http://schemas.microsoft.com/office/powerpoint/2010/main" val="1543331841"/>
              </p:ext>
            </p:extLst>
          </p:nvPr>
        </p:nvGraphicFramePr>
        <p:xfrm>
          <a:off x="854420" y="2924944"/>
          <a:ext cx="6652522" cy="2518626"/>
        </p:xfrm>
        <a:graphic>
          <a:graphicData uri="http://schemas.openxmlformats.org/drawingml/2006/table">
            <a:tbl>
              <a:tblPr firstRow="1" bandRow="1">
                <a:tableStyleId>{00A15C55-8517-42AA-B614-E9B94910E393}</a:tableStyleId>
              </a:tblPr>
              <a:tblGrid>
                <a:gridCol w="3998750">
                  <a:extLst>
                    <a:ext uri="{9D8B030D-6E8A-4147-A177-3AD203B41FA5}">
                      <a16:colId xmlns:a16="http://schemas.microsoft.com/office/drawing/2014/main" val="20000"/>
                    </a:ext>
                  </a:extLst>
                </a:gridCol>
                <a:gridCol w="1326886">
                  <a:extLst>
                    <a:ext uri="{9D8B030D-6E8A-4147-A177-3AD203B41FA5}">
                      <a16:colId xmlns:a16="http://schemas.microsoft.com/office/drawing/2014/main" val="20004"/>
                    </a:ext>
                  </a:extLst>
                </a:gridCol>
                <a:gridCol w="1326886">
                  <a:extLst>
                    <a:ext uri="{9D8B030D-6E8A-4147-A177-3AD203B41FA5}">
                      <a16:colId xmlns:a16="http://schemas.microsoft.com/office/drawing/2014/main" val="20005"/>
                    </a:ext>
                  </a:extLst>
                </a:gridCol>
              </a:tblGrid>
              <a:tr h="823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charset="0"/>
                        <a:cs typeface="Arial" charset="0"/>
                      </a:endParaRP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Arial" charset="0"/>
                          <a:cs typeface="Arial" charset="0"/>
                        </a:rPr>
                        <a:t>2010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Arial" charset="0"/>
                          <a:cs typeface="Arial" charset="0"/>
                        </a:rPr>
                        <a:t>HALT-1</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chemeClr val="bg1"/>
                          </a:solidFill>
                          <a:effectLst/>
                          <a:latin typeface="Arial" charset="0"/>
                          <a:ea typeface="+mn-ea"/>
                          <a:cs typeface="Arial" charset="0"/>
                        </a:rPr>
                        <a:t>2016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chemeClr val="bg1"/>
                          </a:solidFill>
                          <a:effectLst/>
                          <a:latin typeface="Arial" charset="0"/>
                          <a:ea typeface="+mn-ea"/>
                          <a:cs typeface="Arial" charset="0"/>
                        </a:rPr>
                        <a:t>HALT-3</a:t>
                      </a:r>
                      <a:br>
                        <a:rPr kumimoji="0" lang="fr-FR" sz="1600" b="1" i="0" u="none" strike="noStrike" kern="1200" cap="none" normalizeH="0" baseline="0" dirty="0" smtClean="0">
                          <a:ln>
                            <a:noFill/>
                          </a:ln>
                          <a:solidFill>
                            <a:schemeClr val="bg1"/>
                          </a:solidFill>
                          <a:effectLst/>
                          <a:latin typeface="Arial" charset="0"/>
                          <a:ea typeface="+mn-ea"/>
                          <a:cs typeface="Arial" charset="0"/>
                        </a:rPr>
                      </a:br>
                      <a:r>
                        <a:rPr kumimoji="0" lang="fr-FR" sz="1600" b="1" i="0" u="none" strike="noStrike" kern="1200" cap="none" normalizeH="0" baseline="0" dirty="0" smtClean="0">
                          <a:ln>
                            <a:noFill/>
                          </a:ln>
                          <a:solidFill>
                            <a:schemeClr val="bg1"/>
                          </a:solidFill>
                          <a:effectLst/>
                          <a:latin typeface="Arial" charset="0"/>
                          <a:ea typeface="+mn-ea"/>
                          <a:cs typeface="Arial" charset="0"/>
                        </a:rPr>
                        <a:t>Prev’Ehpad</a:t>
                      </a:r>
                    </a:p>
                  </a:txBody>
                  <a:tcPr marL="91432" marR="91432" marT="45756" marB="45756" horzOverflow="overflow"/>
                </a:tc>
                <a:extLst>
                  <a:ext uri="{0D108BD9-81ED-4DB2-BD59-A6C34878D82A}">
                    <a16:rowId xmlns:a16="http://schemas.microsoft.com/office/drawing/2014/main" val="10000"/>
                  </a:ext>
                </a:extLst>
              </a:tr>
              <a:tr h="339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Nombre d’EHPAD</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65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367</a:t>
                      </a:r>
                    </a:p>
                  </a:txBody>
                  <a:tcPr marL="91432" marR="91432" marT="45756" marB="45756" horzOverflow="overflow"/>
                </a:tc>
                <a:extLst>
                  <a:ext uri="{0D108BD9-81ED-4DB2-BD59-A6C34878D82A}">
                    <a16:rowId xmlns:a16="http://schemas.microsoft.com/office/drawing/2014/main" val="10001"/>
                  </a:ext>
                </a:extLst>
              </a:tr>
              <a:tr h="339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Nombre de résidents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6 255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28 277</a:t>
                      </a:r>
                    </a:p>
                  </a:txBody>
                  <a:tcPr marL="91432" marR="91432" marT="45756" marB="45756" horzOverflow="overflow"/>
                </a:tc>
                <a:extLst>
                  <a:ext uri="{0D108BD9-81ED-4DB2-BD59-A6C34878D82A}">
                    <a16:rowId xmlns:a16="http://schemas.microsoft.com/office/drawing/2014/main" val="1177543536"/>
                  </a:ext>
                </a:extLst>
              </a:tr>
              <a:tr h="3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Prévalence des résidents infectés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3,93%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2,93%</a:t>
                      </a:r>
                    </a:p>
                  </a:txBody>
                  <a:tcPr marL="91432" marR="91432" marT="45756" marB="45756" horzOverflow="overflow"/>
                </a:tc>
                <a:extLst>
                  <a:ext uri="{0D108BD9-81ED-4DB2-BD59-A6C34878D82A}">
                    <a16:rowId xmlns:a16="http://schemas.microsoft.com/office/drawing/2014/main" val="10003"/>
                  </a:ext>
                </a:extLst>
              </a:tr>
              <a:tr h="3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Prévalence des IAS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4,12%</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3,04%</a:t>
                      </a:r>
                    </a:p>
                  </a:txBody>
                  <a:tcPr marL="91432" marR="91432" marT="45756" marB="45756" horzOverflow="overflow"/>
                </a:tc>
                <a:extLst>
                  <a:ext uri="{0D108BD9-81ED-4DB2-BD59-A6C34878D82A}">
                    <a16:rowId xmlns:a16="http://schemas.microsoft.com/office/drawing/2014/main" val="2342259185"/>
                  </a:ext>
                </a:extLst>
              </a:tr>
              <a:tr h="3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Prévalence des résidents traités par ATB</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3,13%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73739"/>
                          </a:solidFill>
                          <a:effectLst/>
                          <a:latin typeface="Arial" charset="0"/>
                          <a:cs typeface="Arial" charset="0"/>
                        </a:rPr>
                        <a:t>2,76%</a:t>
                      </a:r>
                    </a:p>
                  </a:txBody>
                  <a:tcPr marL="91432" marR="91432" marT="45756" marB="45756" horzOverflow="overflow"/>
                </a:tc>
                <a:extLst>
                  <a:ext uri="{0D108BD9-81ED-4DB2-BD59-A6C34878D82A}">
                    <a16:rowId xmlns:a16="http://schemas.microsoft.com/office/drawing/2014/main" val="3635298568"/>
                  </a:ext>
                </a:extLst>
              </a:tr>
            </a:tbl>
          </a:graphicData>
        </a:graphic>
      </p:graphicFrame>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0049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a:t>
            </a:r>
            <a:r>
              <a:rPr lang="fr-FR" dirty="0" smtClean="0">
                <a:latin typeface="Arial" charset="0"/>
                <a:cs typeface="Arial" charset="0"/>
              </a:rPr>
              <a:t>de </a:t>
            </a:r>
            <a:r>
              <a:rPr lang="fr-FR" dirty="0">
                <a:latin typeface="Arial" charset="0"/>
                <a:cs typeface="Arial" charset="0"/>
              </a:rPr>
              <a:t>l’enquêteur</a:t>
            </a:r>
            <a:endParaRPr lang="fr-FR" dirty="0"/>
          </a:p>
        </p:txBody>
      </p:sp>
      <p:sp>
        <p:nvSpPr>
          <p:cNvPr id="4" name="Espace réservé du texte 3"/>
          <p:cNvSpPr>
            <a:spLocks noGrp="1"/>
          </p:cNvSpPr>
          <p:nvPr>
            <p:ph type="body" sz="quarter" idx="12"/>
          </p:nvPr>
        </p:nvSpPr>
        <p:spPr>
          <a:xfrm>
            <a:off x="323528" y="1412776"/>
            <a:ext cx="8532440" cy="4464496"/>
          </a:xfrm>
        </p:spPr>
        <p:txBody>
          <a:bodyPr/>
          <a:lstStyle/>
          <a:p>
            <a:pPr lvl="2">
              <a:spcBef>
                <a:spcPts val="600"/>
              </a:spcBef>
              <a:buFont typeface="Wingdings" panose="05000000000000000000" pitchFamily="2" charset="2"/>
              <a:buChar char="è"/>
            </a:pPr>
            <a:r>
              <a:rPr lang="fr-FR" b="0" dirty="0" smtClean="0">
                <a:solidFill>
                  <a:schemeClr val="accent1"/>
                </a:solidFill>
                <a:sym typeface="Wingdings" panose="05000000000000000000" pitchFamily="2" charset="2"/>
              </a:rPr>
              <a:t>Chargé </a:t>
            </a:r>
            <a:r>
              <a:rPr lang="fr-FR" b="0" dirty="0">
                <a:solidFill>
                  <a:schemeClr val="accent1"/>
                </a:solidFill>
                <a:sym typeface="Wingdings" panose="05000000000000000000" pitchFamily="2" charset="2"/>
              </a:rPr>
              <a:t>du recueil et </a:t>
            </a:r>
            <a:r>
              <a:rPr lang="fr-FR" b="0" dirty="0" smtClean="0">
                <a:solidFill>
                  <a:schemeClr val="accent1"/>
                </a:solidFill>
                <a:sym typeface="Wingdings" panose="05000000000000000000" pitchFamily="2" charset="2"/>
              </a:rPr>
              <a:t>d’alimenter les </a:t>
            </a:r>
            <a:r>
              <a:rPr lang="fr-FR" b="0" dirty="0">
                <a:solidFill>
                  <a:schemeClr val="accent1"/>
                </a:solidFill>
                <a:sym typeface="Wingdings" panose="05000000000000000000" pitchFamily="2" charset="2"/>
              </a:rPr>
              <a:t>données </a:t>
            </a:r>
            <a:r>
              <a:rPr lang="fr-FR" dirty="0">
                <a:sym typeface="Wingdings" panose="05000000000000000000" pitchFamily="2" charset="2"/>
              </a:rPr>
              <a:t>des questionnaires </a:t>
            </a:r>
            <a:r>
              <a:rPr lang="fr-FR" dirty="0" smtClean="0">
                <a:sym typeface="Wingdings" panose="05000000000000000000" pitchFamily="2" charset="2"/>
              </a:rPr>
              <a:t>résidents</a:t>
            </a:r>
          </a:p>
          <a:p>
            <a:pPr marL="0" lvl="2" indent="0">
              <a:spcBef>
                <a:spcPts val="600"/>
              </a:spcBef>
              <a:buNone/>
            </a:pPr>
            <a:endParaRPr lang="fr-FR" dirty="0" smtClean="0">
              <a:sym typeface="Wingdings" panose="05000000000000000000" pitchFamily="2" charset="2"/>
            </a:endParaRPr>
          </a:p>
          <a:p>
            <a:pPr marL="0" lvl="2" indent="0">
              <a:spcBef>
                <a:spcPts val="600"/>
              </a:spcBef>
              <a:buNone/>
            </a:pPr>
            <a:r>
              <a:rPr lang="fr-FR" dirty="0" smtClean="0">
                <a:solidFill>
                  <a:schemeClr val="accent4"/>
                </a:solidFill>
                <a:latin typeface="Arial" charset="0"/>
                <a:cs typeface="Arial" charset="0"/>
              </a:rPr>
              <a:t>Avant </a:t>
            </a:r>
            <a:r>
              <a:rPr lang="fr-FR" dirty="0">
                <a:solidFill>
                  <a:schemeClr val="accent4"/>
                </a:solidFill>
                <a:latin typeface="Arial" charset="0"/>
                <a:cs typeface="Arial" charset="0"/>
              </a:rPr>
              <a:t>l’enquête</a:t>
            </a:r>
          </a:p>
          <a:p>
            <a:pPr lvl="2">
              <a:spcBef>
                <a:spcPts val="300"/>
              </a:spcBef>
            </a:pPr>
            <a:r>
              <a:rPr lang="fr-FR" b="0" dirty="0" smtClean="0"/>
              <a:t>S’assure avoir reçu la </a:t>
            </a:r>
            <a:r>
              <a:rPr lang="fr-FR" b="0" dirty="0" smtClean="0">
                <a:solidFill>
                  <a:schemeClr val="accent1"/>
                </a:solidFill>
              </a:rPr>
              <a:t>formation à l’enquête</a:t>
            </a:r>
            <a:endParaRPr lang="fr-FR" b="0" dirty="0">
              <a:solidFill>
                <a:schemeClr val="accent1"/>
              </a:solidFill>
            </a:endParaRPr>
          </a:p>
          <a:p>
            <a:pPr marL="0" lvl="2" indent="0">
              <a:spcBef>
                <a:spcPts val="600"/>
              </a:spcBef>
              <a:buNone/>
            </a:pPr>
            <a:r>
              <a:rPr lang="fr-FR" dirty="0">
                <a:solidFill>
                  <a:schemeClr val="accent4"/>
                </a:solidFill>
                <a:latin typeface="Arial" charset="0"/>
                <a:cs typeface="Arial" charset="0"/>
              </a:rPr>
              <a:t>Le jour de l’enquête</a:t>
            </a:r>
          </a:p>
          <a:p>
            <a:pPr lvl="2">
              <a:spcBef>
                <a:spcPts val="300"/>
              </a:spcBef>
            </a:pPr>
            <a:r>
              <a:rPr lang="fr-FR" b="0" dirty="0" smtClean="0">
                <a:solidFill>
                  <a:schemeClr val="accent1"/>
                </a:solidFill>
              </a:rPr>
              <a:t>Récupère</a:t>
            </a:r>
            <a:r>
              <a:rPr lang="fr-FR" b="0" dirty="0" smtClean="0"/>
              <a:t> auprès du référent </a:t>
            </a:r>
            <a:r>
              <a:rPr lang="fr-FR" b="0" dirty="0" smtClean="0">
                <a:solidFill>
                  <a:schemeClr val="accent1"/>
                </a:solidFill>
              </a:rPr>
              <a:t>la liste des résidents éligibles</a:t>
            </a:r>
            <a:r>
              <a:rPr lang="fr-FR" b="0" dirty="0" smtClean="0"/>
              <a:t> </a:t>
            </a:r>
            <a:endParaRPr lang="fr-FR" b="0" dirty="0" smtClean="0">
              <a:solidFill>
                <a:schemeClr val="accent1"/>
              </a:solidFill>
            </a:endParaRPr>
          </a:p>
          <a:p>
            <a:pPr lvl="2">
              <a:spcBef>
                <a:spcPts val="300"/>
              </a:spcBef>
            </a:pPr>
            <a:r>
              <a:rPr lang="fr-FR" b="0" dirty="0" smtClean="0">
                <a:solidFill>
                  <a:schemeClr val="accent1"/>
                </a:solidFill>
              </a:rPr>
              <a:t>Vérifier les critères d’inclusion </a:t>
            </a:r>
            <a:r>
              <a:rPr lang="fr-FR" b="0" dirty="0" smtClean="0"/>
              <a:t>des résidents support papier</a:t>
            </a:r>
          </a:p>
          <a:p>
            <a:pPr lvl="2">
              <a:spcBef>
                <a:spcPts val="300"/>
              </a:spcBef>
            </a:pPr>
            <a:r>
              <a:rPr lang="fr-FR" b="0" dirty="0" smtClean="0"/>
              <a:t>Complète les </a:t>
            </a:r>
            <a:r>
              <a:rPr lang="fr-FR" b="0" dirty="0" smtClean="0">
                <a:solidFill>
                  <a:schemeClr val="accent1"/>
                </a:solidFill>
              </a:rPr>
              <a:t>questionnaires résidents </a:t>
            </a:r>
            <a:r>
              <a:rPr lang="fr-FR" b="0" dirty="0">
                <a:cs typeface="Arial" charset="0"/>
              </a:rPr>
              <a:t>sur support papier </a:t>
            </a:r>
            <a:r>
              <a:rPr lang="fr-FR" b="0" dirty="0" smtClean="0"/>
              <a:t>à partir :</a:t>
            </a:r>
          </a:p>
          <a:p>
            <a:pPr marL="0" lvl="2" indent="0">
              <a:spcBef>
                <a:spcPts val="300"/>
              </a:spcBef>
              <a:buNone/>
            </a:pPr>
            <a:endParaRPr lang="fr-FR" b="0" dirty="0" smtClean="0"/>
          </a:p>
          <a:p>
            <a:pPr marL="357750" lvl="3" indent="-285750">
              <a:buFont typeface="Wingdings" panose="05000000000000000000" pitchFamily="2" charset="2"/>
              <a:buChar char="Ø"/>
            </a:pPr>
            <a:r>
              <a:rPr lang="fr-FR" u="sng" dirty="0" smtClean="0">
                <a:solidFill>
                  <a:srgbClr val="373739"/>
                </a:solidFill>
                <a:cs typeface="Arial" charset="0"/>
              </a:rPr>
              <a:t>De plusieurs sources d’information</a:t>
            </a:r>
            <a:r>
              <a:rPr lang="fr-FR" dirty="0" smtClean="0">
                <a:solidFill>
                  <a:srgbClr val="373739"/>
                </a:solidFill>
                <a:cs typeface="Arial" charset="0"/>
              </a:rPr>
              <a:t> (dossier soignant, dossier médical)</a:t>
            </a:r>
          </a:p>
          <a:p>
            <a:pPr marL="72000" lvl="3" indent="0">
              <a:buNone/>
            </a:pPr>
            <a:endParaRPr lang="fr-FR" dirty="0" smtClean="0">
              <a:solidFill>
                <a:srgbClr val="373739"/>
              </a:solidFill>
              <a:cs typeface="Arial" charset="0"/>
            </a:endParaRPr>
          </a:p>
          <a:p>
            <a:pPr lvl="2">
              <a:spcBef>
                <a:spcPts val="300"/>
              </a:spcBef>
            </a:pPr>
            <a:r>
              <a:rPr lang="fr-FR" b="0" dirty="0" smtClean="0"/>
              <a:t>Etablit </a:t>
            </a:r>
            <a:r>
              <a:rPr lang="fr-FR" b="0" dirty="0"/>
              <a:t>la liste des </a:t>
            </a:r>
            <a:r>
              <a:rPr lang="fr-FR" b="0" dirty="0" smtClean="0">
                <a:solidFill>
                  <a:schemeClr val="accent1"/>
                </a:solidFill>
              </a:rPr>
              <a:t>résultats microbiologiques en </a:t>
            </a:r>
            <a:r>
              <a:rPr lang="fr-FR" b="0" dirty="0">
                <a:solidFill>
                  <a:schemeClr val="accent1"/>
                </a:solidFill>
              </a:rPr>
              <a:t>attente </a:t>
            </a:r>
            <a:r>
              <a:rPr lang="fr-FR" b="0" dirty="0"/>
              <a:t>pour les </a:t>
            </a:r>
            <a:r>
              <a:rPr lang="fr-FR" b="0" dirty="0" smtClean="0"/>
              <a:t>IAS identifiées</a:t>
            </a:r>
          </a:p>
          <a:p>
            <a:pPr lvl="2">
              <a:spcBef>
                <a:spcPts val="300"/>
              </a:spcBef>
            </a:pPr>
            <a:r>
              <a:rPr lang="fr-FR" b="0" dirty="0" smtClean="0">
                <a:solidFill>
                  <a:schemeClr val="accent1"/>
                </a:solidFill>
              </a:rPr>
              <a:t>Remet les questionnaires complétés</a:t>
            </a:r>
            <a:r>
              <a:rPr lang="fr-FR" b="0" dirty="0" smtClean="0"/>
              <a:t> de l’ensemble des résidents </a:t>
            </a:r>
            <a:r>
              <a:rPr lang="fr-FR" b="0" dirty="0" smtClean="0">
                <a:solidFill>
                  <a:schemeClr val="accent1"/>
                </a:solidFill>
              </a:rPr>
              <a:t>au référent </a:t>
            </a:r>
            <a:r>
              <a:rPr lang="fr-FR" b="0" dirty="0" smtClean="0"/>
              <a:t>de l’enquête</a:t>
            </a:r>
            <a:endParaRPr lang="fr-FR" b="0"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202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a:t>
            </a:r>
            <a:r>
              <a:rPr lang="fr-FR" dirty="0" smtClean="0">
                <a:latin typeface="Arial" charset="0"/>
                <a:cs typeface="Arial" charset="0"/>
              </a:rPr>
              <a:t>du correspondant médical</a:t>
            </a:r>
            <a:endParaRPr lang="fr-FR" dirty="0"/>
          </a:p>
        </p:txBody>
      </p:sp>
      <p:sp>
        <p:nvSpPr>
          <p:cNvPr id="4" name="Espace réservé du texte 3"/>
          <p:cNvSpPr>
            <a:spLocks noGrp="1"/>
          </p:cNvSpPr>
          <p:nvPr>
            <p:ph type="body" sz="quarter" idx="12"/>
          </p:nvPr>
        </p:nvSpPr>
        <p:spPr>
          <a:xfrm>
            <a:off x="395536" y="1412776"/>
            <a:ext cx="8496945" cy="4824535"/>
          </a:xfrm>
        </p:spPr>
        <p:txBody>
          <a:bodyPr/>
          <a:lstStyle/>
          <a:p>
            <a:pPr marL="0" lvl="2" indent="0">
              <a:spcBef>
                <a:spcPts val="600"/>
              </a:spcBef>
              <a:buNone/>
            </a:pPr>
            <a:r>
              <a:rPr lang="fr-FR" dirty="0" smtClean="0">
                <a:solidFill>
                  <a:schemeClr val="tx2"/>
                </a:solidFill>
                <a:cs typeface="Arial" charset="0"/>
                <a:sym typeface="Wingdings" panose="05000000000000000000" pitchFamily="2" charset="2"/>
              </a:rPr>
              <a:t></a:t>
            </a:r>
            <a:r>
              <a:rPr lang="fr-FR" dirty="0" smtClean="0">
                <a:cs typeface="Arial" charset="0"/>
                <a:sym typeface="Wingdings" panose="05000000000000000000" pitchFamily="2" charset="2"/>
              </a:rPr>
              <a:t> </a:t>
            </a:r>
            <a:r>
              <a:rPr lang="fr-FR" b="0" dirty="0" smtClean="0">
                <a:solidFill>
                  <a:schemeClr val="accent1"/>
                </a:solidFill>
                <a:cs typeface="Arial" charset="0"/>
                <a:sym typeface="Wingdings" panose="05000000000000000000" pitchFamily="2" charset="2"/>
              </a:rPr>
              <a:t>Confirme les infections associées aux soins et les traitements anti-infectieux</a:t>
            </a:r>
          </a:p>
          <a:p>
            <a:pPr marL="0" lvl="2" indent="0">
              <a:spcBef>
                <a:spcPts val="600"/>
              </a:spcBef>
              <a:buNone/>
            </a:pPr>
            <a:endParaRPr lang="fr-FR" dirty="0" smtClean="0">
              <a:solidFill>
                <a:schemeClr val="accent1"/>
              </a:solidFill>
              <a:cs typeface="Arial" charset="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sym typeface="Wingdings" panose="05000000000000000000" pitchFamily="2" charset="2"/>
              </a:rPr>
              <a:t>Le jour de l’enquête ou le plus proche possible de l’enquête</a:t>
            </a:r>
          </a:p>
          <a:p>
            <a:pPr lvl="2">
              <a:spcBef>
                <a:spcPts val="300"/>
              </a:spcBef>
            </a:pPr>
            <a:r>
              <a:rPr lang="fr-FR" sz="1400" b="0" dirty="0" smtClean="0">
                <a:solidFill>
                  <a:schemeClr val="accent1"/>
                </a:solidFill>
                <a:sym typeface="Wingdings" panose="05000000000000000000" pitchFamily="2" charset="2"/>
              </a:rPr>
              <a:t>Confirme le </a:t>
            </a:r>
            <a:r>
              <a:rPr lang="fr-FR" sz="1400" b="0" dirty="0">
                <a:solidFill>
                  <a:schemeClr val="accent1"/>
                </a:solidFill>
                <a:sym typeface="Wingdings" panose="05000000000000000000" pitchFamily="2" charset="2"/>
              </a:rPr>
              <a:t>diagnostic des infections associées aux </a:t>
            </a:r>
            <a:r>
              <a:rPr lang="fr-FR" sz="1400" b="0" dirty="0" smtClean="0">
                <a:solidFill>
                  <a:schemeClr val="accent1"/>
                </a:solidFill>
                <a:sym typeface="Wingdings" panose="05000000000000000000" pitchFamily="2" charset="2"/>
              </a:rPr>
              <a:t>soins </a:t>
            </a:r>
            <a:r>
              <a:rPr lang="fr-FR" sz="1400" b="0" dirty="0" smtClean="0">
                <a:sym typeface="Wingdings" panose="05000000000000000000" pitchFamily="2" charset="2"/>
              </a:rPr>
              <a:t>(variable « sites infectieux »)</a:t>
            </a:r>
            <a:endParaRPr lang="fr-FR" sz="1400" b="0" dirty="0">
              <a:sym typeface="Wingdings" panose="05000000000000000000" pitchFamily="2" charset="2"/>
            </a:endParaRPr>
          </a:p>
          <a:p>
            <a:pPr lvl="2">
              <a:spcBef>
                <a:spcPts val="300"/>
              </a:spcBef>
            </a:pPr>
            <a:r>
              <a:rPr lang="fr-FR" sz="1400" b="0" dirty="0">
                <a:solidFill>
                  <a:schemeClr val="accent1"/>
                </a:solidFill>
                <a:sym typeface="Wingdings" panose="05000000000000000000" pitchFamily="2" charset="2"/>
              </a:rPr>
              <a:t>Confirme </a:t>
            </a:r>
            <a:r>
              <a:rPr lang="fr-FR" sz="1400" b="0" dirty="0" smtClean="0">
                <a:solidFill>
                  <a:schemeClr val="accent1"/>
                </a:solidFill>
                <a:sym typeface="Wingdings" panose="05000000000000000000" pitchFamily="2" charset="2"/>
              </a:rPr>
              <a:t>l’indication </a:t>
            </a:r>
            <a:r>
              <a:rPr lang="fr-FR" sz="1400" b="0" dirty="0">
                <a:solidFill>
                  <a:schemeClr val="accent1"/>
                </a:solidFill>
                <a:sym typeface="Wingdings" panose="05000000000000000000" pitchFamily="2" charset="2"/>
              </a:rPr>
              <a:t>des traitements </a:t>
            </a:r>
            <a:r>
              <a:rPr lang="fr-FR" sz="1400" b="0" dirty="0" smtClean="0">
                <a:solidFill>
                  <a:schemeClr val="accent1"/>
                </a:solidFill>
                <a:sym typeface="Wingdings" panose="05000000000000000000" pitchFamily="2" charset="2"/>
              </a:rPr>
              <a:t>anti-infectieux </a:t>
            </a:r>
            <a:r>
              <a:rPr lang="fr-FR" sz="1400" b="0" dirty="0" smtClean="0">
                <a:sym typeface="Wingdings" panose="05000000000000000000" pitchFamily="2" charset="2"/>
              </a:rPr>
              <a:t>(variab</a:t>
            </a:r>
            <a:r>
              <a:rPr lang="fr-FR" sz="1400" b="0" dirty="0">
                <a:sym typeface="Wingdings" panose="05000000000000000000" pitchFamily="2" charset="2"/>
              </a:rPr>
              <a:t>les</a:t>
            </a:r>
            <a:r>
              <a:rPr lang="fr-FR" sz="1400" b="0" dirty="0" smtClean="0">
                <a:sym typeface="Wingdings" panose="05000000000000000000" pitchFamily="2" charset="2"/>
              </a:rPr>
              <a:t> « contexte </a:t>
            </a:r>
            <a:r>
              <a:rPr lang="fr-FR" sz="1400" b="0" dirty="0">
                <a:sym typeface="Wingdings" panose="05000000000000000000" pitchFamily="2" charset="2"/>
              </a:rPr>
              <a:t>de </a:t>
            </a:r>
            <a:r>
              <a:rPr lang="fr-FR" sz="1400" b="0" dirty="0" smtClean="0">
                <a:sym typeface="Wingdings" panose="05000000000000000000" pitchFamily="2" charset="2"/>
              </a:rPr>
              <a:t>prescription » et « diagnostic associé aux traitement ») </a:t>
            </a:r>
            <a:endParaRPr lang="fr-FR" sz="1400" b="0" dirty="0">
              <a:sym typeface="Wingdings" panose="05000000000000000000" pitchFamily="2" charset="2"/>
            </a:endParaRPr>
          </a:p>
          <a:p>
            <a:pPr lvl="2">
              <a:spcBef>
                <a:spcPts val="300"/>
              </a:spcBef>
            </a:pPr>
            <a:r>
              <a:rPr lang="fr-FR" sz="1400" b="0" dirty="0">
                <a:solidFill>
                  <a:schemeClr val="accent1"/>
                </a:solidFill>
                <a:sym typeface="Wingdings" panose="05000000000000000000" pitchFamily="2" charset="2"/>
              </a:rPr>
              <a:t>Confirme </a:t>
            </a:r>
            <a:r>
              <a:rPr lang="fr-FR" sz="1400" b="0" dirty="0" smtClean="0">
                <a:solidFill>
                  <a:schemeClr val="accent1"/>
                </a:solidFill>
                <a:sym typeface="Wingdings" panose="05000000000000000000" pitchFamily="2" charset="2"/>
              </a:rPr>
              <a:t>l’indication de réévaluation des prescriptions d’anti-infectieux </a:t>
            </a:r>
            <a:r>
              <a:rPr lang="fr-FR" sz="1400" b="0" dirty="0" smtClean="0">
                <a:sym typeface="Wingdings" panose="05000000000000000000" pitchFamily="2" charset="2"/>
              </a:rPr>
              <a:t>(variable « réévaluation de l’antibio</a:t>
            </a:r>
            <a:r>
              <a:rPr lang="fr-FR" sz="1400" b="0" dirty="0">
                <a:sym typeface="Wingdings" panose="05000000000000000000" pitchFamily="2" charset="2"/>
              </a:rPr>
              <a:t>thér</a:t>
            </a:r>
            <a:r>
              <a:rPr lang="fr-FR" sz="1400" b="0" dirty="0" smtClean="0">
                <a:sym typeface="Wingdings" panose="05000000000000000000" pitchFamily="2" charset="2"/>
              </a:rPr>
              <a:t>apie)</a:t>
            </a:r>
            <a:endParaRPr lang="fr-FR" sz="1400" b="0" dirty="0">
              <a:sym typeface="Wingdings" panose="05000000000000000000" pitchFamily="2" charset="2"/>
            </a:endParaRPr>
          </a:p>
          <a:p>
            <a:pPr marL="0" lvl="2" indent="0">
              <a:spcBef>
                <a:spcPts val="600"/>
              </a:spcBef>
              <a:buNone/>
            </a:pPr>
            <a:endParaRPr lang="fr-FR" dirty="0">
              <a:solidFill>
                <a:schemeClr val="accent1"/>
              </a:solidFill>
            </a:endParaRPr>
          </a:p>
          <a:p>
            <a:pPr marL="0" lvl="2" indent="0">
              <a:spcBef>
                <a:spcPts val="600"/>
              </a:spcBef>
              <a:buNone/>
            </a:pPr>
            <a:r>
              <a:rPr lang="fr-FR" b="0" dirty="0" smtClean="0">
                <a:cs typeface="Arial" charset="0"/>
                <a:sym typeface="Wingdings" panose="05000000000000000000" pitchFamily="2" charset="2"/>
              </a:rPr>
              <a:t> </a:t>
            </a:r>
            <a:r>
              <a:rPr lang="fr-FR" b="0" dirty="0" smtClean="0">
                <a:solidFill>
                  <a:schemeClr val="accent1"/>
                </a:solidFill>
                <a:cs typeface="Arial" charset="0"/>
                <a:sym typeface="Wingdings" panose="05000000000000000000" pitchFamily="2" charset="2"/>
              </a:rPr>
              <a:t>En </a:t>
            </a:r>
            <a:r>
              <a:rPr lang="fr-FR" b="0" dirty="0">
                <a:solidFill>
                  <a:schemeClr val="accent1"/>
                </a:solidFill>
                <a:cs typeface="Arial" charset="0"/>
                <a:sym typeface="Wingdings" panose="05000000000000000000" pitchFamily="2" charset="2"/>
              </a:rPr>
              <a:t>l’absence de correspond médical</a:t>
            </a:r>
            <a:r>
              <a:rPr lang="fr-FR" b="0" dirty="0">
                <a:cs typeface="Arial" charset="0"/>
                <a:sym typeface="Wingdings" panose="05000000000000000000" pitchFamily="2" charset="2"/>
              </a:rPr>
              <a:t>, </a:t>
            </a:r>
            <a:r>
              <a:rPr lang="fr-FR" b="0" dirty="0">
                <a:cs typeface="Arial" charset="0"/>
              </a:rPr>
              <a:t>le référent de l’enquête mentionne dans le questionnaire établissement en cochant « Non » à la question : « Validation des infections et des traitements anti-infectieux </a:t>
            </a:r>
            <a:r>
              <a:rPr lang="fr-FR" b="0" dirty="0" smtClean="0">
                <a:cs typeface="Arial" charset="0"/>
              </a:rPr>
              <a:t>»</a:t>
            </a: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59832" y="5825939"/>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4" action="ppaction://hlinksldjump"/>
              </a:rPr>
              <a:t>Partie 3 : organisation de l’enquête – en amont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3572465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Rôle des CPias et de SPF</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268760"/>
            <a:ext cx="8208912" cy="5328592"/>
          </a:xfrm>
        </p:spPr>
        <p:txBody>
          <a:bodyPr/>
          <a:lstStyle/>
          <a:p>
            <a:pPr marL="0" lvl="2" indent="0">
              <a:spcBef>
                <a:spcPts val="600"/>
              </a:spcBef>
              <a:buNone/>
            </a:pPr>
            <a:r>
              <a:rPr lang="fr-FR" sz="1800" dirty="0" smtClean="0">
                <a:solidFill>
                  <a:schemeClr val="accent4"/>
                </a:solidFill>
                <a:latin typeface="Arial" charset="0"/>
                <a:cs typeface="Arial" charset="0"/>
              </a:rPr>
              <a:t>CPias</a:t>
            </a:r>
            <a:endParaRPr lang="fr-FR" sz="1800" dirty="0">
              <a:solidFill>
                <a:schemeClr val="accent4"/>
              </a:solidFill>
              <a:latin typeface="Arial" charset="0"/>
              <a:cs typeface="Arial" charset="0"/>
            </a:endParaRPr>
          </a:p>
          <a:p>
            <a:pPr lvl="2">
              <a:lnSpc>
                <a:spcPct val="100000"/>
              </a:lnSpc>
              <a:spcBef>
                <a:spcPts val="300"/>
              </a:spcBef>
            </a:pPr>
            <a:r>
              <a:rPr lang="fr-FR" sz="1400" b="0" dirty="0" smtClean="0">
                <a:solidFill>
                  <a:schemeClr val="tx2"/>
                </a:solidFill>
              </a:rPr>
              <a:t>Contacte l’ensemble des EMS ciblés et indiquer aux EHPAD de l’échantillon </a:t>
            </a:r>
            <a:r>
              <a:rPr lang="fr-FR" sz="1400" b="0" dirty="0"/>
              <a:t>qu’ils ont été tirés au sort et les encourager à participer à l’enquête</a:t>
            </a:r>
          </a:p>
          <a:p>
            <a:pPr lvl="2">
              <a:lnSpc>
                <a:spcPct val="100000"/>
              </a:lnSpc>
              <a:spcBef>
                <a:spcPts val="300"/>
              </a:spcBef>
            </a:pPr>
            <a:r>
              <a:rPr lang="fr-FR" sz="1400" b="0" dirty="0" smtClean="0">
                <a:solidFill>
                  <a:schemeClr val="accent1"/>
                </a:solidFill>
              </a:rPr>
              <a:t>Transmet la liste des EHPAD de l’échantillon à l’ARS </a:t>
            </a:r>
            <a:r>
              <a:rPr lang="fr-FR" sz="1400" b="0" dirty="0" smtClean="0"/>
              <a:t>de leur région si demandée</a:t>
            </a:r>
          </a:p>
          <a:p>
            <a:pPr lvl="2">
              <a:lnSpc>
                <a:spcPct val="100000"/>
              </a:lnSpc>
              <a:spcBef>
                <a:spcPts val="300"/>
              </a:spcBef>
            </a:pPr>
            <a:r>
              <a:rPr lang="fr-FR" sz="1400" b="0" strike="sngStrike" dirty="0" smtClean="0">
                <a:solidFill>
                  <a:schemeClr val="tx2"/>
                </a:solidFill>
              </a:rPr>
              <a:t>Met à jour l’annuaire des CPias </a:t>
            </a:r>
            <a:r>
              <a:rPr lang="fr-FR" sz="1400" b="0" strike="sngStrike" dirty="0" smtClean="0"/>
              <a:t>pour les EMS ciblés (EHPAD, EAM/FAM, MAS)</a:t>
            </a:r>
            <a:endParaRPr lang="fr-FR" sz="1400" b="0" strike="sngStrike" dirty="0"/>
          </a:p>
          <a:p>
            <a:pPr lvl="2">
              <a:lnSpc>
                <a:spcPct val="100000"/>
              </a:lnSpc>
              <a:spcBef>
                <a:spcPts val="300"/>
              </a:spcBef>
            </a:pPr>
            <a:r>
              <a:rPr lang="fr-FR" sz="1400" b="0" dirty="0" smtClean="0">
                <a:solidFill>
                  <a:schemeClr val="tx2"/>
                </a:solidFill>
              </a:rPr>
              <a:t>Organise </a:t>
            </a:r>
            <a:r>
              <a:rPr lang="fr-FR" sz="1400" b="0" dirty="0">
                <a:solidFill>
                  <a:schemeClr val="tx2"/>
                </a:solidFill>
              </a:rPr>
              <a:t>des formations</a:t>
            </a:r>
            <a:r>
              <a:rPr lang="fr-FR" sz="1400" b="0" dirty="0"/>
              <a:t> </a:t>
            </a:r>
            <a:r>
              <a:rPr lang="fr-FR" sz="1400" b="0" dirty="0" smtClean="0"/>
              <a:t>pour les établissements et fournir les supports de formation aux référents de l’enquête dans les établissements</a:t>
            </a:r>
            <a:endParaRPr lang="fr-FR" sz="1400" b="0" dirty="0">
              <a:solidFill>
                <a:schemeClr val="tx2"/>
              </a:solidFill>
              <a:cs typeface="Arial" charset="0"/>
            </a:endParaRPr>
          </a:p>
          <a:p>
            <a:pPr lvl="2">
              <a:lnSpc>
                <a:spcPct val="100000"/>
              </a:lnSpc>
              <a:spcBef>
                <a:spcPts val="300"/>
              </a:spcBef>
            </a:pPr>
            <a:r>
              <a:rPr lang="fr-FR" sz="1400" b="0" dirty="0" smtClean="0">
                <a:solidFill>
                  <a:schemeClr val="tx2"/>
                </a:solidFill>
              </a:rPr>
              <a:t>Suit </a:t>
            </a:r>
            <a:r>
              <a:rPr lang="fr-FR" sz="1400" b="0" dirty="0">
                <a:solidFill>
                  <a:schemeClr val="tx2"/>
                </a:solidFill>
              </a:rPr>
              <a:t>la participation</a:t>
            </a:r>
            <a:r>
              <a:rPr lang="fr-FR" sz="1400" b="0" dirty="0"/>
              <a:t> à l’enquête dans leur région (à l’aide de l’outil </a:t>
            </a:r>
            <a:r>
              <a:rPr lang="fr-FR" sz="1400" b="0" dirty="0" err="1"/>
              <a:t>PrevIAS</a:t>
            </a:r>
            <a:r>
              <a:rPr lang="fr-FR" sz="1400" b="0" dirty="0" smtClean="0"/>
              <a:t>)</a:t>
            </a:r>
          </a:p>
          <a:p>
            <a:pPr lvl="2">
              <a:lnSpc>
                <a:spcPct val="100000"/>
              </a:lnSpc>
              <a:spcBef>
                <a:spcPts val="300"/>
              </a:spcBef>
            </a:pPr>
            <a:r>
              <a:rPr lang="fr-FR" sz="1400" b="0" dirty="0" smtClean="0">
                <a:solidFill>
                  <a:schemeClr val="tx2"/>
                </a:solidFill>
              </a:rPr>
              <a:t>Encourage tous les </a:t>
            </a:r>
            <a:r>
              <a:rPr lang="fr-FR" sz="1400" b="0" dirty="0">
                <a:solidFill>
                  <a:schemeClr val="tx2"/>
                </a:solidFill>
              </a:rPr>
              <a:t>établissements</a:t>
            </a:r>
            <a:r>
              <a:rPr lang="fr-FR" sz="1400" b="0" dirty="0"/>
              <a:t> à la réalisation de </a:t>
            </a:r>
            <a:r>
              <a:rPr lang="fr-FR" sz="1400" b="0" dirty="0" smtClean="0"/>
              <a:t>l’enquête (TAS et non TAS)</a:t>
            </a:r>
          </a:p>
          <a:p>
            <a:pPr lvl="2">
              <a:lnSpc>
                <a:spcPct val="100000"/>
              </a:lnSpc>
              <a:spcBef>
                <a:spcPts val="300"/>
              </a:spcBef>
            </a:pPr>
            <a:r>
              <a:rPr lang="fr-FR" sz="1400" b="0" dirty="0" smtClean="0">
                <a:solidFill>
                  <a:schemeClr val="tx2"/>
                </a:solidFill>
              </a:rPr>
              <a:t>Fournit une assistance méthodologique</a:t>
            </a:r>
            <a:r>
              <a:rPr lang="fr-FR" sz="1400" b="0" dirty="0" smtClean="0"/>
              <a:t> aux établissements participants à l’enquête</a:t>
            </a:r>
          </a:p>
          <a:p>
            <a:pPr marL="0" lvl="2" indent="0">
              <a:spcBef>
                <a:spcPts val="600"/>
              </a:spcBef>
              <a:buNone/>
            </a:pPr>
            <a:r>
              <a:rPr lang="fr-FR" sz="1800" dirty="0" err="1" smtClean="0">
                <a:solidFill>
                  <a:schemeClr val="accent4"/>
                </a:solidFill>
                <a:latin typeface="Arial" charset="0"/>
                <a:cs typeface="Arial" charset="0"/>
              </a:rPr>
              <a:t>SpFrance</a:t>
            </a:r>
            <a:endParaRPr lang="fr-FR" sz="1800" dirty="0">
              <a:solidFill>
                <a:schemeClr val="accent4"/>
              </a:solidFill>
              <a:latin typeface="Arial" charset="0"/>
              <a:cs typeface="Arial" charset="0"/>
            </a:endParaRPr>
          </a:p>
          <a:p>
            <a:pPr lvl="2">
              <a:lnSpc>
                <a:spcPct val="100000"/>
              </a:lnSpc>
              <a:spcBef>
                <a:spcPts val="300"/>
              </a:spcBef>
            </a:pPr>
            <a:r>
              <a:rPr lang="fr-FR" sz="1400" b="0" dirty="0" smtClean="0">
                <a:solidFill>
                  <a:schemeClr val="tx2"/>
                </a:solidFill>
              </a:rPr>
              <a:t>Coordonne la rédaction et la </a:t>
            </a:r>
            <a:r>
              <a:rPr lang="fr-FR" sz="1400" b="0" dirty="0">
                <a:solidFill>
                  <a:schemeClr val="tx2"/>
                </a:solidFill>
              </a:rPr>
              <a:t>mise à disposition </a:t>
            </a:r>
            <a:r>
              <a:rPr lang="fr-FR" sz="1400" b="0" dirty="0"/>
              <a:t>des outils d’enquête </a:t>
            </a:r>
            <a:r>
              <a:rPr lang="fr-FR" sz="1400" b="0" dirty="0" smtClean="0"/>
              <a:t>(guide, FAQ, questionnaires)</a:t>
            </a:r>
          </a:p>
          <a:p>
            <a:pPr lvl="2">
              <a:lnSpc>
                <a:spcPct val="100000"/>
              </a:lnSpc>
              <a:spcBef>
                <a:spcPts val="300"/>
              </a:spcBef>
            </a:pPr>
            <a:r>
              <a:rPr lang="fr-FR" sz="1400" b="0" dirty="0" smtClean="0">
                <a:solidFill>
                  <a:schemeClr val="tx2"/>
                </a:solidFill>
              </a:rPr>
              <a:t>Coordonne </a:t>
            </a:r>
            <a:r>
              <a:rPr lang="fr-FR" sz="1400" b="0" dirty="0">
                <a:solidFill>
                  <a:schemeClr val="tx2"/>
                </a:solidFill>
              </a:rPr>
              <a:t>la mise en œuvre de l’enquête </a:t>
            </a:r>
            <a:r>
              <a:rPr lang="fr-FR" sz="1400" b="0" dirty="0" smtClean="0"/>
              <a:t>au niveau national</a:t>
            </a:r>
          </a:p>
          <a:p>
            <a:pPr lvl="2">
              <a:lnSpc>
                <a:spcPct val="100000"/>
              </a:lnSpc>
              <a:spcBef>
                <a:spcPts val="300"/>
              </a:spcBef>
            </a:pPr>
            <a:r>
              <a:rPr lang="fr-FR" sz="1400" b="0" dirty="0">
                <a:solidFill>
                  <a:schemeClr val="accent1"/>
                </a:solidFill>
              </a:rPr>
              <a:t>Assure </a:t>
            </a:r>
            <a:r>
              <a:rPr lang="fr-FR" sz="1400" b="0" dirty="0" smtClean="0">
                <a:solidFill>
                  <a:schemeClr val="accent1"/>
                </a:solidFill>
              </a:rPr>
              <a:t>la conformité du </a:t>
            </a:r>
            <a:r>
              <a:rPr lang="fr-FR" sz="1400" b="0" dirty="0">
                <a:solidFill>
                  <a:schemeClr val="accent1"/>
                </a:solidFill>
              </a:rPr>
              <a:t>traitement </a:t>
            </a:r>
            <a:r>
              <a:rPr lang="fr-FR" sz="1400" b="0" dirty="0" smtClean="0"/>
              <a:t>mis </a:t>
            </a:r>
            <a:r>
              <a:rPr lang="fr-FR" sz="1400" b="0" dirty="0"/>
              <a:t>en œuvre </a:t>
            </a:r>
            <a:r>
              <a:rPr lang="fr-FR" sz="1400" b="0" dirty="0" smtClean="0"/>
              <a:t>suivant la MR-004 de la Cnil</a:t>
            </a:r>
            <a:endParaRPr lang="fr-FR" sz="1400" b="0" dirty="0"/>
          </a:p>
          <a:p>
            <a:pPr lvl="2">
              <a:lnSpc>
                <a:spcPct val="100000"/>
              </a:lnSpc>
              <a:spcBef>
                <a:spcPts val="300"/>
              </a:spcBef>
            </a:pPr>
            <a:r>
              <a:rPr lang="fr-FR" sz="1400" b="0" dirty="0" smtClean="0">
                <a:solidFill>
                  <a:schemeClr val="tx2"/>
                </a:solidFill>
              </a:rPr>
              <a:t>Organise </a:t>
            </a:r>
            <a:r>
              <a:rPr lang="fr-FR" sz="1400" b="0" dirty="0">
                <a:solidFill>
                  <a:schemeClr val="tx2"/>
                </a:solidFill>
              </a:rPr>
              <a:t>des </a:t>
            </a:r>
            <a:r>
              <a:rPr lang="fr-FR" sz="1400" b="0" dirty="0" smtClean="0">
                <a:solidFill>
                  <a:schemeClr val="tx2"/>
                </a:solidFill>
              </a:rPr>
              <a:t>formations </a:t>
            </a:r>
            <a:r>
              <a:rPr lang="fr-FR" sz="1400" b="0" dirty="0" smtClean="0"/>
              <a:t>sur l’application </a:t>
            </a:r>
            <a:r>
              <a:rPr lang="fr-FR" sz="1400" b="0" dirty="0" err="1" smtClean="0"/>
              <a:t>PrevIAS</a:t>
            </a:r>
            <a:endParaRPr lang="fr-FR" sz="1400" b="0" dirty="0" smtClean="0"/>
          </a:p>
          <a:p>
            <a:pPr lvl="2">
              <a:lnSpc>
                <a:spcPct val="100000"/>
              </a:lnSpc>
              <a:spcBef>
                <a:spcPts val="300"/>
              </a:spcBef>
            </a:pPr>
            <a:r>
              <a:rPr lang="fr-FR" sz="1400" b="0" dirty="0" smtClean="0">
                <a:solidFill>
                  <a:schemeClr val="tx2"/>
                </a:solidFill>
              </a:rPr>
              <a:t>Assure </a:t>
            </a:r>
            <a:r>
              <a:rPr lang="fr-FR" sz="1400" b="0" dirty="0">
                <a:solidFill>
                  <a:schemeClr val="tx2"/>
                </a:solidFill>
              </a:rPr>
              <a:t>le développement </a:t>
            </a:r>
            <a:r>
              <a:rPr lang="fr-FR" sz="1400" b="0" dirty="0" smtClean="0">
                <a:solidFill>
                  <a:schemeClr val="tx2"/>
                </a:solidFill>
              </a:rPr>
              <a:t>et le </a:t>
            </a:r>
            <a:r>
              <a:rPr lang="fr-FR" sz="1400" b="0" dirty="0">
                <a:solidFill>
                  <a:schemeClr val="tx2"/>
                </a:solidFill>
              </a:rPr>
              <a:t>support applicatif </a:t>
            </a:r>
            <a:r>
              <a:rPr lang="fr-FR" sz="1400" b="0" dirty="0" smtClean="0"/>
              <a:t>de </a:t>
            </a:r>
            <a:r>
              <a:rPr lang="fr-FR" sz="1400" b="0" dirty="0" err="1" smtClean="0"/>
              <a:t>PrevIAS</a:t>
            </a:r>
            <a:endParaRPr lang="fr-FR" sz="1400" b="0" dirty="0" smtClean="0"/>
          </a:p>
          <a:p>
            <a:pPr lvl="2">
              <a:lnSpc>
                <a:spcPct val="100000"/>
              </a:lnSpc>
              <a:spcBef>
                <a:spcPts val="300"/>
              </a:spcBef>
            </a:pPr>
            <a:r>
              <a:rPr lang="fr-FR" sz="1400" b="0" dirty="0" smtClean="0">
                <a:solidFill>
                  <a:schemeClr val="tx2"/>
                </a:solidFill>
              </a:rPr>
              <a:t>Effectue les regroupements des établissements dans PrevIAS </a:t>
            </a:r>
            <a:r>
              <a:rPr lang="fr-FR" sz="1400" b="0" dirty="0" smtClean="0"/>
              <a:t>communiqués par les établissements</a:t>
            </a:r>
          </a:p>
          <a:p>
            <a:pPr lvl="2">
              <a:lnSpc>
                <a:spcPct val="100000"/>
              </a:lnSpc>
              <a:spcBef>
                <a:spcPts val="300"/>
              </a:spcBef>
            </a:pPr>
            <a:r>
              <a:rPr lang="fr-FR" sz="1400" b="0" dirty="0" smtClean="0">
                <a:solidFill>
                  <a:schemeClr val="tx2"/>
                </a:solidFill>
              </a:rPr>
              <a:t>Réalise l’analyse des données </a:t>
            </a:r>
            <a:r>
              <a:rPr lang="fr-FR" sz="1400" b="0" dirty="0" smtClean="0"/>
              <a:t>au niveaux régional et national</a:t>
            </a:r>
          </a:p>
          <a:p>
            <a:pPr lvl="2">
              <a:lnSpc>
                <a:spcPct val="100000"/>
              </a:lnSpc>
              <a:spcBef>
                <a:spcPts val="300"/>
              </a:spcBef>
            </a:pPr>
            <a:r>
              <a:rPr lang="fr-FR" sz="1400" b="0" dirty="0" smtClean="0">
                <a:solidFill>
                  <a:schemeClr val="tx2"/>
                </a:solidFill>
              </a:rPr>
              <a:t>Coordonne la valorisation des résultats </a:t>
            </a:r>
            <a:r>
              <a:rPr lang="fr-FR" sz="1400" b="0" dirty="0"/>
              <a:t>en lien avec le GT et les CPias</a:t>
            </a: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438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Coordonnées des référents</a:t>
            </a:r>
            <a:br>
              <a:rPr lang="fr-FR" dirty="0" smtClean="0">
                <a:latin typeface="Arial" charset="0"/>
                <a:cs typeface="Arial" charset="0"/>
              </a:rPr>
            </a:br>
            <a:r>
              <a:rPr lang="fr-FR" dirty="0" smtClean="0">
                <a:latin typeface="Arial" charset="0"/>
                <a:cs typeface="Arial" charset="0"/>
              </a:rPr>
              <a:t>régionaux dans les  CPIAS</a:t>
            </a:r>
            <a:endParaRPr lang="fr-FR" dirty="0">
              <a:latin typeface="Arial" charset="0"/>
              <a:cs typeface="Arial" charset="0"/>
            </a:endParaRP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2411955781"/>
              </p:ext>
            </p:extLst>
          </p:nvPr>
        </p:nvGraphicFramePr>
        <p:xfrm>
          <a:off x="179512" y="1124744"/>
          <a:ext cx="8712969" cy="5689600"/>
        </p:xfrm>
        <a:graphic>
          <a:graphicData uri="http://schemas.openxmlformats.org/drawingml/2006/table">
            <a:tbl>
              <a:tblPr firstRow="1" firstCol="1" bandRow="1">
                <a:tableStyleId>{00A15C55-8517-42AA-B614-E9B94910E393}</a:tableStyleId>
              </a:tblPr>
              <a:tblGrid>
                <a:gridCol w="2952329">
                  <a:extLst>
                    <a:ext uri="{9D8B030D-6E8A-4147-A177-3AD203B41FA5}">
                      <a16:colId xmlns:a16="http://schemas.microsoft.com/office/drawing/2014/main" val="1294565274"/>
                    </a:ext>
                  </a:extLst>
                </a:gridCol>
                <a:gridCol w="2736304">
                  <a:extLst>
                    <a:ext uri="{9D8B030D-6E8A-4147-A177-3AD203B41FA5}">
                      <a16:colId xmlns:a16="http://schemas.microsoft.com/office/drawing/2014/main" val="3602077294"/>
                    </a:ext>
                  </a:extLst>
                </a:gridCol>
                <a:gridCol w="3024336">
                  <a:extLst>
                    <a:ext uri="{9D8B030D-6E8A-4147-A177-3AD203B41FA5}">
                      <a16:colId xmlns:a16="http://schemas.microsoft.com/office/drawing/2014/main" val="2785340516"/>
                    </a:ext>
                  </a:extLst>
                </a:gridCol>
              </a:tblGrid>
              <a:tr h="163818">
                <a:tc>
                  <a:txBody>
                    <a:bodyPr/>
                    <a:lstStyle/>
                    <a:p>
                      <a:pPr algn="ctr">
                        <a:lnSpc>
                          <a:spcPts val="1600"/>
                        </a:lnSpc>
                        <a:spcBef>
                          <a:spcPts val="600"/>
                        </a:spcBef>
                        <a:spcAft>
                          <a:spcPts val="0"/>
                        </a:spcAft>
                      </a:pPr>
                      <a:r>
                        <a:rPr lang="fr-FR" sz="1300" dirty="0" err="1" smtClean="0">
                          <a:effectLst/>
                        </a:rPr>
                        <a:t>CPias</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dirty="0" smtClean="0">
                          <a:solidFill>
                            <a:schemeClr val="lt1"/>
                          </a:solidFill>
                          <a:effectLst/>
                          <a:latin typeface="+mn-lt"/>
                          <a:ea typeface="+mn-ea"/>
                          <a:cs typeface="+mn-cs"/>
                        </a:rPr>
                        <a:t>Référent</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u="sng" dirty="0" smtClean="0">
                          <a:effectLst/>
                        </a:rPr>
                        <a:t>Email</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extLst>
                  <a:ext uri="{0D108BD9-81ED-4DB2-BD59-A6C34878D82A}">
                    <a16:rowId xmlns:a16="http://schemas.microsoft.com/office/drawing/2014/main" val="3659160899"/>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Auvergne-Rhône-Alpes</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Anaïs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MACHUT</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SAVEY</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4"/>
                        </a:rPr>
                        <a:t>anais.machut@chu-lyon.fr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anne.savey@chu-lyon.fr</a:t>
                      </a:r>
                    </a:p>
                  </a:txBody>
                  <a:tcPr marL="0" marR="0" marT="0" marB="0"/>
                </a:tc>
                <a:extLst>
                  <a:ext uri="{0D108BD9-81ED-4DB2-BD59-A6C34878D82A}">
                    <a16:rowId xmlns:a16="http://schemas.microsoft.com/office/drawing/2014/main" val="69458719"/>
                  </a:ext>
                </a:extLst>
              </a:tr>
              <a:tr h="337822">
                <a:tc>
                  <a:txBody>
                    <a:bodyPr/>
                    <a:lstStyle/>
                    <a:p>
                      <a:pPr algn="just">
                        <a:lnSpc>
                          <a:spcPts val="1600"/>
                        </a:lnSpc>
                        <a:spcBef>
                          <a:spcPts val="600"/>
                        </a:spcBef>
                        <a:spcAft>
                          <a:spcPts val="0"/>
                        </a:spcAft>
                      </a:pPr>
                      <a:r>
                        <a:rPr lang="fr-FR" sz="1300" b="0" dirty="0">
                          <a:effectLst/>
                        </a:rPr>
                        <a:t>CPias Bourgogne-Franche-Comté</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Isabelle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ROUSSEAUX</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Nathalie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FLORET</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isabelle.rousseaux@chu-dijon.fr</a:t>
                      </a: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n1floretbassissi@chu-besancon.fr</a:t>
                      </a:r>
                    </a:p>
                  </a:txBody>
                  <a:tcPr marL="0" marR="0" marT="0" marB="0"/>
                </a:tc>
                <a:extLst>
                  <a:ext uri="{0D108BD9-81ED-4DB2-BD59-A6C34878D82A}">
                    <a16:rowId xmlns:a16="http://schemas.microsoft.com/office/drawing/2014/main" val="2974633167"/>
                  </a:ext>
                </a:extLst>
              </a:tr>
              <a:tr h="513087">
                <a:tc>
                  <a:txBody>
                    <a:bodyPr/>
                    <a:lstStyle/>
                    <a:p>
                      <a:pPr algn="just">
                        <a:lnSpc>
                          <a:spcPts val="1600"/>
                        </a:lnSpc>
                        <a:spcBef>
                          <a:spcPts val="600"/>
                        </a:spcBef>
                        <a:spcAft>
                          <a:spcPts val="0"/>
                        </a:spcAft>
                      </a:pPr>
                      <a:r>
                        <a:rPr lang="fr-FR" sz="1300" b="0" dirty="0">
                          <a:effectLst/>
                        </a:rPr>
                        <a:t>CPias Bretagne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Margaux CHARTIER</a:t>
                      </a:r>
                    </a:p>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Marion ANGIBAUD</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Stéphanie LEFFLOT</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hlinkClick r:id="rId5"/>
                        </a:rPr>
                        <a:t>margaux.chartier@chu-rennes.fr</a:t>
                      </a:r>
                      <a:endParaRPr lang="fr-FR" sz="1300" u="sng" kern="1200" dirty="0" smtClean="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hlinkClick r:id="rId6"/>
                        </a:rPr>
                        <a:t>marion.angibaud@chu-rennes.fr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hlinkClick r:id="rId7"/>
                        </a:rPr>
                        <a:t>stephanie.lefflot@chu-rennes.fr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484284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Centre-Val de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Anne-Sophie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VALENTIN</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Cindy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DESCORMIERS</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8"/>
                        </a:rPr>
                        <a:t>as.valentin@chu-tours.fr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hlinkClick r:id="rId9"/>
                        </a:rPr>
                        <a:t>c.descormiers@chu-tours.fr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516372"/>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Corse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Aba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MAHAMAT</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aba.mahamat@ch-ajaccio.fr</a:t>
                      </a:r>
                    </a:p>
                  </a:txBody>
                  <a:tcPr marL="0" marR="0" marT="0" marB="0"/>
                </a:tc>
                <a:extLst>
                  <a:ext uri="{0D108BD9-81ED-4DB2-BD59-A6C34878D82A}">
                    <a16:rowId xmlns:a16="http://schemas.microsoft.com/office/drawing/2014/main" val="2112457144"/>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Grand Est</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Sophia MECHKOUR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Olivia ALI-BRANDMEYER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en-GB" sz="1300" u="sng" kern="1200" dirty="0" smtClean="0">
                          <a:solidFill>
                            <a:srgbClr val="E40056"/>
                          </a:solidFill>
                          <a:effectLst/>
                          <a:latin typeface="+mn-lt"/>
                          <a:ea typeface="Calibri" panose="020F0502020204030204" pitchFamily="34" charset="0"/>
                          <a:cs typeface="Times New Roman" panose="02020603050405020304" pitchFamily="18" charset="0"/>
                          <a:hlinkClick r:id="rId10"/>
                        </a:rPr>
                        <a:t>sophia.mechkour@chru-strasbourg.fr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en-GB" sz="1300" u="sng" kern="1200" dirty="0">
                          <a:solidFill>
                            <a:srgbClr val="E40056"/>
                          </a:solidFill>
                          <a:effectLst/>
                          <a:latin typeface="+mn-lt"/>
                          <a:ea typeface="Calibri" panose="020F0502020204030204" pitchFamily="34" charset="0"/>
                          <a:cs typeface="Times New Roman" panose="02020603050405020304" pitchFamily="18" charset="0"/>
                        </a:rPr>
                        <a:t>o.ali-brandmeyer@chru-nancy.fr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6018401"/>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Guadeloupe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Bruno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JARRIGE</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bruno.jarrige@chu-guadeloupe.fr</a:t>
                      </a:r>
                    </a:p>
                  </a:txBody>
                  <a:tcPr marL="0" marR="0" marT="0" marB="0"/>
                </a:tc>
                <a:extLst>
                  <a:ext uri="{0D108BD9-81ED-4DB2-BD59-A6C34878D82A}">
                    <a16:rowId xmlns:a16="http://schemas.microsoft.com/office/drawing/2014/main" val="169519934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Guyane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Pétronille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KOUASSI JUPITER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petronille.kouassi@ch-cayenne.fr</a:t>
                      </a:r>
                    </a:p>
                  </a:txBody>
                  <a:tcPr marL="0" marR="0" marT="0" marB="0"/>
                </a:tc>
                <a:extLst>
                  <a:ext uri="{0D108BD9-81ED-4DB2-BD59-A6C34878D82A}">
                    <a16:rowId xmlns:a16="http://schemas.microsoft.com/office/drawing/2014/main" val="4026343825"/>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Hauts-de-France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Pierre PAROUX</a:t>
                      </a:r>
                    </a:p>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Gwenaelle LOCHER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ts val="1600"/>
                        </a:lnSpc>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hlinkClick r:id="rId11"/>
                        </a:rPr>
                        <a:t>pierre.paroux@chu-lille.fr</a:t>
                      </a:r>
                      <a:endParaRPr lang="fr-FR" sz="1300" u="sng" kern="1200" dirty="0" smtClean="0">
                        <a:solidFill>
                          <a:srgbClr val="E40056"/>
                        </a:solidFill>
                        <a:effectLst/>
                        <a:latin typeface="+mn-lt"/>
                        <a:ea typeface="Calibri" panose="020F0502020204030204" pitchFamily="34" charset="0"/>
                        <a:cs typeface="Times New Roman" panose="02020603050405020304" pitchFamily="18" charset="0"/>
                      </a:endParaRPr>
                    </a:p>
                    <a:p>
                      <a:pPr>
                        <a:lnSpc>
                          <a:spcPts val="1600"/>
                        </a:lnSpc>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rPr>
                        <a:t>locher.gwenaelle@chu-amiens.fr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8607504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Île-de-France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Hervé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BLANCHARD</a:t>
                      </a:r>
                    </a:p>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Franck VAREY</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ts val="1600"/>
                        </a:lnSpc>
                        <a:spcAft>
                          <a:spcPts val="0"/>
                        </a:spcAft>
                      </a:pPr>
                      <a:r>
                        <a:rPr lang="fr-FR" sz="1300" u="sng" dirty="0" smtClean="0">
                          <a:solidFill>
                            <a:srgbClr val="E40056"/>
                          </a:solidFill>
                          <a:effectLst/>
                          <a:latin typeface="+mn-lt"/>
                          <a:ea typeface="Calibri" panose="020F0502020204030204" pitchFamily="34" charset="0"/>
                          <a:cs typeface="Times New Roman" panose="02020603050405020304" pitchFamily="18" charset="0"/>
                          <a:hlinkClick r:id="rId12"/>
                        </a:rPr>
                        <a:t>herve.blanchard@aphp.fr</a:t>
                      </a:r>
                      <a:endParaRPr lang="fr-FR" sz="1300" u="sng" dirty="0" smtClean="0">
                        <a:solidFill>
                          <a:srgbClr val="E40056"/>
                        </a:solidFill>
                        <a:effectLst/>
                        <a:latin typeface="+mn-lt"/>
                        <a:ea typeface="Calibri" panose="020F0502020204030204" pitchFamily="34" charset="0"/>
                        <a:cs typeface="Times New Roman" panose="02020603050405020304" pitchFamily="18" charset="0"/>
                      </a:endParaRPr>
                    </a:p>
                    <a:p>
                      <a:pPr>
                        <a:lnSpc>
                          <a:spcPts val="1600"/>
                        </a:lnSpc>
                        <a:spcAft>
                          <a:spcPts val="0"/>
                        </a:spcAft>
                      </a:pPr>
                      <a:r>
                        <a:rPr lang="fr-FR" sz="1300" u="sng" dirty="0" smtClean="0">
                          <a:solidFill>
                            <a:srgbClr val="E40056"/>
                          </a:solidFill>
                          <a:effectLst/>
                          <a:latin typeface="+mn-lt"/>
                          <a:ea typeface="Calibri" panose="020F0502020204030204" pitchFamily="34" charset="0"/>
                          <a:cs typeface="Times New Roman" panose="02020603050405020304" pitchFamily="18" charset="0"/>
                        </a:rPr>
                        <a:t>franck.varey@aphp.fr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410159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La Réunion et Mayotte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Christine BANGUY</a:t>
                      </a:r>
                    </a:p>
                  </a:txBody>
                  <a:tcPr marL="0" marR="0" marT="0" marB="0"/>
                </a:tc>
                <a:tc>
                  <a:txBody>
                    <a:bodyPr/>
                    <a:lstStyle/>
                    <a:p>
                      <a:pPr>
                        <a:lnSpc>
                          <a:spcPts val="1600"/>
                        </a:lnSpc>
                        <a:spcAft>
                          <a:spcPts val="0"/>
                        </a:spcAft>
                      </a:pPr>
                      <a:r>
                        <a:rPr lang="fr-FR" sz="1300" u="sng" dirty="0">
                          <a:solidFill>
                            <a:srgbClr val="000000"/>
                          </a:solidFill>
                          <a:effectLst/>
                          <a:latin typeface="+mn-lt"/>
                          <a:ea typeface="Calibri" panose="020F0502020204030204" pitchFamily="34" charset="0"/>
                          <a:cs typeface="Times New Roman" panose="02020603050405020304" pitchFamily="18" charset="0"/>
                          <a:hlinkClick r:id="rId13"/>
                        </a:rPr>
                        <a:t>christine.banguy@chu-reunion.fr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5384056"/>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Martinique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Christophe CAZETTE</a:t>
                      </a:r>
                    </a:p>
                  </a:txBody>
                  <a:tcPr marL="0" marR="0" marT="0" marB="0"/>
                </a:tc>
                <a:tc>
                  <a:txBody>
                    <a:bodyPr/>
                    <a:lstStyle/>
                    <a:p>
                      <a:pPr>
                        <a:lnSpc>
                          <a:spcPts val="1600"/>
                        </a:lnSpc>
                        <a:spcAft>
                          <a:spcPts val="0"/>
                        </a:spcAft>
                      </a:pPr>
                      <a:r>
                        <a:rPr lang="fr-FR" sz="1300" u="sng" dirty="0" smtClean="0">
                          <a:solidFill>
                            <a:srgbClr val="E40056"/>
                          </a:solidFill>
                          <a:effectLst/>
                          <a:latin typeface="+mn-lt"/>
                          <a:ea typeface="Calibri" panose="020F0502020204030204" pitchFamily="34" charset="0"/>
                          <a:cs typeface="Times New Roman" panose="02020603050405020304" pitchFamily="18" charset="0"/>
                        </a:rPr>
                        <a:t>christophe.cazette@chu-martinique.fr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2357550"/>
                  </a:ext>
                </a:extLst>
              </a:tr>
              <a:tr h="344715">
                <a:tc>
                  <a:txBody>
                    <a:bodyPr/>
                    <a:lstStyle/>
                    <a:p>
                      <a:pPr algn="just">
                        <a:lnSpc>
                          <a:spcPts val="1600"/>
                        </a:lnSpc>
                        <a:spcBef>
                          <a:spcPts val="600"/>
                        </a:spcBef>
                        <a:spcAft>
                          <a:spcPts val="0"/>
                        </a:spcAft>
                      </a:pPr>
                      <a:r>
                        <a:rPr lang="fr-FR" sz="1300" b="0" dirty="0" err="1">
                          <a:effectLst/>
                        </a:rPr>
                        <a:t>CPias</a:t>
                      </a:r>
                      <a:r>
                        <a:rPr lang="fr-FR" sz="1300" b="0" dirty="0">
                          <a:effectLst/>
                        </a:rPr>
                        <a:t> Normandie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Pascal </a:t>
                      </a:r>
                      <a:r>
                        <a:rPr lang="fr-FR" sz="1300" kern="1200" dirty="0" smtClean="0">
                          <a:solidFill>
                            <a:srgbClr val="000000"/>
                          </a:solidFill>
                          <a:effectLst/>
                          <a:latin typeface="+mn-lt"/>
                          <a:ea typeface="Calibri" panose="020F0502020204030204" pitchFamily="34" charset="0"/>
                          <a:cs typeface="Times New Roman" panose="02020603050405020304" pitchFamily="18" charset="0"/>
                        </a:rPr>
                        <a:t>THIBON</a:t>
                      </a:r>
                    </a:p>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Denis THILLARD</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ts val="1600"/>
                        </a:lnSpc>
                        <a:spcAft>
                          <a:spcPts val="0"/>
                        </a:spcAft>
                      </a:pPr>
                      <a:r>
                        <a:rPr lang="fr-FR" sz="1300" u="none" strike="noStrike" dirty="0" smtClean="0">
                          <a:solidFill>
                            <a:srgbClr val="E40056"/>
                          </a:solidFill>
                          <a:effectLst/>
                          <a:latin typeface="+mn-lt"/>
                          <a:ea typeface="Calibri" panose="020F0502020204030204" pitchFamily="34" charset="0"/>
                          <a:cs typeface="Times New Roman" panose="02020603050405020304" pitchFamily="18" charset="0"/>
                          <a:hlinkClick r:id="rId14"/>
                        </a:rPr>
                        <a:t>thibon-p@chu-caen.fr</a:t>
                      </a:r>
                      <a:endParaRPr lang="fr-FR" sz="1300" u="none" strike="noStrike" dirty="0" smtClean="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smtClean="0">
                          <a:solidFill>
                            <a:srgbClr val="E40056"/>
                          </a:solidFill>
                          <a:effectLst/>
                          <a:latin typeface="+mn-lt"/>
                          <a:ea typeface="Calibri" panose="020F0502020204030204" pitchFamily="34" charset="0"/>
                          <a:cs typeface="Times New Roman" panose="02020603050405020304" pitchFamily="18" charset="0"/>
                        </a:rPr>
                        <a:t>denis.thillard@chu-rouen.fr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6604348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Nouvelle-Aquitaine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Caroline BERVAS</a:t>
                      </a:r>
                    </a:p>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Muriel PÉFAU</a:t>
                      </a:r>
                    </a:p>
                  </a:txBody>
                  <a:tcPr marL="0" marR="0" marT="0" marB="0"/>
                </a:tc>
                <a:tc>
                  <a:txBody>
                    <a:bodyPr/>
                    <a:lstStyle/>
                    <a:p>
                      <a:pPr>
                        <a:lnSpc>
                          <a:spcPts val="1600"/>
                        </a:lnSpc>
                        <a:spcAft>
                          <a:spcPts val="0"/>
                        </a:spcAft>
                      </a:pPr>
                      <a:r>
                        <a:rPr lang="fr-FR" sz="1300" u="sng" dirty="0" smtClean="0">
                          <a:solidFill>
                            <a:srgbClr val="E40056"/>
                          </a:solidFill>
                          <a:effectLst/>
                          <a:latin typeface="+mn-lt"/>
                          <a:ea typeface="Calibri" panose="020F0502020204030204" pitchFamily="34" charset="0"/>
                          <a:cs typeface="Times New Roman" panose="02020603050405020304" pitchFamily="18" charset="0"/>
                          <a:hlinkClick r:id="rId15"/>
                        </a:rPr>
                        <a:t>caroline.bervas@chu-bordeaux.fr</a:t>
                      </a:r>
                      <a:endParaRPr lang="fr-FR" sz="1300" u="sng" dirty="0" smtClean="0">
                        <a:solidFill>
                          <a:srgbClr val="E40056"/>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dirty="0" smtClean="0">
                          <a:solidFill>
                            <a:srgbClr val="E40056"/>
                          </a:solidFill>
                          <a:effectLst/>
                          <a:latin typeface="+mn-lt"/>
                          <a:ea typeface="Calibri" panose="020F0502020204030204" pitchFamily="34" charset="0"/>
                          <a:cs typeface="Times New Roman" panose="02020603050405020304" pitchFamily="18" charset="0"/>
                        </a:rPr>
                        <a:t>muriel.pefau@chu-bordeaux.fr</a:t>
                      </a:r>
                      <a:endParaRPr lang="fr-FR" sz="1300" dirty="0" smtClean="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34545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Occitanie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smtClean="0">
                          <a:solidFill>
                            <a:srgbClr val="000000"/>
                          </a:solidFill>
                          <a:effectLst/>
                          <a:latin typeface="+mn-lt"/>
                          <a:ea typeface="Calibri" panose="020F0502020204030204" pitchFamily="34" charset="0"/>
                          <a:cs typeface="Times New Roman" panose="02020603050405020304" pitchFamily="18" charset="0"/>
                        </a:rPr>
                        <a:t>Sandrine CANOUET</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6"/>
                        </a:rPr>
                        <a:t>canouet.s@chu-toulouse.fr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0042869"/>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Pays de la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Céline POULAIN</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cepoulain@chu-nantes.fr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33228594"/>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Provence-Alpes-Côte d’Azur</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Jean-Christophe DELAROZIERE</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7"/>
                        </a:rPr>
                        <a:t>jeanchristophe.delaroziere@ap-hm.fr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519673"/>
                  </a:ext>
                </a:extLst>
              </a:tr>
            </a:tbl>
          </a:graphicData>
        </a:graphic>
      </p:graphicFrame>
    </p:spTree>
    <p:custDataLst>
      <p:tags r:id="rId1"/>
    </p:custDataLst>
    <p:extLst>
      <p:ext uri="{BB962C8B-B14F-4D97-AF65-F5344CB8AC3E}">
        <p14:creationId xmlns:p14="http://schemas.microsoft.com/office/powerpoint/2010/main" val="371751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Contacts </a:t>
            </a:r>
            <a:r>
              <a:rPr lang="fr-FR" dirty="0" err="1" smtClean="0">
                <a:latin typeface="Arial" charset="0"/>
                <a:cs typeface="Arial" charset="0"/>
              </a:rPr>
              <a:t>Spfrance</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412776"/>
            <a:ext cx="8136903" cy="4824535"/>
          </a:xfrm>
        </p:spPr>
        <p:txBody>
          <a:bodyPr/>
          <a:lstStyle/>
          <a:p>
            <a:r>
              <a:rPr lang="fr-FR" cap="none" dirty="0" smtClean="0"/>
              <a:t>Santé publique France</a:t>
            </a:r>
            <a:endParaRPr lang="fr-FR" cap="none" dirty="0"/>
          </a:p>
          <a:p>
            <a:pPr lvl="2">
              <a:spcBef>
                <a:spcPts val="600"/>
              </a:spcBef>
            </a:pPr>
            <a:r>
              <a:rPr lang="fr-FR" sz="1400" dirty="0">
                <a:latin typeface="Arial" charset="0"/>
                <a:cs typeface="Arial" charset="0"/>
              </a:rPr>
              <a:t>Question sur la mise en œuvre du protocole</a:t>
            </a:r>
            <a:r>
              <a:rPr lang="fr-FR" sz="1400" b="0" dirty="0">
                <a:latin typeface="Arial" charset="0"/>
                <a:cs typeface="Arial" charset="0"/>
              </a:rPr>
              <a:t> </a:t>
            </a:r>
            <a:r>
              <a:rPr lang="fr-FR" sz="1400" b="0" dirty="0" smtClean="0">
                <a:latin typeface="Arial" charset="0"/>
                <a:cs typeface="Arial" charset="0"/>
              </a:rPr>
              <a:t>: Côme </a:t>
            </a:r>
            <a:r>
              <a:rPr lang="fr-FR" sz="1400" b="0" dirty="0" err="1" smtClean="0">
                <a:latin typeface="Arial" charset="0"/>
                <a:cs typeface="Arial" charset="0"/>
              </a:rPr>
              <a:t>Daniau</a:t>
            </a:r>
            <a:r>
              <a:rPr lang="fr-FR" sz="1400" b="0" dirty="0">
                <a:latin typeface="Arial" charset="0"/>
                <a:cs typeface="Arial" charset="0"/>
              </a:rPr>
              <a:t> </a:t>
            </a:r>
            <a:r>
              <a:rPr lang="fr-FR" sz="1400" b="0" dirty="0" smtClean="0">
                <a:latin typeface="Arial" charset="0"/>
                <a:cs typeface="Arial" charset="0"/>
                <a:hlinkClick r:id="rId3"/>
              </a:rPr>
              <a:t>come.daniau@santepubliquefrance.fr</a:t>
            </a:r>
            <a:endParaRPr lang="fr-FR" sz="1400" b="0" dirty="0">
              <a:latin typeface="Arial" charset="0"/>
              <a:cs typeface="Arial" charset="0"/>
            </a:endParaRPr>
          </a:p>
          <a:p>
            <a:pPr lvl="2">
              <a:spcBef>
                <a:spcPts val="600"/>
              </a:spcBef>
            </a:pPr>
            <a:r>
              <a:rPr lang="fr-FR" sz="1400" dirty="0">
                <a:latin typeface="Arial" charset="0"/>
                <a:cs typeface="Arial" charset="0"/>
              </a:rPr>
              <a:t>Question sur le traitement de données à caractère personnel</a:t>
            </a:r>
            <a:r>
              <a:rPr lang="fr-FR" sz="1400" b="0" dirty="0">
                <a:latin typeface="Arial" charset="0"/>
                <a:cs typeface="Arial" charset="0"/>
              </a:rPr>
              <a:t> : Clothilde </a:t>
            </a:r>
            <a:r>
              <a:rPr lang="fr-FR" sz="1400" b="0" dirty="0" err="1">
                <a:latin typeface="Arial" charset="0"/>
                <a:cs typeface="Arial" charset="0"/>
              </a:rPr>
              <a:t>Hachin</a:t>
            </a:r>
            <a:r>
              <a:rPr lang="fr-FR" sz="1400" b="0" dirty="0">
                <a:latin typeface="Arial" charset="0"/>
                <a:cs typeface="Arial" charset="0"/>
              </a:rPr>
              <a:t> </a:t>
            </a:r>
            <a:r>
              <a:rPr lang="fr-FR" sz="1400" b="0" dirty="0">
                <a:latin typeface="Arial" charset="0"/>
                <a:cs typeface="Arial" charset="0"/>
                <a:hlinkClick r:id="rId4"/>
              </a:rPr>
              <a:t>dpo@santepubliquefrance.fr</a:t>
            </a:r>
            <a:endParaRPr lang="fr-FR" sz="1400" b="0" dirty="0">
              <a:latin typeface="Arial" charset="0"/>
              <a:cs typeface="Arial" charset="0"/>
            </a:endParaRPr>
          </a:p>
          <a:p>
            <a:pPr>
              <a:spcBef>
                <a:spcPts val="1800"/>
              </a:spcBef>
            </a:pPr>
            <a:r>
              <a:rPr lang="fr-FR" cap="none" dirty="0" smtClean="0"/>
              <a:t>Support applicatif </a:t>
            </a:r>
            <a:r>
              <a:rPr lang="fr-FR" cap="none" dirty="0" err="1"/>
              <a:t>PrevIAS</a:t>
            </a:r>
            <a:endParaRPr lang="fr-FR" cap="none" dirty="0"/>
          </a:p>
          <a:p>
            <a:pPr lvl="2">
              <a:spcBef>
                <a:spcPts val="600"/>
              </a:spcBef>
            </a:pPr>
            <a:r>
              <a:rPr lang="fr-FR" sz="1400" dirty="0" smtClean="0">
                <a:latin typeface="Arial" charset="0"/>
                <a:cs typeface="Arial" charset="0"/>
              </a:rPr>
              <a:t>Question sur l’utilisation de l’application </a:t>
            </a:r>
            <a:r>
              <a:rPr lang="fr-FR" sz="1400" dirty="0" err="1" smtClean="0">
                <a:latin typeface="Arial" charset="0"/>
                <a:cs typeface="Arial" charset="0"/>
              </a:rPr>
              <a:t>PrevIAS</a:t>
            </a:r>
            <a:r>
              <a:rPr lang="fr-FR" sz="1400" dirty="0">
                <a:latin typeface="Arial" charset="0"/>
                <a:cs typeface="Arial" charset="0"/>
              </a:rPr>
              <a:t> </a:t>
            </a:r>
            <a:r>
              <a:rPr lang="fr-FR" sz="1400" dirty="0" smtClean="0">
                <a:latin typeface="Arial" charset="0"/>
                <a:cs typeface="Arial" charset="0"/>
              </a:rPr>
              <a:t>:</a:t>
            </a:r>
            <a:r>
              <a:rPr lang="fr-FR" sz="1400" b="0" dirty="0">
                <a:latin typeface="Arial" charset="0"/>
                <a:cs typeface="Arial" charset="0"/>
              </a:rPr>
              <a:t/>
            </a:r>
            <a:br>
              <a:rPr lang="fr-FR" sz="1400" b="0" dirty="0">
                <a:latin typeface="Arial" charset="0"/>
                <a:cs typeface="Arial" charset="0"/>
              </a:rPr>
            </a:br>
            <a:r>
              <a:rPr lang="fr-FR" sz="1400" b="0" dirty="0" smtClean="0">
                <a:latin typeface="Arial" charset="0"/>
                <a:cs typeface="Arial" charset="0"/>
                <a:hlinkClick r:id="rId5"/>
              </a:rPr>
              <a:t>previas-support@santepubliquefrance.fr</a:t>
            </a:r>
            <a:endParaRPr lang="fr-FR" sz="1400" b="0" dirty="0" smtClean="0">
              <a:latin typeface="Arial" charset="0"/>
              <a:cs typeface="Arial" charset="0"/>
            </a:endParaRPr>
          </a:p>
          <a:p>
            <a:pPr lvl="2">
              <a:spcBef>
                <a:spcPts val="600"/>
              </a:spcBef>
            </a:pPr>
            <a:endParaRPr lang="fr-FR" sz="1400" b="0" dirty="0">
              <a:latin typeface="Arial" charset="0"/>
              <a:cs typeface="Arial" charset="0"/>
            </a:endParaRPr>
          </a:p>
          <a:p>
            <a:pPr marL="0" lvl="2" indent="0">
              <a:spcBef>
                <a:spcPts val="1800"/>
              </a:spcBef>
              <a:buNone/>
            </a:pPr>
            <a:r>
              <a:rPr lang="fr-FR" sz="1800" dirty="0" err="1">
                <a:solidFill>
                  <a:schemeClr val="tx2"/>
                </a:solidFill>
              </a:rPr>
              <a:t>CPias</a:t>
            </a:r>
            <a:r>
              <a:rPr lang="fr-FR" sz="1800" dirty="0">
                <a:solidFill>
                  <a:schemeClr val="tx2"/>
                </a:solidFill>
              </a:rPr>
              <a:t> PDL </a:t>
            </a:r>
            <a:r>
              <a:rPr lang="fr-FR" sz="1800" dirty="0" smtClean="0">
                <a:solidFill>
                  <a:schemeClr val="tx2"/>
                </a:solidFill>
              </a:rPr>
              <a:t>/ </a:t>
            </a:r>
            <a:endParaRPr lang="fr-FR" sz="1800" dirty="0">
              <a:solidFill>
                <a:schemeClr val="tx2"/>
              </a:solidFill>
            </a:endParaRPr>
          </a:p>
          <a:p>
            <a:pPr marL="0" lvl="2" indent="0">
              <a:spcBef>
                <a:spcPts val="1800"/>
              </a:spcBef>
              <a:buNone/>
            </a:pPr>
            <a:r>
              <a:rPr lang="fr-FR" b="0" dirty="0" smtClean="0"/>
              <a:t>Référente : Céline POULAIN </a:t>
            </a:r>
          </a:p>
        </p:txBody>
      </p:sp>
      <p:pic>
        <p:nvPicPr>
          <p:cNvPr id="6" name="Picture 6" descr="CPIAS Nouvelle-Aquitaine lutte contre les infections nosocomial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5737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Information des résidents</a:t>
            </a:r>
            <a:endParaRPr lang="fr-FR" dirty="0"/>
          </a:p>
        </p:txBody>
      </p:sp>
      <p:sp>
        <p:nvSpPr>
          <p:cNvPr id="4" name="Espace réservé du texte 3"/>
          <p:cNvSpPr>
            <a:spLocks noGrp="1"/>
          </p:cNvSpPr>
          <p:nvPr>
            <p:ph type="body" sz="quarter" idx="12"/>
          </p:nvPr>
        </p:nvSpPr>
        <p:spPr>
          <a:xfrm>
            <a:off x="107503" y="1264044"/>
            <a:ext cx="8918519" cy="5328592"/>
          </a:xfrm>
        </p:spPr>
        <p:txBody>
          <a:bodyPr/>
          <a:lstStyle/>
          <a:p>
            <a:pPr lvl="2">
              <a:lnSpc>
                <a:spcPct val="100000"/>
              </a:lnSpc>
              <a:spcBef>
                <a:spcPts val="600"/>
              </a:spcBef>
            </a:pPr>
            <a:r>
              <a:rPr lang="fr-FR" b="0" dirty="0" smtClean="0">
                <a:cs typeface="Arial" charset="0"/>
              </a:rPr>
              <a:t>Effectuée </a:t>
            </a:r>
            <a:r>
              <a:rPr lang="fr-FR" dirty="0">
                <a:solidFill>
                  <a:schemeClr val="accent1"/>
                </a:solidFill>
                <a:cs typeface="Arial" charset="0"/>
              </a:rPr>
              <a:t>en amont de l’enquête </a:t>
            </a:r>
            <a:r>
              <a:rPr lang="fr-FR" b="0" dirty="0">
                <a:cs typeface="Arial" charset="0"/>
              </a:rPr>
              <a:t>(ou lors du passage dans les </a:t>
            </a:r>
            <a:r>
              <a:rPr lang="fr-FR" b="0" dirty="0" smtClean="0">
                <a:cs typeface="Arial" charset="0"/>
              </a:rPr>
              <a:t>unités </a:t>
            </a:r>
            <a:r>
              <a:rPr lang="fr-FR" b="0" dirty="0">
                <a:cs typeface="Arial" charset="0"/>
              </a:rPr>
              <a:t>et </a:t>
            </a:r>
            <a:r>
              <a:rPr lang="fr-FR" b="0" dirty="0" smtClean="0">
                <a:cs typeface="Arial" charset="0"/>
              </a:rPr>
              <a:t>secteurs </a:t>
            </a:r>
            <a:r>
              <a:rPr lang="fr-FR" b="0" dirty="0">
                <a:cs typeface="Arial" charset="0"/>
              </a:rPr>
              <a:t>de vie le jour de l’enquête</a:t>
            </a:r>
            <a:r>
              <a:rPr lang="fr-FR" b="0" dirty="0" smtClean="0">
                <a:cs typeface="Arial" charset="0"/>
              </a:rPr>
              <a:t>)</a:t>
            </a:r>
          </a:p>
          <a:p>
            <a:pPr lvl="2">
              <a:lnSpc>
                <a:spcPct val="100000"/>
              </a:lnSpc>
              <a:spcBef>
                <a:spcPts val="600"/>
              </a:spcBef>
            </a:pPr>
            <a:endParaRPr lang="fr-FR" b="0" dirty="0">
              <a:cs typeface="Arial" charset="0"/>
            </a:endParaRPr>
          </a:p>
          <a:p>
            <a:pPr lvl="2">
              <a:lnSpc>
                <a:spcPct val="100000"/>
              </a:lnSpc>
              <a:spcBef>
                <a:spcPts val="600"/>
              </a:spcBef>
            </a:pPr>
            <a:r>
              <a:rPr lang="fr-FR" b="0" dirty="0" smtClean="0">
                <a:cs typeface="Arial" charset="0"/>
              </a:rPr>
              <a:t>Deux </a:t>
            </a:r>
            <a:r>
              <a:rPr lang="fr-FR" dirty="0" smtClean="0">
                <a:solidFill>
                  <a:schemeClr val="accent1"/>
                </a:solidFill>
                <a:cs typeface="Arial" charset="0"/>
              </a:rPr>
              <a:t>modalités d’information</a:t>
            </a:r>
            <a:r>
              <a:rPr lang="fr-FR" b="0" dirty="0" smtClean="0">
                <a:solidFill>
                  <a:schemeClr val="accent1"/>
                </a:solidFill>
                <a:cs typeface="Arial" charset="0"/>
              </a:rPr>
              <a:t> :</a:t>
            </a:r>
          </a:p>
          <a:p>
            <a:pPr marL="357750" lvl="3" indent="-285750">
              <a:lnSpc>
                <a:spcPct val="100000"/>
              </a:lnSpc>
              <a:spcBef>
                <a:spcPts val="300"/>
              </a:spcBef>
              <a:buFont typeface="Wingdings" panose="05000000000000000000" pitchFamily="2" charset="2"/>
              <a:buChar char="Ø"/>
            </a:pPr>
            <a:r>
              <a:rPr lang="fr-FR" b="1" dirty="0" smtClean="0">
                <a:solidFill>
                  <a:srgbClr val="373739"/>
                </a:solidFill>
                <a:latin typeface="Arial" charset="0"/>
                <a:cs typeface="Arial" charset="0"/>
              </a:rPr>
              <a:t>individuelle </a:t>
            </a:r>
            <a:r>
              <a:rPr lang="fr-FR" dirty="0" smtClean="0">
                <a:solidFill>
                  <a:srgbClr val="373739"/>
                </a:solidFill>
                <a:latin typeface="Arial" charset="0"/>
                <a:cs typeface="Arial" charset="0"/>
              </a:rPr>
              <a:t>réalisée par distribution </a:t>
            </a:r>
            <a:r>
              <a:rPr lang="fr-FR" dirty="0">
                <a:solidFill>
                  <a:srgbClr val="373739"/>
                </a:solidFill>
                <a:latin typeface="Arial" charset="0"/>
                <a:cs typeface="Arial" charset="0"/>
              </a:rPr>
              <a:t>de la lettre </a:t>
            </a:r>
            <a:endParaRPr lang="fr-FR" dirty="0" smtClean="0">
              <a:solidFill>
                <a:srgbClr val="373739"/>
              </a:solidFill>
              <a:latin typeface="Arial" charset="0"/>
              <a:cs typeface="Arial" charset="0"/>
            </a:endParaRPr>
          </a:p>
          <a:p>
            <a:pPr marL="72000" lvl="3" indent="0">
              <a:lnSpc>
                <a:spcPct val="100000"/>
              </a:lnSpc>
              <a:spcBef>
                <a:spcPts val="300"/>
              </a:spcBef>
              <a:buNone/>
            </a:pPr>
            <a:r>
              <a:rPr lang="fr-FR" dirty="0" smtClean="0">
                <a:solidFill>
                  <a:srgbClr val="373739"/>
                </a:solidFill>
                <a:latin typeface="Arial" charset="0"/>
                <a:cs typeface="Arial" charset="0"/>
              </a:rPr>
              <a:t>d’information</a:t>
            </a:r>
            <a:endParaRPr lang="fr-FR" dirty="0">
              <a:solidFill>
                <a:srgbClr val="373739"/>
              </a:solidFill>
              <a:latin typeface="Arial" charset="0"/>
              <a:cs typeface="Arial" charset="0"/>
            </a:endParaRPr>
          </a:p>
          <a:p>
            <a:pPr marL="357750" lvl="3" indent="-285750">
              <a:lnSpc>
                <a:spcPct val="100000"/>
              </a:lnSpc>
              <a:spcBef>
                <a:spcPts val="300"/>
              </a:spcBef>
              <a:buFont typeface="Wingdings" panose="05000000000000000000" pitchFamily="2" charset="2"/>
              <a:buChar char="Ø"/>
            </a:pPr>
            <a:r>
              <a:rPr lang="fr-FR" b="1" dirty="0" smtClean="0">
                <a:solidFill>
                  <a:srgbClr val="373739"/>
                </a:solidFill>
                <a:latin typeface="Arial" charset="0"/>
                <a:cs typeface="Arial" charset="0"/>
              </a:rPr>
              <a:t>collective </a:t>
            </a:r>
            <a:r>
              <a:rPr lang="fr-FR" dirty="0">
                <a:solidFill>
                  <a:srgbClr val="373739"/>
                </a:solidFill>
                <a:latin typeface="Arial" charset="0"/>
                <a:cs typeface="Arial" charset="0"/>
              </a:rPr>
              <a:t>par </a:t>
            </a:r>
            <a:r>
              <a:rPr lang="fr-FR" dirty="0" err="1" smtClean="0">
                <a:solidFill>
                  <a:srgbClr val="373739"/>
                </a:solidFill>
                <a:latin typeface="Arial" charset="0"/>
                <a:cs typeface="Arial" charset="0"/>
              </a:rPr>
              <a:t>affichagede</a:t>
            </a:r>
            <a:r>
              <a:rPr lang="fr-FR" dirty="0" smtClean="0">
                <a:solidFill>
                  <a:srgbClr val="373739"/>
                </a:solidFill>
                <a:latin typeface="Arial" charset="0"/>
                <a:cs typeface="Arial" charset="0"/>
              </a:rPr>
              <a:t> </a:t>
            </a:r>
            <a:r>
              <a:rPr lang="fr-FR" dirty="0">
                <a:solidFill>
                  <a:srgbClr val="373739"/>
                </a:solidFill>
                <a:latin typeface="Arial" charset="0"/>
                <a:cs typeface="Arial" charset="0"/>
              </a:rPr>
              <a:t>la </a:t>
            </a:r>
            <a:r>
              <a:rPr lang="fr-FR" dirty="0" smtClean="0">
                <a:solidFill>
                  <a:srgbClr val="373739"/>
                </a:solidFill>
                <a:latin typeface="Arial" charset="0"/>
                <a:cs typeface="Arial" charset="0"/>
              </a:rPr>
              <a:t>lettre d’information</a:t>
            </a:r>
          </a:p>
          <a:p>
            <a:pPr marL="72000" lvl="3" indent="0">
              <a:lnSpc>
                <a:spcPct val="100000"/>
              </a:lnSpc>
              <a:spcBef>
                <a:spcPts val="300"/>
              </a:spcBef>
              <a:buNone/>
            </a:pPr>
            <a:endParaRPr lang="fr-FR" dirty="0" smtClean="0">
              <a:solidFill>
                <a:srgbClr val="373739"/>
              </a:solidFill>
              <a:latin typeface="Arial" charset="0"/>
              <a:cs typeface="Arial" charset="0"/>
            </a:endParaRPr>
          </a:p>
          <a:p>
            <a:pPr lvl="2">
              <a:lnSpc>
                <a:spcPct val="100000"/>
              </a:lnSpc>
              <a:spcBef>
                <a:spcPts val="600"/>
              </a:spcBef>
            </a:pPr>
            <a:r>
              <a:rPr lang="fr-FR" b="0" dirty="0" smtClean="0">
                <a:cs typeface="Arial" charset="0"/>
              </a:rPr>
              <a:t>La lettre d’information prévoit au résident</a:t>
            </a:r>
            <a:br>
              <a:rPr lang="fr-FR" b="0" dirty="0" smtClean="0">
                <a:cs typeface="Arial" charset="0"/>
              </a:rPr>
            </a:br>
            <a:r>
              <a:rPr lang="fr-FR" b="0" dirty="0" smtClean="0">
                <a:cs typeface="Arial" charset="0"/>
              </a:rPr>
              <a:t>d’exercer leur </a:t>
            </a:r>
            <a:r>
              <a:rPr lang="fr-FR" dirty="0" smtClean="0">
                <a:solidFill>
                  <a:schemeClr val="accent1"/>
                </a:solidFill>
                <a:cs typeface="Arial" charset="0"/>
              </a:rPr>
              <a:t>droit d’opposition </a:t>
            </a:r>
            <a:endParaRPr lang="fr-FR" dirty="0">
              <a:solidFill>
                <a:schemeClr val="accent1"/>
              </a:solidFill>
              <a:cs typeface="Arial" charset="0"/>
            </a:endParaRPr>
          </a:p>
          <a:p>
            <a:pPr marL="357750" lvl="3" indent="-285750">
              <a:lnSpc>
                <a:spcPct val="100000"/>
              </a:lnSpc>
              <a:spcBef>
                <a:spcPts val="300"/>
              </a:spcBef>
              <a:buFont typeface="Wingdings" panose="05000000000000000000" pitchFamily="2" charset="2"/>
              <a:buChar char="Ø"/>
            </a:pPr>
            <a:endParaRPr lang="fr-FR" dirty="0">
              <a:solidFill>
                <a:srgbClr val="373739"/>
              </a:solidFill>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24571" y="4788656"/>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4" action="ppaction://hlinksldjump"/>
              </a:rPr>
              <a:t>Partie 3 : organisation de l’enquête – en amont de l’enquête</a:t>
            </a:r>
            <a:endParaRPr lang="fr-FR" sz="1200" dirty="0" smtClean="0">
              <a:solidFill>
                <a:srgbClr val="373739"/>
              </a:solidFill>
            </a:endParaRPr>
          </a:p>
        </p:txBody>
      </p:sp>
      <p:pic>
        <p:nvPicPr>
          <p:cNvPr id="3" name="Image 2"/>
          <p:cNvPicPr>
            <a:picLocks noChangeAspect="1"/>
          </p:cNvPicPr>
          <p:nvPr/>
        </p:nvPicPr>
        <p:blipFill>
          <a:blip r:embed="rId5"/>
          <a:stretch>
            <a:fillRect/>
          </a:stretch>
        </p:blipFill>
        <p:spPr>
          <a:xfrm>
            <a:off x="5292080" y="2028207"/>
            <a:ext cx="3733942" cy="2119368"/>
          </a:xfrm>
          <a:prstGeom prst="rect">
            <a:avLst/>
          </a:prstGeom>
          <a:ln>
            <a:solidFill>
              <a:srgbClr val="373739"/>
            </a:solidFill>
          </a:ln>
        </p:spPr>
      </p:pic>
      <p:pic>
        <p:nvPicPr>
          <p:cNvPr id="5" name="Image 4"/>
          <p:cNvPicPr>
            <a:picLocks noChangeAspect="1"/>
          </p:cNvPicPr>
          <p:nvPr/>
        </p:nvPicPr>
        <p:blipFill>
          <a:blip r:embed="rId6"/>
          <a:stretch>
            <a:fillRect/>
          </a:stretch>
        </p:blipFill>
        <p:spPr>
          <a:xfrm>
            <a:off x="223438" y="4487886"/>
            <a:ext cx="6192000" cy="1560082"/>
          </a:xfrm>
          <a:prstGeom prst="rect">
            <a:avLst/>
          </a:prstGeom>
          <a:ln>
            <a:solidFill>
              <a:srgbClr val="373739"/>
            </a:solidFill>
          </a:ln>
        </p:spPr>
      </p:pic>
    </p:spTree>
    <p:custDataLst>
      <p:tags r:id="rId1"/>
    </p:custDataLst>
    <p:extLst>
      <p:ext uri="{BB962C8B-B14F-4D97-AF65-F5344CB8AC3E}">
        <p14:creationId xmlns:p14="http://schemas.microsoft.com/office/powerpoint/2010/main" val="618590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Analyse des données</a:t>
            </a:r>
          </a:p>
        </p:txBody>
      </p:sp>
      <p:sp>
        <p:nvSpPr>
          <p:cNvPr id="4" name="Espace réservé du texte 3"/>
          <p:cNvSpPr>
            <a:spLocks noGrp="1"/>
          </p:cNvSpPr>
          <p:nvPr>
            <p:ph type="body" sz="quarter" idx="12"/>
          </p:nvPr>
        </p:nvSpPr>
        <p:spPr>
          <a:xfrm>
            <a:off x="611560" y="1412776"/>
            <a:ext cx="8280921" cy="5184576"/>
          </a:xfrm>
        </p:spPr>
        <p:txBody>
          <a:bodyPr/>
          <a:lstStyle/>
          <a:p>
            <a:pPr lvl="2">
              <a:spcBef>
                <a:spcPts val="600"/>
              </a:spcBef>
            </a:pPr>
            <a:r>
              <a:rPr lang="fr-FR" dirty="0" smtClean="0">
                <a:solidFill>
                  <a:schemeClr val="tx2"/>
                </a:solidFill>
              </a:rPr>
              <a:t>Rapport automatisé </a:t>
            </a:r>
            <a:r>
              <a:rPr lang="fr-FR" dirty="0" smtClean="0"/>
              <a:t>:</a:t>
            </a:r>
            <a:endParaRPr lang="fr-FR" b="0" dirty="0"/>
          </a:p>
          <a:p>
            <a:pPr marL="357750" lvl="3" indent="-285750">
              <a:spcBef>
                <a:spcPts val="300"/>
              </a:spcBef>
              <a:buFont typeface="Wingdings" panose="05000000000000000000" pitchFamily="2" charset="2"/>
              <a:buChar char="Ø"/>
            </a:pPr>
            <a:r>
              <a:rPr lang="fr-FR" sz="1400" b="1" dirty="0" smtClean="0">
                <a:solidFill>
                  <a:srgbClr val="373739"/>
                </a:solidFill>
                <a:latin typeface="Arial" charset="0"/>
                <a:cs typeface="Arial" charset="0"/>
              </a:rPr>
              <a:t>Généré </a:t>
            </a:r>
            <a:r>
              <a:rPr lang="fr-FR" sz="1400" b="1" dirty="0">
                <a:solidFill>
                  <a:srgbClr val="373739"/>
                </a:solidFill>
                <a:latin typeface="Arial" charset="0"/>
                <a:cs typeface="Arial" charset="0"/>
              </a:rPr>
              <a:t>automatiquement </a:t>
            </a:r>
            <a:r>
              <a:rPr lang="fr-FR" sz="1400" dirty="0">
                <a:solidFill>
                  <a:srgbClr val="373739"/>
                </a:solidFill>
                <a:latin typeface="Arial" charset="0"/>
                <a:cs typeface="Arial" charset="0"/>
              </a:rPr>
              <a:t>(</a:t>
            </a:r>
            <a:r>
              <a:rPr lang="fr-FR" sz="1400" dirty="0" smtClean="0">
                <a:solidFill>
                  <a:srgbClr val="373739"/>
                </a:solidFill>
                <a:latin typeface="Arial" charset="0"/>
                <a:cs typeface="Arial" charset="0"/>
              </a:rPr>
              <a:t>menu </a:t>
            </a:r>
            <a:r>
              <a:rPr lang="fr-FR" sz="1400" dirty="0">
                <a:solidFill>
                  <a:srgbClr val="373739"/>
                </a:solidFill>
                <a:latin typeface="Arial" charset="0"/>
                <a:cs typeface="Arial" charset="0"/>
              </a:rPr>
              <a:t>« Rapport automatisé </a:t>
            </a:r>
            <a:r>
              <a:rPr lang="fr-FR" sz="1400" dirty="0" smtClean="0">
                <a:solidFill>
                  <a:srgbClr val="373739"/>
                </a:solidFill>
                <a:latin typeface="Arial" charset="0"/>
                <a:cs typeface="Arial" charset="0"/>
              </a:rPr>
              <a:t>») </a:t>
            </a:r>
            <a:r>
              <a:rPr lang="fr-FR" sz="1400" b="1" dirty="0">
                <a:solidFill>
                  <a:srgbClr val="373739"/>
                </a:solidFill>
                <a:latin typeface="Arial" charset="0"/>
                <a:cs typeface="Arial" charset="0"/>
              </a:rPr>
              <a:t>par </a:t>
            </a:r>
            <a:r>
              <a:rPr lang="fr-FR" sz="1400" b="1" dirty="0" err="1" smtClean="0">
                <a:solidFill>
                  <a:srgbClr val="373739"/>
                </a:solidFill>
                <a:latin typeface="Arial" charset="0"/>
                <a:cs typeface="Arial" charset="0"/>
              </a:rPr>
              <a:t>PrevIAS</a:t>
            </a:r>
            <a:r>
              <a:rPr lang="fr-FR" sz="1400" b="1" dirty="0" smtClean="0">
                <a:solidFill>
                  <a:srgbClr val="373739"/>
                </a:solidFill>
                <a:latin typeface="Arial" charset="0"/>
                <a:cs typeface="Arial" charset="0"/>
              </a:rPr>
              <a:t> à partir</a:t>
            </a:r>
            <a:br>
              <a:rPr lang="fr-FR" sz="1400" b="1" dirty="0" smtClean="0">
                <a:solidFill>
                  <a:srgbClr val="373739"/>
                </a:solidFill>
                <a:latin typeface="Arial" charset="0"/>
                <a:cs typeface="Arial" charset="0"/>
              </a:rPr>
            </a:br>
            <a:r>
              <a:rPr lang="fr-FR" sz="1400" b="1" dirty="0" smtClean="0">
                <a:solidFill>
                  <a:srgbClr val="373739"/>
                </a:solidFill>
                <a:latin typeface="Arial" charset="0"/>
                <a:cs typeface="Arial" charset="0"/>
              </a:rPr>
              <a:t>des données des questionnaires établissement et résidents validées</a:t>
            </a:r>
            <a:r>
              <a:rPr lang="fr-FR" sz="1400" dirty="0" smtClean="0">
                <a:solidFill>
                  <a:srgbClr val="373739"/>
                </a:solidFill>
                <a:latin typeface="Arial" charset="0"/>
                <a:cs typeface="Arial" charset="0"/>
              </a:rPr>
              <a:t> </a:t>
            </a:r>
            <a:endParaRPr lang="fr-FR" sz="1400" dirty="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sz="1400" dirty="0" smtClean="0">
                <a:solidFill>
                  <a:srgbClr val="373739"/>
                </a:solidFill>
                <a:latin typeface="Arial" charset="0"/>
                <a:cs typeface="Arial" charset="0"/>
              </a:rPr>
              <a:t>Présente les résultats de </a:t>
            </a:r>
            <a:r>
              <a:rPr lang="fr-FR" sz="1400" dirty="0">
                <a:solidFill>
                  <a:srgbClr val="373739"/>
                </a:solidFill>
                <a:latin typeface="Arial" charset="0"/>
                <a:cs typeface="Arial" charset="0"/>
              </a:rPr>
              <a:t>l’enquête </a:t>
            </a:r>
            <a:r>
              <a:rPr lang="fr-FR" sz="1400" b="1" dirty="0">
                <a:solidFill>
                  <a:srgbClr val="373739"/>
                </a:solidFill>
                <a:latin typeface="Arial" charset="0"/>
                <a:cs typeface="Arial" charset="0"/>
              </a:rPr>
              <a:t>au niveau de l’établissement ou du </a:t>
            </a:r>
            <a:r>
              <a:rPr lang="fr-FR" sz="1400" b="1" dirty="0" smtClean="0">
                <a:solidFill>
                  <a:srgbClr val="373739"/>
                </a:solidFill>
                <a:latin typeface="Arial" charset="0"/>
                <a:cs typeface="Arial" charset="0"/>
              </a:rPr>
              <a:t>groupement </a:t>
            </a:r>
            <a:r>
              <a:rPr lang="fr-FR" sz="1400" b="1" dirty="0" err="1" smtClean="0">
                <a:solidFill>
                  <a:srgbClr val="373739"/>
                </a:solidFill>
                <a:latin typeface="Arial" charset="0"/>
                <a:cs typeface="Arial" charset="0"/>
              </a:rPr>
              <a:t>multisites</a:t>
            </a:r>
            <a:r>
              <a:rPr lang="fr-FR" sz="1400" dirty="0" smtClean="0">
                <a:solidFill>
                  <a:srgbClr val="373739"/>
                </a:solidFill>
                <a:latin typeface="Arial" charset="0"/>
                <a:cs typeface="Arial" charset="0"/>
              </a:rPr>
              <a:t> </a:t>
            </a:r>
            <a:r>
              <a:rPr lang="fr-FR" sz="1400" dirty="0">
                <a:solidFill>
                  <a:srgbClr val="373739"/>
                </a:solidFill>
                <a:latin typeface="Arial" charset="0"/>
                <a:cs typeface="Arial" charset="0"/>
              </a:rPr>
              <a:t>(si mentionné dans le questionnaire </a:t>
            </a:r>
            <a:r>
              <a:rPr lang="fr-FR" sz="1400" dirty="0" smtClean="0">
                <a:solidFill>
                  <a:srgbClr val="373739"/>
                </a:solidFill>
                <a:latin typeface="Arial" charset="0"/>
                <a:cs typeface="Arial" charset="0"/>
              </a:rPr>
              <a:t>établissement)</a:t>
            </a:r>
          </a:p>
          <a:p>
            <a:pPr marL="357750" lvl="3" indent="-285750">
              <a:spcBef>
                <a:spcPts val="300"/>
              </a:spcBef>
              <a:buFont typeface="Wingdings" panose="05000000000000000000" pitchFamily="2" charset="2"/>
              <a:buChar char="Ø"/>
            </a:pPr>
            <a:r>
              <a:rPr lang="fr-FR" sz="1400" dirty="0" smtClean="0">
                <a:solidFill>
                  <a:srgbClr val="373739"/>
                </a:solidFill>
                <a:latin typeface="Arial" charset="0"/>
                <a:cs typeface="Arial" charset="0"/>
              </a:rPr>
              <a:t>Résultats </a:t>
            </a:r>
            <a:r>
              <a:rPr lang="fr-FR" sz="1400" dirty="0">
                <a:solidFill>
                  <a:srgbClr val="373739"/>
                </a:solidFill>
                <a:latin typeface="Arial" charset="0"/>
                <a:cs typeface="Arial" charset="0"/>
              </a:rPr>
              <a:t>(effectif, prévalence, part relative) sous </a:t>
            </a:r>
            <a:r>
              <a:rPr lang="fr-FR" sz="1400" dirty="0" smtClean="0">
                <a:solidFill>
                  <a:srgbClr val="373739"/>
                </a:solidFill>
                <a:latin typeface="Arial" charset="0"/>
                <a:cs typeface="Arial" charset="0"/>
              </a:rPr>
              <a:t>la forme de </a:t>
            </a:r>
            <a:r>
              <a:rPr lang="fr-FR" sz="1400" b="1" dirty="0" smtClean="0">
                <a:solidFill>
                  <a:srgbClr val="373739"/>
                </a:solidFill>
                <a:latin typeface="Arial" charset="0"/>
                <a:cs typeface="Arial" charset="0"/>
              </a:rPr>
              <a:t>texte dynamique, de graphiques et de tableaux</a:t>
            </a:r>
            <a:r>
              <a:rPr lang="fr-FR" sz="1400" dirty="0" smtClean="0">
                <a:solidFill>
                  <a:srgbClr val="373739"/>
                </a:solidFill>
                <a:latin typeface="Arial" charset="0"/>
                <a:cs typeface="Arial" charset="0"/>
              </a:rPr>
              <a:t> descriptifs</a:t>
            </a:r>
          </a:p>
          <a:p>
            <a:pPr marL="357750" lvl="3" indent="-285750">
              <a:spcBef>
                <a:spcPts val="300"/>
              </a:spcBef>
              <a:buFont typeface="Wingdings" panose="05000000000000000000" pitchFamily="2" charset="2"/>
              <a:buChar char="Ø"/>
            </a:pPr>
            <a:r>
              <a:rPr lang="fr-FR" sz="1400" dirty="0" smtClean="0">
                <a:solidFill>
                  <a:srgbClr val="373739"/>
                </a:solidFill>
                <a:latin typeface="Arial" charset="0"/>
                <a:cs typeface="Arial" charset="0"/>
              </a:rPr>
              <a:t>Résultats permettent la </a:t>
            </a:r>
            <a:r>
              <a:rPr lang="fr-FR" sz="1400" b="1" dirty="0" smtClean="0">
                <a:solidFill>
                  <a:srgbClr val="373739"/>
                </a:solidFill>
                <a:latin typeface="Arial" charset="0"/>
                <a:cs typeface="Arial" charset="0"/>
              </a:rPr>
              <a:t>comparaison avec ceux de l’enquête Prev’Ehpad 2016</a:t>
            </a:r>
          </a:p>
          <a:p>
            <a:pPr marL="612000" lvl="4" indent="-216000">
              <a:spcBef>
                <a:spcPts val="300"/>
              </a:spcBef>
              <a:buFont typeface="Arial" panose="020B0604020202020204" pitchFamily="34" charset="0"/>
              <a:buChar char="•"/>
            </a:pPr>
            <a:r>
              <a:rPr lang="fr-FR" dirty="0"/>
              <a:t>Description de </a:t>
            </a:r>
            <a:r>
              <a:rPr lang="fr-FR" b="1" dirty="0" smtClean="0"/>
              <a:t>l’établissement</a:t>
            </a:r>
            <a:r>
              <a:rPr lang="fr-FR" dirty="0" smtClean="0"/>
              <a:t> </a:t>
            </a:r>
            <a:r>
              <a:rPr lang="fr-FR" sz="1200" dirty="0" smtClean="0"/>
              <a:t>(ou des établissements dans le cas d’un groupement </a:t>
            </a:r>
            <a:r>
              <a:rPr lang="fr-FR" sz="1200" dirty="0" err="1" smtClean="0"/>
              <a:t>multisites</a:t>
            </a:r>
            <a:r>
              <a:rPr lang="fr-FR" sz="1200" dirty="0" smtClean="0"/>
              <a:t>)</a:t>
            </a:r>
          </a:p>
          <a:p>
            <a:pPr marL="612000" lvl="4" indent="-216000">
              <a:spcBef>
                <a:spcPts val="300"/>
              </a:spcBef>
              <a:buFont typeface="Arial" panose="020B0604020202020204" pitchFamily="34" charset="0"/>
              <a:buChar char="•"/>
            </a:pPr>
            <a:r>
              <a:rPr lang="fr-FR" dirty="0"/>
              <a:t>Résumé des </a:t>
            </a:r>
            <a:r>
              <a:rPr lang="fr-FR" b="1" dirty="0" smtClean="0"/>
              <a:t>indicateurs</a:t>
            </a:r>
            <a:r>
              <a:rPr lang="fr-FR" dirty="0" smtClean="0"/>
              <a:t> </a:t>
            </a:r>
            <a:r>
              <a:rPr lang="fr-FR" sz="1200" dirty="0" smtClean="0"/>
              <a:t>(« dénominateurs résidents éligibles »)</a:t>
            </a:r>
          </a:p>
          <a:p>
            <a:pPr marL="612000" lvl="4" indent="-216000">
              <a:spcBef>
                <a:spcPts val="300"/>
              </a:spcBef>
              <a:buFont typeface="Arial" panose="020B0604020202020204" pitchFamily="34" charset="0"/>
              <a:buChar char="•"/>
            </a:pPr>
            <a:r>
              <a:rPr lang="fr-FR" dirty="0"/>
              <a:t>Description des </a:t>
            </a:r>
            <a:r>
              <a:rPr lang="fr-FR" b="1" dirty="0"/>
              <a:t>caractéristiques des </a:t>
            </a:r>
            <a:r>
              <a:rPr lang="fr-FR" b="1" dirty="0" smtClean="0"/>
              <a:t>résidents </a:t>
            </a:r>
            <a:r>
              <a:rPr lang="fr-FR" sz="1200" dirty="0" smtClean="0"/>
              <a:t>: répartition selon le sexe, l’âge (graphique), l’état de santé (6 variables), l’exposition aux DI</a:t>
            </a:r>
          </a:p>
          <a:p>
            <a:pPr marL="612000" lvl="4" indent="-216000">
              <a:spcBef>
                <a:spcPts val="300"/>
              </a:spcBef>
              <a:buFont typeface="Arial" panose="020B0604020202020204" pitchFamily="34" charset="0"/>
              <a:buChar char="•"/>
            </a:pPr>
            <a:r>
              <a:rPr lang="fr-FR" dirty="0"/>
              <a:t>Description des </a:t>
            </a:r>
            <a:r>
              <a:rPr lang="fr-FR" b="1" dirty="0"/>
              <a:t>infections associées aux </a:t>
            </a:r>
            <a:r>
              <a:rPr lang="fr-FR" b="1" dirty="0" smtClean="0"/>
              <a:t>soins </a:t>
            </a:r>
            <a:r>
              <a:rPr lang="fr-FR" sz="1200" dirty="0" smtClean="0"/>
              <a:t>: répartition des résidents infectés et des infections par unité ou secteur de vie</a:t>
            </a:r>
            <a:r>
              <a:rPr lang="fr-FR" sz="1200" dirty="0"/>
              <a:t>, selon les caractéristiques des </a:t>
            </a:r>
            <a:r>
              <a:rPr lang="fr-FR" sz="1200" dirty="0" smtClean="0"/>
              <a:t>résidents ; description </a:t>
            </a:r>
            <a:r>
              <a:rPr lang="fr-FR" sz="1200" dirty="0"/>
              <a:t>des sites infectieux, des MO isolés et de la sensibilité aux ATB de certains </a:t>
            </a:r>
            <a:r>
              <a:rPr lang="fr-FR" sz="1200" dirty="0" smtClean="0"/>
              <a:t>MO</a:t>
            </a:r>
          </a:p>
          <a:p>
            <a:pPr marL="612000" lvl="4" indent="-216000">
              <a:spcBef>
                <a:spcPts val="300"/>
              </a:spcBef>
              <a:buFont typeface="Arial" panose="020B0604020202020204" pitchFamily="34" charset="0"/>
              <a:buChar char="•"/>
            </a:pPr>
            <a:r>
              <a:rPr lang="fr-FR" dirty="0" smtClean="0"/>
              <a:t>Description </a:t>
            </a:r>
            <a:r>
              <a:rPr lang="fr-FR" dirty="0"/>
              <a:t>des </a:t>
            </a:r>
            <a:r>
              <a:rPr lang="fr-FR" b="1" dirty="0"/>
              <a:t>traitements </a:t>
            </a:r>
            <a:r>
              <a:rPr lang="fr-FR" b="1" dirty="0" smtClean="0"/>
              <a:t>anti-infectieux </a:t>
            </a:r>
            <a:r>
              <a:rPr lang="fr-FR" sz="1200" dirty="0" smtClean="0"/>
              <a:t>: description par famille d’ATB ; répartition </a:t>
            </a:r>
            <a:r>
              <a:rPr lang="fr-FR" sz="1200" dirty="0"/>
              <a:t>des résidents </a:t>
            </a:r>
            <a:r>
              <a:rPr lang="fr-FR" sz="1200" dirty="0" smtClean="0"/>
              <a:t>traités par ATB et des traitements par </a:t>
            </a:r>
            <a:r>
              <a:rPr lang="fr-FR" sz="1200" dirty="0"/>
              <a:t>unité ou </a:t>
            </a:r>
            <a:r>
              <a:rPr lang="fr-FR" sz="1200" dirty="0" smtClean="0"/>
              <a:t>secteur de vie, selon </a:t>
            </a:r>
            <a:r>
              <a:rPr lang="fr-FR" sz="1200" dirty="0"/>
              <a:t>les caractéristiques des </a:t>
            </a:r>
            <a:r>
              <a:rPr lang="fr-FR" sz="1200" dirty="0" smtClean="0"/>
              <a:t>résidents ; répartition </a:t>
            </a:r>
            <a:r>
              <a:rPr lang="fr-FR" sz="1200" dirty="0"/>
              <a:t>des familles </a:t>
            </a:r>
            <a:r>
              <a:rPr lang="fr-FR" sz="1200" dirty="0" smtClean="0"/>
              <a:t>et molécules d'antibiotiques selon </a:t>
            </a:r>
            <a:r>
              <a:rPr lang="fr-FR" sz="1200" dirty="0"/>
              <a:t>le contexte de </a:t>
            </a:r>
            <a:r>
              <a:rPr lang="fr-FR" sz="1200" dirty="0" smtClean="0"/>
              <a:t>prescription ; répartition </a:t>
            </a:r>
            <a:r>
              <a:rPr lang="fr-FR" sz="1200" dirty="0"/>
              <a:t>des antibiotiques selon la durée prévue du </a:t>
            </a:r>
            <a:r>
              <a:rPr lang="fr-FR" sz="1200" dirty="0" smtClean="0"/>
              <a:t>traitement ; description de la réévaluation de l’antibiothérapie</a:t>
            </a:r>
          </a:p>
          <a:p>
            <a:pPr lvl="2">
              <a:spcBef>
                <a:spcPts val="600"/>
              </a:spcBef>
            </a:pPr>
            <a:r>
              <a:rPr lang="fr-FR" dirty="0" smtClean="0">
                <a:solidFill>
                  <a:schemeClr val="tx2"/>
                </a:solidFill>
              </a:rPr>
              <a:t>Rapport des résultats nationaux / synthèses des données régionales </a:t>
            </a:r>
            <a:r>
              <a:rPr lang="fr-FR" dirty="0" smtClean="0"/>
              <a:t>: année 2025</a:t>
            </a:r>
          </a:p>
        </p:txBody>
      </p:sp>
      <p:pic>
        <p:nvPicPr>
          <p:cNvPr id="6" name="Image 5"/>
          <p:cNvPicPr>
            <a:picLocks noChangeAspect="1"/>
          </p:cNvPicPr>
          <p:nvPr/>
        </p:nvPicPr>
        <p:blipFill>
          <a:blip r:embed="rId3"/>
          <a:stretch>
            <a:fillRect/>
          </a:stretch>
        </p:blipFill>
        <p:spPr>
          <a:xfrm>
            <a:off x="7509950" y="1268760"/>
            <a:ext cx="1385716" cy="843866"/>
          </a:xfrm>
          <a:prstGeom prst="rect">
            <a:avLst/>
          </a:prstGeom>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4421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325" y="1138139"/>
            <a:ext cx="3861156" cy="5315198"/>
          </a:xfrm>
          <a:prstGeom prst="rect">
            <a:avLst/>
          </a:prstGeom>
        </p:spPr>
      </p:pic>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Outils d’enquête</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412776"/>
            <a:ext cx="4608512" cy="5184576"/>
          </a:xfrm>
        </p:spPr>
        <p:txBody>
          <a:bodyPr/>
          <a:lstStyle/>
          <a:p>
            <a:pPr marL="0" lvl="2" indent="0">
              <a:spcBef>
                <a:spcPts val="600"/>
              </a:spcBef>
              <a:buNone/>
            </a:pPr>
            <a:r>
              <a:rPr lang="fr-FR" sz="1800" dirty="0">
                <a:solidFill>
                  <a:schemeClr val="accent4"/>
                </a:solidFill>
                <a:latin typeface="Arial" charset="0"/>
                <a:cs typeface="Arial" charset="0"/>
              </a:rPr>
              <a:t>Sur la méthode d’enquête</a:t>
            </a:r>
          </a:p>
          <a:p>
            <a:pPr lvl="2">
              <a:spcBef>
                <a:spcPts val="600"/>
              </a:spcBef>
            </a:pPr>
            <a:r>
              <a:rPr lang="fr-FR" b="0" dirty="0" smtClean="0">
                <a:solidFill>
                  <a:schemeClr val="tx2"/>
                </a:solidFill>
              </a:rPr>
              <a:t>Guide de l’enquêteur</a:t>
            </a:r>
          </a:p>
          <a:p>
            <a:pPr marL="0" lvl="2" indent="0">
              <a:spcBef>
                <a:spcPts val="600"/>
              </a:spcBef>
              <a:buNone/>
            </a:pPr>
            <a:r>
              <a:rPr lang="fr-FR" b="0" dirty="0" smtClean="0"/>
              <a:t>   - sur le site de </a:t>
            </a:r>
            <a:r>
              <a:rPr lang="fr-FR" b="0" dirty="0" err="1" smtClean="0"/>
              <a:t>SpFrance</a:t>
            </a:r>
            <a:r>
              <a:rPr lang="fr-FR" b="0" dirty="0" smtClean="0"/>
              <a:t> / études et enquêtes</a:t>
            </a:r>
          </a:p>
          <a:p>
            <a:pPr marL="0" lvl="2" indent="0">
              <a:spcBef>
                <a:spcPts val="300"/>
              </a:spcBef>
              <a:buNone/>
            </a:pPr>
            <a:r>
              <a:rPr lang="fr-FR" b="0" i="1" dirty="0" smtClean="0">
                <a:solidFill>
                  <a:schemeClr val="tx2"/>
                </a:solidFill>
                <a:latin typeface="Arial" charset="0"/>
                <a:cs typeface="Arial" charset="0"/>
              </a:rPr>
              <a:t>   </a:t>
            </a:r>
            <a:r>
              <a:rPr lang="fr-FR" sz="1400" b="0" i="1" u="sng" dirty="0" smtClean="0">
                <a:solidFill>
                  <a:schemeClr val="tx2"/>
                </a:solidFill>
                <a:latin typeface="Arial" charset="0"/>
                <a:cs typeface="Arial" charset="0"/>
              </a:rPr>
              <a:t>https</a:t>
            </a:r>
            <a:r>
              <a:rPr lang="fr-FR" sz="1400" b="0" i="1" u="sng" dirty="0">
                <a:solidFill>
                  <a:schemeClr val="tx2"/>
                </a:solidFill>
                <a:latin typeface="Arial" charset="0"/>
                <a:cs typeface="Arial" charset="0"/>
              </a:rPr>
              <a:t>://www.santepubliquefrance.fr/etudes-et-enquetes</a:t>
            </a:r>
          </a:p>
          <a:p>
            <a:pPr lvl="2">
              <a:spcBef>
                <a:spcPts val="600"/>
              </a:spcBef>
            </a:pPr>
            <a:r>
              <a:rPr lang="fr-FR" b="0" dirty="0" smtClean="0">
                <a:solidFill>
                  <a:schemeClr val="tx2"/>
                </a:solidFill>
              </a:rPr>
              <a:t>Questionnaires établissement et résident</a:t>
            </a:r>
          </a:p>
          <a:p>
            <a:pPr lvl="2">
              <a:spcBef>
                <a:spcPts val="600"/>
              </a:spcBef>
            </a:pPr>
            <a:r>
              <a:rPr lang="fr-FR" b="0" dirty="0" smtClean="0">
                <a:solidFill>
                  <a:schemeClr val="tx2"/>
                </a:solidFill>
              </a:rPr>
              <a:t>Lettre d’information </a:t>
            </a:r>
            <a:r>
              <a:rPr lang="fr-FR" b="0" dirty="0" smtClean="0"/>
              <a:t>des résidents</a:t>
            </a:r>
          </a:p>
          <a:p>
            <a:pPr lvl="2">
              <a:spcBef>
                <a:spcPts val="600"/>
              </a:spcBef>
            </a:pPr>
            <a:r>
              <a:rPr lang="fr-FR" b="0" dirty="0" smtClean="0">
                <a:solidFill>
                  <a:schemeClr val="tx2"/>
                </a:solidFill>
              </a:rPr>
              <a:t>FAQ </a:t>
            </a:r>
            <a:r>
              <a:rPr lang="fr-FR" b="0" dirty="0" smtClean="0"/>
              <a:t>mise à jour au cours de l’enquête</a:t>
            </a:r>
          </a:p>
          <a:p>
            <a:pPr lvl="2">
              <a:spcBef>
                <a:spcPts val="600"/>
              </a:spcBef>
            </a:pPr>
            <a:r>
              <a:rPr lang="fr-FR" b="0" dirty="0" smtClean="0">
                <a:solidFill>
                  <a:schemeClr val="tx2"/>
                </a:solidFill>
                <a:latin typeface="Arial" charset="0"/>
                <a:cs typeface="Arial" charset="0"/>
              </a:rPr>
              <a:t>Présentation de formation </a:t>
            </a:r>
            <a:r>
              <a:rPr lang="fr-FR" b="0" dirty="0" smtClean="0">
                <a:latin typeface="Arial" charset="0"/>
                <a:cs typeface="Arial" charset="0"/>
              </a:rPr>
              <a:t>:</a:t>
            </a:r>
          </a:p>
          <a:p>
            <a:pPr marL="0" lvl="2" indent="0">
              <a:spcBef>
                <a:spcPts val="300"/>
              </a:spcBef>
              <a:buNone/>
            </a:pPr>
            <a:r>
              <a:rPr lang="fr-FR" b="0" dirty="0" smtClean="0"/>
              <a:t>    - </a:t>
            </a:r>
            <a:r>
              <a:rPr lang="fr-FR" b="0" dirty="0"/>
              <a:t>méthode </a:t>
            </a:r>
            <a:r>
              <a:rPr lang="fr-FR" b="0" dirty="0" smtClean="0"/>
              <a:t>d’enquête</a:t>
            </a:r>
          </a:p>
          <a:p>
            <a:pPr marL="0" lvl="2" indent="0">
              <a:spcBef>
                <a:spcPts val="300"/>
              </a:spcBef>
              <a:buNone/>
            </a:pPr>
            <a:r>
              <a:rPr lang="fr-FR" b="0" dirty="0" smtClean="0"/>
              <a:t>    - </a:t>
            </a:r>
            <a:r>
              <a:rPr lang="fr-FR" b="0" dirty="0"/>
              <a:t>cas cliniques</a:t>
            </a:r>
          </a:p>
          <a:p>
            <a:pPr marL="0" lvl="2" indent="0">
              <a:spcBef>
                <a:spcPts val="1200"/>
              </a:spcBef>
              <a:buNone/>
            </a:pPr>
            <a:r>
              <a:rPr lang="fr-FR" sz="1800" dirty="0" smtClean="0">
                <a:solidFill>
                  <a:schemeClr val="accent4"/>
                </a:solidFill>
                <a:latin typeface="Arial" charset="0"/>
                <a:cs typeface="Arial" charset="0"/>
              </a:rPr>
              <a:t>Sur </a:t>
            </a:r>
            <a:r>
              <a:rPr lang="fr-FR" sz="1800" dirty="0">
                <a:solidFill>
                  <a:schemeClr val="accent4"/>
                </a:solidFill>
                <a:latin typeface="Arial" charset="0"/>
                <a:cs typeface="Arial" charset="0"/>
              </a:rPr>
              <a:t>l’application </a:t>
            </a:r>
            <a:r>
              <a:rPr lang="fr-FR" sz="1800" dirty="0" err="1" smtClean="0">
                <a:solidFill>
                  <a:schemeClr val="accent4"/>
                </a:solidFill>
                <a:latin typeface="Arial" charset="0"/>
                <a:cs typeface="Arial" charset="0"/>
              </a:rPr>
              <a:t>PrevIAS</a:t>
            </a:r>
            <a:endParaRPr lang="fr-FR" sz="1800" dirty="0" smtClean="0">
              <a:solidFill>
                <a:schemeClr val="accent4"/>
              </a:solidFill>
              <a:latin typeface="Arial" charset="0"/>
              <a:cs typeface="Arial" charset="0"/>
            </a:endParaRPr>
          </a:p>
          <a:p>
            <a:pPr marL="0" lvl="2" indent="0">
              <a:spcBef>
                <a:spcPts val="300"/>
              </a:spcBef>
              <a:buNone/>
            </a:pPr>
            <a:r>
              <a:rPr lang="fr-FR" sz="1800" i="1" dirty="0" smtClean="0">
                <a:solidFill>
                  <a:schemeClr val="tx2"/>
                </a:solidFill>
                <a:latin typeface="Arial" charset="0"/>
                <a:cs typeface="Arial" charset="0"/>
              </a:rPr>
              <a:t>   </a:t>
            </a:r>
            <a:r>
              <a:rPr lang="fr-FR" sz="1400" b="0" i="1" u="sng" dirty="0" smtClean="0">
                <a:solidFill>
                  <a:schemeClr val="tx2"/>
                </a:solidFill>
                <a:latin typeface="Arial" charset="0"/>
                <a:cs typeface="Arial" charset="0"/>
              </a:rPr>
              <a:t>https</a:t>
            </a:r>
            <a:r>
              <a:rPr lang="fr-FR" sz="1400" b="0" i="1" u="sng" dirty="0">
                <a:solidFill>
                  <a:schemeClr val="tx2"/>
                </a:solidFill>
                <a:latin typeface="Arial" charset="0"/>
                <a:cs typeface="Arial" charset="0"/>
              </a:rPr>
              <a:t>://previas.santepubliquefrance.fr</a:t>
            </a:r>
          </a:p>
          <a:p>
            <a:pPr lvl="2">
              <a:spcBef>
                <a:spcPts val="600"/>
              </a:spcBef>
            </a:pPr>
            <a:r>
              <a:rPr lang="fr-FR" b="0" dirty="0" smtClean="0">
                <a:solidFill>
                  <a:schemeClr val="tx2"/>
                </a:solidFill>
              </a:rPr>
              <a:t>Annexe 4 du guide de l’enquêteur</a:t>
            </a:r>
          </a:p>
          <a:p>
            <a:pPr lvl="2">
              <a:spcBef>
                <a:spcPts val="600"/>
              </a:spcBef>
            </a:pPr>
            <a:r>
              <a:rPr lang="fr-FR" b="0" dirty="0" smtClean="0">
                <a:solidFill>
                  <a:schemeClr val="tx2"/>
                </a:solidFill>
              </a:rPr>
              <a:t>Guide d’utilisation de </a:t>
            </a:r>
            <a:r>
              <a:rPr lang="fr-FR" b="0" dirty="0" err="1" smtClean="0">
                <a:solidFill>
                  <a:schemeClr val="tx2"/>
                </a:solidFill>
              </a:rPr>
              <a:t>PrevIAS</a:t>
            </a:r>
            <a:endParaRPr lang="fr-FR" b="0" dirty="0"/>
          </a:p>
          <a:p>
            <a:pPr lvl="2">
              <a:spcBef>
                <a:spcPts val="600"/>
              </a:spcBef>
            </a:pPr>
            <a:r>
              <a:rPr lang="fr-FR" b="0" dirty="0" smtClean="0">
                <a:solidFill>
                  <a:schemeClr val="tx2"/>
                </a:solidFill>
              </a:rPr>
              <a:t>Présentation </a:t>
            </a:r>
            <a:r>
              <a:rPr lang="fr-FR" b="0" dirty="0">
                <a:solidFill>
                  <a:schemeClr val="tx2"/>
                </a:solidFill>
              </a:rPr>
              <a:t>de </a:t>
            </a:r>
            <a:r>
              <a:rPr lang="fr-FR" b="0" dirty="0" smtClean="0">
                <a:solidFill>
                  <a:schemeClr val="tx2"/>
                </a:solidFill>
              </a:rPr>
              <a:t>formation</a:t>
            </a:r>
            <a:endParaRPr lang="fr-FR" b="0" dirty="0">
              <a:solidFill>
                <a:schemeClr val="tx2"/>
              </a:solidFill>
            </a:endParaRPr>
          </a:p>
        </p:txBody>
      </p:sp>
      <p:pic>
        <p:nvPicPr>
          <p:cNvPr id="6"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2118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smtClean="0">
                <a:solidFill>
                  <a:schemeClr val="accent1"/>
                </a:solidFill>
              </a:rPr>
              <a:t>Questionnaire établissement</a:t>
            </a:r>
            <a:br>
              <a:rPr lang="fr-FR" dirty="0" smtClean="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4</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Retour vers le </a:t>
            </a:r>
            <a:r>
              <a:rPr lang="fr-FR" sz="1200" dirty="0" smtClean="0">
                <a:solidFill>
                  <a:srgbClr val="373739"/>
                </a:solidFill>
                <a:hlinkClick r:id="rId4" action="ppaction://hlinksldjump"/>
              </a:rPr>
              <a:t>sommaire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590865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479" y="1149282"/>
            <a:ext cx="3921296" cy="5664094"/>
          </a:xfrm>
          <a:prstGeom prst="rect">
            <a:avLst/>
          </a:prstGeom>
          <a:ln w="15875">
            <a:solidFill>
              <a:schemeClr val="accent6">
                <a:lumMod val="60000"/>
                <a:lumOff val="40000"/>
              </a:schemeClr>
            </a:solidFill>
          </a:ln>
        </p:spPr>
      </p:pic>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Questionnaires établissement</a:t>
            </a:r>
            <a:endParaRPr lang="fr-FR" dirty="0"/>
          </a:p>
        </p:txBody>
      </p:sp>
      <p:pic>
        <p:nvPicPr>
          <p:cNvPr id="9"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0" name="Espace réservé du texte 3"/>
          <p:cNvSpPr txBox="1">
            <a:spLocks/>
          </p:cNvSpPr>
          <p:nvPr/>
        </p:nvSpPr>
        <p:spPr>
          <a:xfrm>
            <a:off x="586132" y="1628800"/>
            <a:ext cx="3303984" cy="2151856"/>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smtClean="0">
                <a:solidFill>
                  <a:schemeClr val="accent4"/>
                </a:solidFill>
                <a:latin typeface="Arial" charset="0"/>
                <a:cs typeface="Arial" charset="0"/>
              </a:rPr>
              <a:t>4 sections :</a:t>
            </a:r>
          </a:p>
          <a:p>
            <a:pPr lvl="2">
              <a:spcBef>
                <a:spcPts val="600"/>
              </a:spcBef>
            </a:pPr>
            <a:r>
              <a:rPr lang="fr-FR" b="0" dirty="0" smtClean="0">
                <a:latin typeface="Arial" charset="0"/>
                <a:cs typeface="Arial" charset="0"/>
              </a:rPr>
              <a:t>Données administratives</a:t>
            </a:r>
          </a:p>
          <a:p>
            <a:pPr lvl="2">
              <a:spcBef>
                <a:spcPts val="600"/>
              </a:spcBef>
            </a:pPr>
            <a:r>
              <a:rPr lang="fr-FR" b="0" dirty="0" smtClean="0">
                <a:latin typeface="Arial" charset="0"/>
                <a:cs typeface="Arial" charset="0"/>
              </a:rPr>
              <a:t>Périmètre de l’enquête</a:t>
            </a:r>
          </a:p>
          <a:p>
            <a:pPr lvl="2">
              <a:spcBef>
                <a:spcPts val="600"/>
              </a:spcBef>
            </a:pPr>
            <a:r>
              <a:rPr lang="fr-FR" b="0" dirty="0" smtClean="0">
                <a:latin typeface="Arial" charset="0"/>
                <a:cs typeface="Arial" charset="0"/>
              </a:rPr>
              <a:t>Capacité et charge en soins</a:t>
            </a:r>
          </a:p>
          <a:p>
            <a:pPr lvl="2">
              <a:spcBef>
                <a:spcPts val="600"/>
              </a:spcBef>
            </a:pPr>
            <a:r>
              <a:rPr lang="fr-FR" b="0" dirty="0" smtClean="0">
                <a:latin typeface="Arial" charset="0"/>
                <a:cs typeface="Arial" charset="0"/>
              </a:rPr>
              <a:t>Organisation des soins</a:t>
            </a:r>
          </a:p>
        </p:txBody>
      </p:sp>
    </p:spTree>
    <p:custDataLst>
      <p:tags r:id="rId1"/>
    </p:custDataLst>
    <p:extLst>
      <p:ext uri="{BB962C8B-B14F-4D97-AF65-F5344CB8AC3E}">
        <p14:creationId xmlns:p14="http://schemas.microsoft.com/office/powerpoint/2010/main" val="189901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Pilotage</a:t>
            </a:r>
            <a:endParaRPr lang="fr-FR" dirty="0"/>
          </a:p>
        </p:txBody>
      </p:sp>
      <p:sp>
        <p:nvSpPr>
          <p:cNvPr id="4" name="Espace réservé du texte 3"/>
          <p:cNvSpPr>
            <a:spLocks noGrp="1"/>
          </p:cNvSpPr>
          <p:nvPr>
            <p:ph type="body" sz="quarter" idx="12"/>
          </p:nvPr>
        </p:nvSpPr>
        <p:spPr>
          <a:xfrm>
            <a:off x="467544" y="1916832"/>
            <a:ext cx="8208912" cy="3628406"/>
          </a:xfrm>
        </p:spPr>
        <p:txBody>
          <a:bodyPr/>
          <a:lstStyle/>
          <a:p>
            <a:pPr lvl="2">
              <a:spcBef>
                <a:spcPts val="1200"/>
              </a:spcBef>
            </a:pPr>
            <a:r>
              <a:rPr lang="fr-FR" b="0" dirty="0">
                <a:latin typeface="Arial" charset="0"/>
                <a:cs typeface="Arial" charset="0"/>
              </a:rPr>
              <a:t>Réalisée dans le cadre du protocole de l’enquête européenne de l’</a:t>
            </a:r>
            <a:r>
              <a:rPr lang="en-US" dirty="0"/>
              <a:t>European Centre for Disease Prevention and Control </a:t>
            </a:r>
            <a:r>
              <a:rPr lang="fr-FR" dirty="0">
                <a:latin typeface="Arial" charset="0"/>
                <a:cs typeface="Arial" charset="0"/>
              </a:rPr>
              <a:t>(ECDC)</a:t>
            </a:r>
            <a:br>
              <a:rPr lang="fr-FR" dirty="0">
                <a:latin typeface="Arial" charset="0"/>
                <a:cs typeface="Arial" charset="0"/>
              </a:rPr>
            </a:br>
            <a:r>
              <a:rPr lang="fr-FR" dirty="0" smtClean="0">
                <a:latin typeface="Arial" charset="0"/>
                <a:cs typeface="Arial" charset="0"/>
                <a:sym typeface="Wingdings" panose="05000000000000000000" pitchFamily="2" charset="2"/>
              </a:rPr>
              <a:t> </a:t>
            </a:r>
            <a:r>
              <a:rPr lang="fr-FR" b="0" dirty="0" smtClean="0">
                <a:latin typeface="Arial" charset="0"/>
                <a:cs typeface="Arial" charset="0"/>
                <a:sym typeface="Wingdings" panose="05000000000000000000" pitchFamily="2" charset="2"/>
              </a:rPr>
              <a:t>Enquête </a:t>
            </a:r>
            <a:r>
              <a:rPr lang="fr-FR" b="0" dirty="0">
                <a:latin typeface="Arial" charset="0"/>
                <a:cs typeface="Arial" charset="0"/>
                <a:sym typeface="Wingdings" panose="05000000000000000000" pitchFamily="2" charset="2"/>
              </a:rPr>
              <a:t>ponctuelle sur la prévalence des infections nosocomiales et de l'utilisation d'antimicrobiens dans les établissements de soins de longue durée européens (HALT-4</a:t>
            </a:r>
            <a:r>
              <a:rPr lang="fr-FR" b="0" dirty="0" smtClean="0">
                <a:latin typeface="Arial" charset="0"/>
                <a:cs typeface="Arial" charset="0"/>
                <a:sym typeface="Wingdings" panose="05000000000000000000" pitchFamily="2" charset="2"/>
              </a:rPr>
              <a:t>)</a:t>
            </a:r>
          </a:p>
          <a:p>
            <a:pPr lvl="2">
              <a:spcBef>
                <a:spcPts val="1200"/>
              </a:spcBef>
            </a:pPr>
            <a:r>
              <a:rPr lang="fr-FR" b="0" dirty="0" smtClean="0">
                <a:latin typeface="Arial" charset="0"/>
                <a:cs typeface="Arial" charset="0"/>
              </a:rPr>
              <a:t>Pilotée </a:t>
            </a:r>
            <a:r>
              <a:rPr lang="fr-FR" b="0" dirty="0">
                <a:latin typeface="Arial" charset="0"/>
                <a:cs typeface="Arial" charset="0"/>
              </a:rPr>
              <a:t>par le </a:t>
            </a:r>
            <a:r>
              <a:rPr lang="fr-FR" dirty="0" smtClean="0">
                <a:latin typeface="Arial" charset="0"/>
                <a:cs typeface="Arial" charset="0"/>
              </a:rPr>
              <a:t>Réseau </a:t>
            </a:r>
            <a:r>
              <a:rPr lang="fr-FR" dirty="0">
                <a:latin typeface="Arial" charset="0"/>
                <a:cs typeface="Arial" charset="0"/>
              </a:rPr>
              <a:t>de prévention des </a:t>
            </a:r>
            <a:r>
              <a:rPr lang="fr-FR" dirty="0" smtClean="0">
                <a:latin typeface="Arial" charset="0"/>
                <a:cs typeface="Arial" charset="0"/>
              </a:rPr>
              <a:t>infections </a:t>
            </a:r>
            <a:r>
              <a:rPr lang="fr-FR" dirty="0">
                <a:latin typeface="Arial" charset="0"/>
                <a:cs typeface="Arial" charset="0"/>
              </a:rPr>
              <a:t>associées aux soins (</a:t>
            </a:r>
            <a:r>
              <a:rPr lang="fr-FR" dirty="0" err="1" smtClean="0">
                <a:latin typeface="Arial" charset="0"/>
                <a:cs typeface="Arial" charset="0"/>
              </a:rPr>
              <a:t>RéPIAS</a:t>
            </a:r>
            <a:r>
              <a:rPr lang="fr-FR" dirty="0" smtClean="0">
                <a:latin typeface="Arial" charset="0"/>
                <a:cs typeface="Arial" charset="0"/>
              </a:rPr>
              <a:t>)</a:t>
            </a:r>
            <a:endParaRPr lang="fr-FR" dirty="0">
              <a:latin typeface="Arial" charset="0"/>
              <a:cs typeface="Arial" charset="0"/>
            </a:endParaRPr>
          </a:p>
          <a:p>
            <a:pPr lvl="2">
              <a:spcBef>
                <a:spcPts val="1200"/>
              </a:spcBef>
            </a:pPr>
            <a:r>
              <a:rPr lang="fr-FR" b="0" dirty="0">
                <a:latin typeface="Arial" charset="0"/>
                <a:cs typeface="Arial" charset="0"/>
              </a:rPr>
              <a:t>Portée par </a:t>
            </a:r>
            <a:r>
              <a:rPr lang="fr-FR" b="0" dirty="0" smtClean="0">
                <a:latin typeface="Arial" charset="0"/>
                <a:cs typeface="Arial" charset="0"/>
              </a:rPr>
              <a:t>la </a:t>
            </a:r>
            <a:r>
              <a:rPr lang="fr-FR" dirty="0">
                <a:latin typeface="Arial" charset="0"/>
                <a:cs typeface="Arial" charset="0"/>
              </a:rPr>
              <a:t>Stratégie nationale 2022-2025 de Prévention des infections et de </a:t>
            </a:r>
            <a:r>
              <a:rPr lang="fr-FR" dirty="0" smtClean="0">
                <a:latin typeface="Arial" charset="0"/>
                <a:cs typeface="Arial" charset="0"/>
              </a:rPr>
              <a:t>l’antibiorésistance* </a:t>
            </a:r>
            <a:r>
              <a:rPr lang="fr-FR" b="0" dirty="0" smtClean="0">
                <a:latin typeface="Arial" charset="0"/>
                <a:cs typeface="Arial" charset="0"/>
              </a:rPr>
              <a:t>du </a:t>
            </a:r>
            <a:r>
              <a:rPr lang="fr-FR" b="0" dirty="0">
                <a:latin typeface="Arial" charset="0"/>
                <a:cs typeface="Arial" charset="0"/>
              </a:rPr>
              <a:t>ministère des solidarité et de la </a:t>
            </a:r>
            <a:r>
              <a:rPr lang="fr-FR" b="0" dirty="0" smtClean="0">
                <a:latin typeface="Arial" charset="0"/>
                <a:cs typeface="Arial" charset="0"/>
              </a:rPr>
              <a:t>santé</a:t>
            </a:r>
          </a:p>
          <a:p>
            <a:pPr lvl="2">
              <a:spcBef>
                <a:spcPts val="1200"/>
              </a:spcBef>
              <a:buFont typeface="Wingdings" panose="05000000000000000000" pitchFamily="2" charset="2"/>
              <a:buChar char="Ø"/>
            </a:pPr>
            <a:r>
              <a:rPr lang="fr-FR" b="0" dirty="0" smtClean="0">
                <a:latin typeface="Arial" charset="0"/>
                <a:cs typeface="Arial" charset="0"/>
              </a:rPr>
              <a:t>Réflexion/adaptation nationale du protocole européen menée par un </a:t>
            </a:r>
            <a:r>
              <a:rPr lang="fr-FR" dirty="0" smtClean="0">
                <a:latin typeface="Arial" charset="0"/>
                <a:cs typeface="Arial" charset="0"/>
              </a:rPr>
              <a:t>groupe de travail </a:t>
            </a:r>
            <a:r>
              <a:rPr lang="fr-FR" b="0" dirty="0" smtClean="0">
                <a:latin typeface="Arial" charset="0"/>
                <a:cs typeface="Arial" charset="0"/>
              </a:rPr>
              <a:t>constitué de représentants de </a:t>
            </a:r>
            <a:r>
              <a:rPr lang="fr-FR" b="0" dirty="0" err="1" smtClean="0">
                <a:latin typeface="Arial" charset="0"/>
                <a:cs typeface="Arial" charset="0"/>
              </a:rPr>
              <a:t>CPias</a:t>
            </a:r>
            <a:r>
              <a:rPr lang="fr-FR" b="0" dirty="0" smtClean="0">
                <a:latin typeface="Arial" charset="0"/>
                <a:cs typeface="Arial" charset="0"/>
              </a:rPr>
              <a:t>, d’EHPAD, d’ARS, de la DGCS et de sociétés savantes</a:t>
            </a:r>
          </a:p>
        </p:txBody>
      </p:sp>
      <p:sp>
        <p:nvSpPr>
          <p:cNvPr id="3" name="Rectangle 2"/>
          <p:cNvSpPr/>
          <p:nvPr/>
        </p:nvSpPr>
        <p:spPr>
          <a:xfrm>
            <a:off x="480994" y="5805264"/>
            <a:ext cx="8289810" cy="430887"/>
          </a:xfrm>
          <a:prstGeom prst="rect">
            <a:avLst/>
          </a:prstGeom>
        </p:spPr>
        <p:txBody>
          <a:bodyPr wrap="square">
            <a:spAutoFit/>
          </a:bodyPr>
          <a:lstStyle/>
          <a:p>
            <a:r>
              <a:rPr lang="fr-FR" sz="1200" baseline="30000" dirty="0" smtClean="0">
                <a:solidFill>
                  <a:srgbClr val="000000"/>
                </a:solidFill>
              </a:rPr>
              <a:t>* </a:t>
            </a:r>
            <a:r>
              <a:rPr lang="fr-FR" sz="1200" dirty="0" smtClean="0">
                <a:solidFill>
                  <a:srgbClr val="000000"/>
                </a:solidFill>
              </a:rPr>
              <a:t>Stratégie nationale 2022-2025 accessible sur le site :</a:t>
            </a:r>
            <a:br>
              <a:rPr lang="fr-FR" sz="1200" dirty="0" smtClean="0">
                <a:solidFill>
                  <a:srgbClr val="000000"/>
                </a:solidFill>
              </a:rPr>
            </a:br>
            <a:r>
              <a:rPr lang="fr-FR" sz="1000" dirty="0" smtClean="0">
                <a:solidFill>
                  <a:srgbClr val="E40056"/>
                </a:solidFill>
              </a:rPr>
              <a:t>https</a:t>
            </a:r>
            <a:r>
              <a:rPr lang="fr-FR" sz="1000" dirty="0">
                <a:solidFill>
                  <a:srgbClr val="E40056"/>
                </a:solidFill>
              </a:rPr>
              <a:t>://</a:t>
            </a:r>
            <a:r>
              <a:rPr lang="fr-FR" sz="1000" dirty="0" smtClean="0">
                <a:solidFill>
                  <a:srgbClr val="E40056"/>
                </a:solidFill>
              </a:rPr>
              <a:t>solidarites-sante.gouv.fr/IMG/pdf/strategie_nationale_2022-2025_prevention_des_infections_et_de_l_antibioresistance.pdf</a:t>
            </a:r>
            <a:endParaRPr lang="fr-FR" sz="1000" dirty="0"/>
          </a:p>
        </p:txBody>
      </p:sp>
      <p:pic>
        <p:nvPicPr>
          <p:cNvPr id="8"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5178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Données administratives »</a:t>
            </a:r>
            <a:endParaRPr lang="fr-FR" b="1" cap="all" dirty="0">
              <a:solidFill>
                <a:schemeClr val="tx2"/>
              </a:solidFill>
            </a:endParaRPr>
          </a:p>
          <a:p>
            <a:pPr marL="144000" lvl="2" indent="-144000">
              <a:lnSpc>
                <a:spcPct val="110000"/>
              </a:lnSpc>
              <a:spcBef>
                <a:spcPts val="300"/>
              </a:spcBef>
              <a:buClr>
                <a:schemeClr val="tx2"/>
              </a:buClr>
              <a:buFont typeface="Symbol" panose="05050102010706020507" pitchFamily="18" charset="2"/>
              <a:buChar char="·"/>
            </a:pPr>
            <a:r>
              <a:rPr lang="fr-FR" sz="1600" b="1" u="sng" dirty="0" smtClean="0">
                <a:solidFill>
                  <a:srgbClr val="373739"/>
                </a:solidFill>
              </a:rPr>
              <a:t>Les données sont pré-remplies dans l’application</a:t>
            </a:r>
            <a:endParaRPr lang="fr-FR" sz="1600" b="1" u="sng" dirty="0">
              <a:solidFill>
                <a:srgbClr val="373739"/>
              </a:solidFill>
            </a:endParaRP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Le </a:t>
            </a:r>
            <a:r>
              <a:rPr lang="fr-FR" sz="1600" b="1" dirty="0" smtClean="0">
                <a:solidFill>
                  <a:srgbClr val="373739"/>
                </a:solidFill>
              </a:rPr>
              <a:t>référent de l’enquête dans l’établissement vérifie les données pré-remplies dans le questionnaire </a:t>
            </a:r>
            <a:r>
              <a:rPr lang="fr-FR" sz="1600" dirty="0" smtClean="0">
                <a:solidFill>
                  <a:srgbClr val="373739"/>
                </a:solidFill>
              </a:rPr>
              <a:t>au moment de la saisie dans </a:t>
            </a:r>
            <a:r>
              <a:rPr lang="fr-FR" sz="1600" dirty="0" err="1" smtClean="0">
                <a:solidFill>
                  <a:srgbClr val="373739"/>
                </a:solidFill>
              </a:rPr>
              <a:t>PrevIAS</a:t>
            </a:r>
            <a:endParaRPr lang="fr-FR" sz="1600" dirty="0" smtClean="0">
              <a:solidFill>
                <a:srgbClr val="373739"/>
              </a:solidFill>
            </a:endParaRPr>
          </a:p>
        </p:txBody>
      </p:sp>
      <p:sp>
        <p:nvSpPr>
          <p:cNvPr id="9" name="Rectangle 8"/>
          <p:cNvSpPr/>
          <p:nvPr/>
        </p:nvSpPr>
        <p:spPr>
          <a:xfrm>
            <a:off x="179513" y="1410981"/>
            <a:ext cx="2293178" cy="7938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87624" y="2223548"/>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719380"/>
            <a:ext cx="7321915" cy="2517785"/>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27603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609630" y="3751359"/>
            <a:ext cx="7864219" cy="2736305"/>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smtClean="0">
                <a:solidFill>
                  <a:schemeClr val="accent1"/>
                </a:solidFill>
              </a:rPr>
              <a:t>Données administratives de l’établissement </a:t>
            </a:r>
            <a:r>
              <a:rPr lang="fr-FR" sz="1600" b="1" dirty="0" smtClean="0"/>
              <a:t>: </a:t>
            </a:r>
          </a:p>
          <a:p>
            <a:pPr marL="0" lvl="4" indent="0">
              <a:spcBef>
                <a:spcPts val="300"/>
              </a:spcBef>
              <a:buNone/>
            </a:pPr>
            <a:r>
              <a:rPr lang="fr-FR" dirty="0" smtClean="0">
                <a:cs typeface="Arial" charset="0"/>
                <a:sym typeface="Wingdings" panose="05000000000000000000" pitchFamily="2" charset="2"/>
              </a:rPr>
              <a:t> </a:t>
            </a:r>
            <a:r>
              <a:rPr lang="fr-FR" dirty="0" smtClean="0"/>
              <a:t>Données </a:t>
            </a:r>
            <a:r>
              <a:rPr lang="fr-FR" b="1" dirty="0"/>
              <a:t>pré-remplies dans l’application </a:t>
            </a:r>
            <a:r>
              <a:rPr lang="fr-FR" dirty="0"/>
              <a:t>à partir des </a:t>
            </a:r>
            <a:r>
              <a:rPr lang="fr-FR" dirty="0" smtClean="0"/>
              <a:t>données </a:t>
            </a:r>
            <a:r>
              <a:rPr lang="fr-FR" dirty="0" err="1" smtClean="0"/>
              <a:t>Finess</a:t>
            </a:r>
            <a:endParaRPr lang="fr-FR" dirty="0" smtClean="0"/>
          </a:p>
          <a:p>
            <a:pPr marL="0" lvl="4" indent="0">
              <a:spcBef>
                <a:spcPts val="300"/>
              </a:spcBef>
              <a:buNone/>
            </a:pPr>
            <a:r>
              <a:rPr lang="fr-FR" dirty="0">
                <a:cs typeface="Arial" charset="0"/>
                <a:sym typeface="Wingdings" panose="05000000000000000000" pitchFamily="2" charset="2"/>
              </a:rPr>
              <a:t> Dans </a:t>
            </a:r>
            <a:r>
              <a:rPr lang="fr-FR" dirty="0" smtClean="0">
                <a:cs typeface="Arial" charset="0"/>
                <a:sym typeface="Wingdings" panose="05000000000000000000" pitchFamily="2" charset="2"/>
              </a:rPr>
              <a:t>le cas d’un groupement multi-sites, les données administratives correspondent à celles de </a:t>
            </a:r>
            <a:r>
              <a:rPr lang="fr-FR" b="1" dirty="0" smtClean="0">
                <a:cs typeface="Arial" charset="0"/>
                <a:sym typeface="Wingdings" panose="05000000000000000000" pitchFamily="2" charset="2"/>
              </a:rPr>
              <a:t>l’établissement référent du groupement</a:t>
            </a:r>
          </a:p>
          <a:p>
            <a:pPr marL="0" lvl="4" indent="0">
              <a:spcBef>
                <a:spcPts val="300"/>
              </a:spcBef>
              <a:buNone/>
            </a:pPr>
            <a:r>
              <a:rPr lang="fr-FR" dirty="0">
                <a:solidFill>
                  <a:schemeClr val="tx2"/>
                </a:solidFill>
                <a:cs typeface="Arial" charset="0"/>
                <a:sym typeface="Wingdings" panose="05000000000000000000" pitchFamily="2" charset="2"/>
              </a:rPr>
              <a:t></a:t>
            </a:r>
            <a:r>
              <a:rPr lang="fr-FR" dirty="0">
                <a:cs typeface="Arial" charset="0"/>
                <a:sym typeface="Wingdings" panose="05000000000000000000" pitchFamily="2" charset="2"/>
              </a:rPr>
              <a:t> </a:t>
            </a:r>
            <a:r>
              <a:rPr lang="fr-FR" dirty="0" smtClean="0">
                <a:solidFill>
                  <a:schemeClr val="tx2"/>
                </a:solidFill>
              </a:rPr>
              <a:t>Le </a:t>
            </a:r>
            <a:r>
              <a:rPr lang="fr-FR" dirty="0">
                <a:solidFill>
                  <a:schemeClr val="tx2"/>
                </a:solidFill>
              </a:rPr>
              <a:t>référent de l’enquête vérifie </a:t>
            </a:r>
            <a:r>
              <a:rPr lang="fr-FR" dirty="0" smtClean="0">
                <a:solidFill>
                  <a:schemeClr val="tx2"/>
                </a:solidFill>
              </a:rPr>
              <a:t>les données pré-remplies </a:t>
            </a:r>
            <a:r>
              <a:rPr lang="fr-FR" dirty="0">
                <a:solidFill>
                  <a:schemeClr val="tx2"/>
                </a:solidFill>
              </a:rPr>
              <a:t>auprès de </a:t>
            </a:r>
            <a:r>
              <a:rPr lang="fr-FR" dirty="0" smtClean="0">
                <a:solidFill>
                  <a:schemeClr val="tx2"/>
                </a:solidFill>
              </a:rPr>
              <a:t>l’administration</a:t>
            </a:r>
            <a:endParaRPr lang="fr-FR" b="1" dirty="0" smtClean="0">
              <a:solidFill>
                <a:schemeClr val="tx2"/>
              </a:solidFill>
            </a:endParaRPr>
          </a:p>
          <a:p>
            <a:pPr marL="285750" lvl="4" indent="-285750">
              <a:spcBef>
                <a:spcPts val="600"/>
              </a:spcBef>
              <a:buFont typeface="Wingdings" panose="05000000000000000000" pitchFamily="2" charset="2"/>
              <a:buChar char="è"/>
            </a:pPr>
            <a:r>
              <a:rPr lang="fr-FR" u="sng" dirty="0" smtClean="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dans </a:t>
            </a:r>
            <a:r>
              <a:rPr lang="fr-FR" dirty="0" err="1">
                <a:cs typeface="Arial" charset="0"/>
                <a:sym typeface="Wingdings" panose="05000000000000000000" pitchFamily="2" charset="2"/>
              </a:rPr>
              <a:t>Pr</a:t>
            </a:r>
            <a:r>
              <a:rPr lang="fr-FR" dirty="0" err="1"/>
              <a:t>evIAS</a:t>
            </a:r>
            <a:r>
              <a:rPr lang="fr-FR" dirty="0"/>
              <a:t> par l’administrateur local dans le menu </a:t>
            </a:r>
            <a:r>
              <a:rPr lang="fr-FR" i="1" dirty="0"/>
              <a:t>Administration / Gestion des </a:t>
            </a:r>
            <a:r>
              <a:rPr lang="fr-FR" i="1" dirty="0" smtClean="0"/>
              <a:t>établissements</a:t>
            </a:r>
          </a:p>
          <a:p>
            <a:pPr marL="0" lvl="4" indent="0">
              <a:spcBef>
                <a:spcPts val="600"/>
              </a:spcBef>
              <a:buNone/>
            </a:pPr>
            <a:endParaRPr lang="fr-FR" sz="1000" dirty="0">
              <a:cs typeface="Arial" charset="0"/>
              <a:sym typeface="Wingdings" panose="05000000000000000000" pitchFamily="2" charset="2"/>
            </a:endParaRPr>
          </a:p>
          <a:p>
            <a:pPr marL="285750" lvl="4" indent="-285750">
              <a:buFont typeface="Wingdings" panose="05000000000000000000" pitchFamily="2" charset="2"/>
              <a:buChar char="Ø"/>
            </a:pPr>
            <a:r>
              <a:rPr lang="fr-FR" dirty="0">
                <a:cs typeface="Arial" charset="0"/>
                <a:sym typeface="Wingdings" panose="05000000000000000000" pitchFamily="2" charset="2"/>
              </a:rPr>
              <a:t>Dans le cas d’une erreur sur les numéros de </a:t>
            </a:r>
            <a:r>
              <a:rPr lang="fr-FR" dirty="0" err="1">
                <a:cs typeface="Arial" charset="0"/>
                <a:sym typeface="Wingdings" panose="05000000000000000000" pitchFamily="2" charset="2"/>
              </a:rPr>
              <a:t>Finess</a:t>
            </a:r>
            <a:r>
              <a:rPr lang="fr-FR" dirty="0">
                <a:cs typeface="Arial" charset="0"/>
                <a:sym typeface="Wingdings" panose="05000000000000000000" pitchFamily="2" charset="2"/>
              </a:rPr>
              <a:t> géographique ou juridique, l’administrateur local contacte le support applicatif de </a:t>
            </a:r>
            <a:r>
              <a:rPr lang="fr-FR" dirty="0" err="1" smtClean="0">
                <a:cs typeface="Arial" charset="0"/>
                <a:sym typeface="Wingdings" panose="05000000000000000000" pitchFamily="2" charset="2"/>
              </a:rPr>
              <a:t>PrevIAS</a:t>
            </a:r>
            <a:endParaRPr lang="fr-FR" i="1"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1516856"/>
            <a:ext cx="7128792" cy="12640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752442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534481" y="4221088"/>
            <a:ext cx="7781935" cy="187220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smtClean="0"/>
              <a:t>Renseigner</a:t>
            </a:r>
            <a:r>
              <a:rPr lang="fr-FR" sz="1600" b="1" dirty="0" smtClean="0">
                <a:solidFill>
                  <a:schemeClr val="accent1"/>
                </a:solidFill>
              </a:rPr>
              <a:t> l’option tarifaire de l’établissement</a:t>
            </a:r>
            <a:endParaRPr lang="fr-FR" sz="1600" dirty="0" smtClean="0">
              <a:solidFill>
                <a:schemeClr val="accent1"/>
              </a:solidFill>
            </a:endParaRPr>
          </a:p>
          <a:p>
            <a:pPr marL="0" lvl="4" indent="0">
              <a:spcBef>
                <a:spcPts val="300"/>
              </a:spcBef>
              <a:buNone/>
            </a:pPr>
            <a:r>
              <a:rPr lang="fr-FR" dirty="0">
                <a:sym typeface="Wingdings" panose="05000000000000000000" pitchFamily="2" charset="2"/>
              </a:rPr>
              <a:t> </a:t>
            </a:r>
            <a:r>
              <a:rPr lang="fr-FR" dirty="0" smtClean="0">
                <a:cs typeface="Arial" charset="0"/>
                <a:sym typeface="Wingdings" panose="05000000000000000000" pitchFamily="2" charset="2"/>
              </a:rPr>
              <a:t>Cocher tarif « </a:t>
            </a:r>
            <a:r>
              <a:rPr lang="fr-FR" b="1" dirty="0" smtClean="0">
                <a:cs typeface="Arial" charset="0"/>
                <a:sym typeface="Wingdings" panose="05000000000000000000" pitchFamily="2" charset="2"/>
              </a:rPr>
              <a:t>Global</a:t>
            </a:r>
            <a:r>
              <a:rPr lang="fr-FR" dirty="0" smtClean="0">
                <a:cs typeface="Arial" charset="0"/>
                <a:sym typeface="Wingdings" panose="05000000000000000000" pitchFamily="2" charset="2"/>
              </a:rPr>
              <a:t> » ou tarif « </a:t>
            </a:r>
            <a:r>
              <a:rPr lang="fr-FR" b="1" dirty="0" smtClean="0">
                <a:cs typeface="Arial" charset="0"/>
                <a:sym typeface="Wingdings" panose="05000000000000000000" pitchFamily="2" charset="2"/>
              </a:rPr>
              <a:t>Partiel</a:t>
            </a:r>
            <a:r>
              <a:rPr lang="fr-FR" dirty="0" smtClean="0">
                <a:cs typeface="Arial" charset="0"/>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smtClean="0"/>
              <a:t>Donnée </a:t>
            </a:r>
            <a:r>
              <a:rPr lang="fr-FR" b="1" dirty="0" smtClean="0"/>
              <a:t>pré-remplie </a:t>
            </a:r>
            <a:r>
              <a:rPr lang="fr-FR" b="1" dirty="0"/>
              <a:t>dans l’application </a:t>
            </a:r>
            <a:r>
              <a:rPr lang="fr-FR" dirty="0"/>
              <a:t>à partir des </a:t>
            </a:r>
            <a:r>
              <a:rPr lang="fr-FR" dirty="0" smtClean="0"/>
              <a:t>données </a:t>
            </a:r>
            <a:r>
              <a:rPr lang="fr-FR" dirty="0" err="1" smtClean="0"/>
              <a:t>Finess</a:t>
            </a:r>
            <a:endParaRPr lang="fr-FR" dirty="0" smtClean="0"/>
          </a:p>
          <a:p>
            <a:pPr marL="0" lvl="4" indent="0" defTabSz="271463">
              <a:spcBef>
                <a:spcPts val="300"/>
              </a:spcBef>
              <a:buNone/>
            </a:pPr>
            <a:r>
              <a:rPr lang="fr-FR" dirty="0" smtClean="0">
                <a:cs typeface="Arial" charset="0"/>
                <a:sym typeface="Wingdings" panose="05000000000000000000" pitchFamily="2" charset="2"/>
              </a:rPr>
              <a:t/>
            </a:r>
            <a:br>
              <a:rPr lang="fr-FR" dirty="0" smtClean="0">
                <a:cs typeface="Arial" charset="0"/>
                <a:sym typeface="Wingdings" panose="05000000000000000000" pitchFamily="2" charset="2"/>
              </a:rPr>
            </a:br>
            <a:r>
              <a:rPr lang="fr-FR" dirty="0" smtClean="0">
                <a:cs typeface="Arial" charset="0"/>
                <a:sym typeface="Wingdings" panose="05000000000000000000" pitchFamily="2" charset="2"/>
              </a:rPr>
              <a:t>Si </a:t>
            </a:r>
            <a:r>
              <a:rPr lang="fr-FR" dirty="0">
                <a:cs typeface="Arial" charset="0"/>
                <a:sym typeface="Wingdings" panose="05000000000000000000" pitchFamily="2" charset="2"/>
              </a:rPr>
              <a:t>l’information n’est pas disponible, cocher </a:t>
            </a:r>
            <a:r>
              <a:rPr lang="fr-FR" dirty="0" smtClean="0">
                <a:cs typeface="Arial" charset="0"/>
                <a:sym typeface="Wingdings" panose="05000000000000000000" pitchFamily="2" charset="2"/>
              </a:rPr>
              <a:t>« Inconnu »</a:t>
            </a:r>
            <a:endParaRPr lang="fr-FR" dirty="0">
              <a:cs typeface="Arial" charset="0"/>
              <a:sym typeface="Wingdings" panose="05000000000000000000" pitchFamily="2" charset="2"/>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168693"/>
            <a:ext cx="7465930" cy="2517785"/>
          </a:xfrm>
          <a:prstGeom prst="rect">
            <a:avLst/>
          </a:prstGeom>
        </p:spPr>
      </p:pic>
      <p:sp>
        <p:nvSpPr>
          <p:cNvPr id="9" name="Rectangle 8"/>
          <p:cNvSpPr/>
          <p:nvPr/>
        </p:nvSpPr>
        <p:spPr>
          <a:xfrm>
            <a:off x="683568" y="2852936"/>
            <a:ext cx="288032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501728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460007" y="4101026"/>
            <a:ext cx="8352927" cy="213628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lnSpc>
                <a:spcPct val="150000"/>
              </a:lnSpc>
              <a:spcBef>
                <a:spcPts val="300"/>
              </a:spcBef>
              <a:buFont typeface="Wingdings" panose="05000000000000000000" pitchFamily="2" charset="2"/>
              <a:buChar char="Ø"/>
            </a:pPr>
            <a:r>
              <a:rPr lang="fr-FR" sz="1600" b="1" dirty="0" smtClean="0"/>
              <a:t>Indiquer </a:t>
            </a:r>
            <a:r>
              <a:rPr lang="fr-FR" sz="1600" b="1" dirty="0" smtClean="0">
                <a:solidFill>
                  <a:schemeClr val="accent1"/>
                </a:solidFill>
              </a:rPr>
              <a:t>si l’établissement est rattaché à un établissement de santé</a:t>
            </a:r>
            <a:endParaRPr lang="fr-FR" sz="1600" dirty="0" smtClean="0">
              <a:solidFill>
                <a:schemeClr val="accent1"/>
              </a:solidFill>
            </a:endParaRPr>
          </a:p>
          <a:p>
            <a:pPr>
              <a:spcBef>
                <a:spcPts val="300"/>
              </a:spcBef>
            </a:pPr>
            <a:r>
              <a:rPr lang="fr-FR" sz="1400" b="0" dirty="0">
                <a:solidFill>
                  <a:srgbClr val="373739"/>
                </a:solidFill>
                <a:sym typeface="Wingdings" panose="05000000000000000000" pitchFamily="2" charset="2"/>
              </a:rPr>
              <a:t> </a:t>
            </a:r>
            <a:r>
              <a:rPr lang="fr-FR" sz="1400" b="0" cap="none" dirty="0" smtClean="0">
                <a:solidFill>
                  <a:srgbClr val="373739"/>
                </a:solidFill>
                <a:sym typeface="Wingdings" panose="05000000000000000000" pitchFamily="2" charset="2"/>
              </a:rPr>
              <a:t>Cocher </a:t>
            </a:r>
            <a:r>
              <a:rPr lang="fr-FR" sz="1400" b="0" cap="none" dirty="0">
                <a:solidFill>
                  <a:srgbClr val="373739"/>
                </a:solidFill>
                <a:sym typeface="Wingdings" panose="05000000000000000000" pitchFamily="2" charset="2"/>
              </a:rPr>
              <a:t>« </a:t>
            </a:r>
            <a:r>
              <a:rPr lang="fr-FR" sz="1400" cap="none" dirty="0">
                <a:solidFill>
                  <a:srgbClr val="373739"/>
                </a:solidFill>
                <a:sym typeface="Wingdings" panose="05000000000000000000" pitchFamily="2" charset="2"/>
              </a:rPr>
              <a:t>Non </a:t>
            </a:r>
            <a:r>
              <a:rPr lang="fr-FR" sz="1400" b="0" cap="none" dirty="0">
                <a:solidFill>
                  <a:srgbClr val="373739"/>
                </a:solidFill>
                <a:sym typeface="Wingdings" panose="05000000000000000000" pitchFamily="2" charset="2"/>
              </a:rPr>
              <a:t>» ou « </a:t>
            </a:r>
            <a:r>
              <a:rPr lang="fr-FR" sz="1400" cap="none" dirty="0">
                <a:solidFill>
                  <a:srgbClr val="373739"/>
                </a:solidFill>
                <a:sym typeface="Wingdings" panose="05000000000000000000" pitchFamily="2" charset="2"/>
              </a:rPr>
              <a:t>Oui</a:t>
            </a:r>
            <a:r>
              <a:rPr lang="fr-FR" sz="1400" b="0" cap="none" dirty="0">
                <a:solidFill>
                  <a:srgbClr val="373739"/>
                </a:solidFill>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smtClean="0"/>
              <a:t>Donnée </a:t>
            </a:r>
            <a:r>
              <a:rPr lang="fr-FR" b="1" dirty="0" smtClean="0"/>
              <a:t>pré-remplie </a:t>
            </a:r>
            <a:r>
              <a:rPr lang="fr-FR" b="1" dirty="0"/>
              <a:t>dans l’application </a:t>
            </a:r>
            <a:r>
              <a:rPr lang="fr-FR" dirty="0"/>
              <a:t>à partir des </a:t>
            </a:r>
            <a:r>
              <a:rPr lang="fr-FR" dirty="0" smtClean="0"/>
              <a:t>données </a:t>
            </a:r>
            <a:r>
              <a:rPr lang="fr-FR" dirty="0" err="1" smtClean="0"/>
              <a:t>Finess</a:t>
            </a:r>
            <a:endParaRPr lang="fr-FR" dirty="0" smtClean="0"/>
          </a:p>
          <a:p>
            <a:pPr marL="0" lvl="4" indent="0">
              <a:spcBef>
                <a:spcPts val="300"/>
              </a:spcBef>
              <a:buNone/>
            </a:pPr>
            <a:r>
              <a:rPr lang="fr-FR" dirty="0" smtClean="0">
                <a:cs typeface="Arial" charset="0"/>
                <a:sym typeface="Wingdings" panose="05000000000000000000" pitchFamily="2" charset="2"/>
              </a:rPr>
              <a:t/>
            </a:r>
            <a:br>
              <a:rPr lang="fr-FR" dirty="0" smtClean="0">
                <a:cs typeface="Arial" charset="0"/>
                <a:sym typeface="Wingdings" panose="05000000000000000000" pitchFamily="2" charset="2"/>
              </a:rPr>
            </a:br>
            <a:r>
              <a:rPr lang="fr-FR" dirty="0" smtClean="0">
                <a:cs typeface="Arial" charset="0"/>
                <a:sym typeface="Wingdings" panose="05000000000000000000" pitchFamily="2" charset="2"/>
              </a:rPr>
              <a:t>Si </a:t>
            </a:r>
            <a:r>
              <a:rPr lang="fr-FR" dirty="0">
                <a:cs typeface="Arial" charset="0"/>
                <a:sym typeface="Wingdings" panose="05000000000000000000" pitchFamily="2" charset="2"/>
              </a:rPr>
              <a:t>l’information n’est pas disponible, cocher </a:t>
            </a:r>
            <a:r>
              <a:rPr lang="fr-FR" dirty="0" smtClean="0">
                <a:cs typeface="Arial" charset="0"/>
                <a:sym typeface="Wingdings" panose="05000000000000000000" pitchFamily="2" charset="2"/>
              </a:rPr>
              <a:t>« Inconnu »</a:t>
            </a:r>
            <a:endParaRPr lang="fr-FR" dirty="0">
              <a:cs typeface="Arial" charset="0"/>
              <a:sym typeface="Wingdings" panose="05000000000000000000" pitchFamily="2" charset="2"/>
            </a:endParaRPr>
          </a:p>
          <a:p>
            <a:pPr marL="285750" lvl="4" indent="-285750">
              <a:spcBef>
                <a:spcPts val="300"/>
              </a:spcBef>
              <a:buFont typeface="Wingdings" panose="05000000000000000000" pitchFamily="2" charset="2"/>
              <a:buChar char="è"/>
            </a:pPr>
            <a:endParaRPr lang="fr-FR" dirty="0">
              <a:cs typeface="Arial" charset="0"/>
              <a:sym typeface="Wingdings" panose="05000000000000000000" pitchFamily="2" charset="2"/>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3779912" y="2852936"/>
            <a:ext cx="4248472"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118655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314525" y="3861048"/>
            <a:ext cx="8443765" cy="2880320"/>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lnSpc>
                <a:spcPct val="150000"/>
              </a:lnSpc>
              <a:buFont typeface="Wingdings" panose="05000000000000000000" pitchFamily="2" charset="2"/>
              <a:buChar char="Ø"/>
            </a:pPr>
            <a:r>
              <a:rPr lang="fr-FR" b="1" dirty="0">
                <a:solidFill>
                  <a:schemeClr val="tx2"/>
                </a:solidFill>
              </a:rPr>
              <a:t>Utilisateur au profil « Administrateur local » pour </a:t>
            </a:r>
            <a:r>
              <a:rPr lang="fr-FR" b="1" dirty="0" smtClean="0">
                <a:solidFill>
                  <a:schemeClr val="tx2"/>
                </a:solidFill>
              </a:rPr>
              <a:t>l’établissement</a:t>
            </a:r>
            <a:endParaRPr lang="fr-FR" dirty="0" smtClean="0"/>
          </a:p>
          <a:p>
            <a:pPr marL="271463" lvl="4" indent="0">
              <a:lnSpc>
                <a:spcPct val="150000"/>
              </a:lnSpc>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 l’annuaire national des </a:t>
            </a:r>
            <a:r>
              <a:rPr lang="fr-FR" dirty="0" err="1" smtClean="0"/>
              <a:t>CPias</a:t>
            </a:r>
            <a:endParaRPr lang="fr-FR" dirty="0"/>
          </a:p>
          <a:p>
            <a:pPr marL="271463" lvl="4" indent="0">
              <a:lnSpc>
                <a:spcPct val="150000"/>
              </a:lnSpc>
              <a:buNone/>
            </a:pPr>
            <a:r>
              <a:rPr lang="fr-FR" dirty="0" smtClean="0">
                <a:cs typeface="Arial" charset="0"/>
                <a:sym typeface="Wingdings" panose="05000000000000000000" pitchFamily="2" charset="2"/>
              </a:rPr>
              <a:t> L’administrateur </a:t>
            </a:r>
            <a:r>
              <a:rPr lang="fr-FR" dirty="0">
                <a:cs typeface="Arial" charset="0"/>
                <a:sym typeface="Wingdings" panose="05000000000000000000" pitchFamily="2" charset="2"/>
              </a:rPr>
              <a:t>local </a:t>
            </a:r>
            <a:r>
              <a:rPr lang="fr-FR" dirty="0" smtClean="0">
                <a:cs typeface="Arial" charset="0"/>
                <a:sym typeface="Wingdings" panose="05000000000000000000" pitchFamily="2" charset="2"/>
              </a:rPr>
              <a:t>est préférentiellement le </a:t>
            </a:r>
            <a:r>
              <a:rPr lang="fr-FR" b="1" dirty="0" smtClean="0">
                <a:cs typeface="Arial" charset="0"/>
                <a:sym typeface="Wingdings" panose="05000000000000000000" pitchFamily="2" charset="2"/>
              </a:rPr>
              <a:t>référent de l’enquête </a:t>
            </a:r>
            <a:r>
              <a:rPr lang="fr-FR" dirty="0" smtClean="0">
                <a:cs typeface="Arial" charset="0"/>
                <a:sym typeface="Wingdings" panose="05000000000000000000" pitchFamily="2" charset="2"/>
              </a:rPr>
              <a:t>dans l’établissement</a:t>
            </a:r>
          </a:p>
          <a:p>
            <a:pPr marL="271463" lvl="4" indent="0">
              <a:lnSpc>
                <a:spcPct val="150000"/>
              </a:lnSpc>
              <a:buNone/>
            </a:pPr>
            <a:r>
              <a:rPr lang="fr-FR" dirty="0">
                <a:cs typeface="Arial" charset="0"/>
                <a:sym typeface="Wingdings" panose="05000000000000000000" pitchFamily="2" charset="2"/>
              </a:rPr>
              <a:t> </a:t>
            </a:r>
            <a:r>
              <a:rPr lang="fr-FR" dirty="0" smtClean="0">
                <a:cs typeface="Arial" charset="0"/>
                <a:sym typeface="Wingdings" panose="05000000000000000000" pitchFamily="2" charset="2"/>
              </a:rPr>
              <a:t>L’administrateur local dispose de</a:t>
            </a:r>
            <a:r>
              <a:rPr lang="fr-FR" dirty="0" smtClean="0"/>
              <a:t> </a:t>
            </a:r>
            <a:r>
              <a:rPr lang="fr-FR" b="1" dirty="0"/>
              <a:t>droits de gestion de l’établissement et des utilisateurs </a:t>
            </a:r>
            <a:r>
              <a:rPr lang="fr-FR" dirty="0"/>
              <a:t>de </a:t>
            </a:r>
            <a:r>
              <a:rPr lang="fr-FR" dirty="0" smtClean="0"/>
              <a:t>l’établissement</a:t>
            </a:r>
            <a:r>
              <a:rPr lang="fr-FR" dirty="0"/>
              <a:t> </a:t>
            </a:r>
            <a:r>
              <a:rPr lang="fr-FR" dirty="0" smtClean="0"/>
              <a:t>(</a:t>
            </a:r>
            <a:r>
              <a:rPr lang="fr-FR" i="1" dirty="0" smtClean="0"/>
              <a:t>cf. Annexe 6 page 72 pour le détail du profil de l’administrateur local</a:t>
            </a:r>
            <a:r>
              <a:rPr lang="fr-FR" dirty="0" smtClean="0"/>
              <a:t>)</a:t>
            </a:r>
            <a:endParaRPr lang="fr-FR" dirty="0"/>
          </a:p>
          <a:p>
            <a:pPr marL="0" lvl="4" indent="0">
              <a:lnSpc>
                <a:spcPct val="150000"/>
              </a:lnSpc>
              <a:buNone/>
            </a:pPr>
            <a:r>
              <a:rPr lang="fr-FR" dirty="0" smtClean="0">
                <a:sym typeface="Wingdings" panose="05000000000000000000" pitchFamily="2" charset="2"/>
              </a:rPr>
              <a:t></a:t>
            </a:r>
            <a:r>
              <a:rPr lang="fr-FR" dirty="0" smtClean="0"/>
              <a:t> </a:t>
            </a:r>
            <a:r>
              <a:rPr lang="fr-FR" u="sng" dirty="0" smtClean="0">
                <a:cs typeface="Arial" charset="0"/>
                <a:sym typeface="Wingdings" panose="05000000000000000000" pitchFamily="2" charset="2"/>
              </a:rPr>
              <a:t>Dans </a:t>
            </a:r>
            <a:r>
              <a:rPr lang="fr-FR" u="sng" dirty="0" err="1" smtClean="0">
                <a:cs typeface="Arial" charset="0"/>
                <a:sym typeface="Wingdings" panose="05000000000000000000" pitchFamily="2" charset="2"/>
              </a:rPr>
              <a:t>PrevIAS</a:t>
            </a:r>
            <a:r>
              <a:rPr lang="fr-FR" dirty="0" smtClean="0">
                <a:cs typeface="Arial" charset="0"/>
                <a:sym typeface="Wingdings" panose="05000000000000000000" pitchFamily="2" charset="2"/>
              </a:rPr>
              <a:t> : </a:t>
            </a:r>
            <a:r>
              <a:rPr lang="fr-FR" dirty="0">
                <a:cs typeface="Arial" charset="0"/>
                <a:sym typeface="Wingdings" panose="05000000000000000000" pitchFamily="2" charset="2"/>
              </a:rPr>
              <a:t>Si aucun utilisateur n’est </a:t>
            </a:r>
            <a:r>
              <a:rPr lang="fr-FR" dirty="0" smtClean="0">
                <a:cs typeface="Arial" charset="0"/>
                <a:sym typeface="Wingdings" panose="05000000000000000000" pitchFamily="2" charset="2"/>
              </a:rPr>
              <a:t>indiqué </a:t>
            </a:r>
            <a:r>
              <a:rPr lang="fr-FR" dirty="0">
                <a:cs typeface="Arial" charset="0"/>
                <a:sym typeface="Wingdings" panose="05000000000000000000" pitchFamily="2" charset="2"/>
              </a:rPr>
              <a:t>comme administrateur local, le référent de l’enquête contacte le support applicatif de </a:t>
            </a:r>
            <a:r>
              <a:rPr lang="fr-FR" dirty="0" err="1">
                <a:cs typeface="Arial" charset="0"/>
                <a:sym typeface="Wingdings" panose="05000000000000000000" pitchFamily="2" charset="2"/>
              </a:rPr>
              <a:t>PrevIAS</a:t>
            </a:r>
            <a:r>
              <a:rPr lang="fr-FR" dirty="0">
                <a:cs typeface="Arial" charset="0"/>
                <a:sym typeface="Wingdings" panose="05000000000000000000" pitchFamily="2" charset="2"/>
              </a:rPr>
              <a:t> pour indiquer le Prénom, Nom et email de la </a:t>
            </a:r>
            <a:r>
              <a:rPr lang="fr-FR" dirty="0" smtClean="0">
                <a:cs typeface="Arial" charset="0"/>
                <a:sym typeface="Wingdings" panose="05000000000000000000" pitchFamily="2" charset="2"/>
              </a:rPr>
              <a:t>personne désignée comme administrateur</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10" name="Rectangle 9"/>
          <p:cNvSpPr/>
          <p:nvPr/>
        </p:nvSpPr>
        <p:spPr>
          <a:xfrm>
            <a:off x="864000" y="3254400"/>
            <a:ext cx="3672408" cy="3600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7809606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établissement</a:t>
            </a:r>
            <a:endParaRPr lang="fr-FR" dirty="0"/>
          </a:p>
        </p:txBody>
      </p:sp>
      <p:sp>
        <p:nvSpPr>
          <p:cNvPr id="2" name="Rectangle 1"/>
          <p:cNvSpPr/>
          <p:nvPr/>
        </p:nvSpPr>
        <p:spPr>
          <a:xfrm>
            <a:off x="2627784" y="1410980"/>
            <a:ext cx="6192688" cy="291156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périmètre de l’enquête »</a:t>
            </a:r>
            <a:endParaRPr lang="fr-FR" b="1" cap="all" dirty="0">
              <a:solidFill>
                <a:schemeClr val="tx2"/>
              </a:solidFill>
            </a:endParaRP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Le </a:t>
            </a:r>
            <a:r>
              <a:rPr lang="fr-FR" sz="1600" b="1" dirty="0" smtClean="0">
                <a:solidFill>
                  <a:srgbClr val="373739"/>
                </a:solidFill>
              </a:rPr>
              <a:t>référent de l’enquête </a:t>
            </a:r>
            <a:r>
              <a:rPr lang="fr-FR" sz="1600" dirty="0" smtClean="0">
                <a:solidFill>
                  <a:srgbClr val="373739"/>
                </a:solidFill>
              </a:rPr>
              <a:t>indique dans cette section si le questionnaire établissement est complété pour un seul établissement au sens du </a:t>
            </a:r>
            <a:r>
              <a:rPr lang="fr-FR" sz="1600" dirty="0" err="1" smtClean="0">
                <a:solidFill>
                  <a:srgbClr val="373739"/>
                </a:solidFill>
              </a:rPr>
              <a:t>Finess</a:t>
            </a:r>
            <a:r>
              <a:rPr lang="fr-FR" sz="1600" dirty="0" smtClean="0">
                <a:solidFill>
                  <a:srgbClr val="373739"/>
                </a:solidFill>
              </a:rPr>
              <a:t> géographique ou pour un groupement d’établissements</a:t>
            </a: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cs typeface="Arial" charset="0"/>
              </a:rPr>
              <a:t>Si le questionnaire établissement est complété pour un groupement </a:t>
            </a:r>
            <a:r>
              <a:rPr lang="fr-FR" sz="1600" dirty="0" err="1" smtClean="0">
                <a:solidFill>
                  <a:srgbClr val="373739"/>
                </a:solidFill>
                <a:cs typeface="Arial" charset="0"/>
              </a:rPr>
              <a:t>multisites</a:t>
            </a:r>
            <a:r>
              <a:rPr lang="fr-FR" sz="1600" dirty="0" smtClean="0">
                <a:solidFill>
                  <a:srgbClr val="373739"/>
                </a:solidFill>
                <a:cs typeface="Arial" charset="0"/>
              </a:rPr>
              <a:t> le référent de l’enquête </a:t>
            </a:r>
            <a:r>
              <a:rPr lang="fr-FR" sz="1600" b="1" dirty="0" smtClean="0">
                <a:solidFill>
                  <a:srgbClr val="373739"/>
                </a:solidFill>
                <a:cs typeface="Arial" charset="0"/>
              </a:rPr>
              <a:t>communique au support applicatif de </a:t>
            </a:r>
            <a:r>
              <a:rPr lang="fr-FR" sz="1600" b="1" dirty="0" err="1" smtClean="0">
                <a:solidFill>
                  <a:srgbClr val="373739"/>
                </a:solidFill>
                <a:cs typeface="Arial" charset="0"/>
              </a:rPr>
              <a:t>PrevIAS</a:t>
            </a:r>
            <a:r>
              <a:rPr lang="fr-FR" sz="1600" b="1" dirty="0" smtClean="0">
                <a:solidFill>
                  <a:srgbClr val="373739"/>
                </a:solidFill>
                <a:cs typeface="Arial" charset="0"/>
              </a:rPr>
              <a:t> la </a:t>
            </a:r>
            <a:r>
              <a:rPr lang="fr-FR" sz="1600" b="1" dirty="0">
                <a:solidFill>
                  <a:srgbClr val="373739"/>
                </a:solidFill>
                <a:cs typeface="Arial" charset="0"/>
              </a:rPr>
              <a:t>liste des établissements </a:t>
            </a:r>
            <a:r>
              <a:rPr lang="fr-FR" sz="1600" b="1" dirty="0" smtClean="0">
                <a:solidFill>
                  <a:srgbClr val="373739"/>
                </a:solidFill>
                <a:cs typeface="Arial" charset="0"/>
              </a:rPr>
              <a:t>regroupés </a:t>
            </a:r>
            <a:r>
              <a:rPr lang="fr-FR" sz="1600" dirty="0">
                <a:solidFill>
                  <a:schemeClr val="accent1"/>
                </a:solidFill>
                <a:cs typeface="Arial" charset="0"/>
              </a:rPr>
              <a:t>(! Le rapport automatisé sera </a:t>
            </a:r>
            <a:r>
              <a:rPr lang="fr-FR" sz="1600" dirty="0" smtClean="0">
                <a:solidFill>
                  <a:schemeClr val="accent1"/>
                </a:solidFill>
                <a:cs typeface="Arial" charset="0"/>
              </a:rPr>
              <a:t>généré </a:t>
            </a:r>
            <a:r>
              <a:rPr lang="fr-FR" sz="1600" dirty="0">
                <a:solidFill>
                  <a:schemeClr val="accent1"/>
                </a:solidFill>
                <a:cs typeface="Arial" charset="0"/>
              </a:rPr>
              <a:t>pour le groupement </a:t>
            </a:r>
            <a:r>
              <a:rPr lang="fr-FR" sz="1600" dirty="0" smtClean="0">
                <a:solidFill>
                  <a:schemeClr val="accent1"/>
                </a:solidFill>
                <a:cs typeface="Arial" charset="0"/>
              </a:rPr>
              <a:t>!)</a:t>
            </a:r>
            <a:endParaRPr lang="fr-FR" sz="1600" dirty="0">
              <a:solidFill>
                <a:schemeClr val="accent1"/>
              </a:solidFill>
              <a:cs typeface="Arial" charset="0"/>
            </a:endParaRPr>
          </a:p>
        </p:txBody>
      </p:sp>
      <p:sp>
        <p:nvSpPr>
          <p:cNvPr id="9" name="Rectangle 8"/>
          <p:cNvSpPr/>
          <p:nvPr/>
        </p:nvSpPr>
        <p:spPr>
          <a:xfrm>
            <a:off x="179513" y="2178000"/>
            <a:ext cx="2293178" cy="674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547664" y="2872386"/>
            <a:ext cx="1080119" cy="1567360"/>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439746"/>
            <a:ext cx="7457755" cy="2284162"/>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2873550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Périmètre de l’enquête</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813372" y="3645024"/>
            <a:ext cx="7704857" cy="291784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le </a:t>
            </a:r>
            <a:r>
              <a:rPr lang="fr-FR" sz="1600" b="1" dirty="0" smtClean="0">
                <a:solidFill>
                  <a:schemeClr val="accent1"/>
                </a:solidFill>
              </a:rPr>
              <a:t>questionnaire </a:t>
            </a:r>
            <a:r>
              <a:rPr lang="fr-FR" sz="1600" b="1" dirty="0">
                <a:solidFill>
                  <a:schemeClr val="accent1"/>
                </a:solidFill>
              </a:rPr>
              <a:t>établissement </a:t>
            </a:r>
            <a:r>
              <a:rPr lang="fr-FR" sz="1600" b="1" dirty="0" smtClean="0">
                <a:solidFill>
                  <a:schemeClr val="accent1"/>
                </a:solidFill>
              </a:rPr>
              <a:t>est renseigné pour un seul établissement</a:t>
            </a:r>
          </a:p>
          <a:p>
            <a:pPr marL="0" lvl="4" indent="0">
              <a:spcBef>
                <a:spcPts val="300"/>
              </a:spcBef>
              <a:buNone/>
            </a:pPr>
            <a:r>
              <a:rPr lang="fr-FR" dirty="0" smtClean="0">
                <a:cs typeface="Arial" charset="0"/>
                <a:sym typeface="Wingdings" panose="05000000000000000000" pitchFamily="2" charset="2"/>
              </a:rPr>
              <a:t> Cocher « </a:t>
            </a:r>
            <a:r>
              <a:rPr lang="fr-FR" b="1" dirty="0" smtClean="0">
                <a:cs typeface="Arial" charset="0"/>
                <a:sym typeface="Wingdings" panose="05000000000000000000" pitchFamily="2" charset="2"/>
              </a:rPr>
              <a:t>Un seul établissement</a:t>
            </a:r>
            <a:r>
              <a:rPr lang="fr-FR" dirty="0" smtClean="0">
                <a:cs typeface="Arial" charset="0"/>
                <a:sym typeface="Wingdings" panose="05000000000000000000" pitchFamily="2" charset="2"/>
              </a:rPr>
              <a:t> » </a:t>
            </a:r>
            <a:r>
              <a:rPr lang="fr-FR" dirty="0" smtClean="0"/>
              <a:t>(recommandé) </a:t>
            </a:r>
            <a:r>
              <a:rPr lang="fr-FR" dirty="0" smtClean="0">
                <a:cs typeface="Arial" charset="0"/>
                <a:sym typeface="Wingdings" panose="05000000000000000000" pitchFamily="2" charset="2"/>
              </a:rPr>
              <a:t>si le questionnaire établissement est renseigné pour un </a:t>
            </a:r>
            <a:r>
              <a:rPr lang="fr-FR" dirty="0" smtClean="0"/>
              <a:t>établissement au sens du </a:t>
            </a:r>
            <a:r>
              <a:rPr lang="fr-FR" dirty="0" err="1"/>
              <a:t>Finess</a:t>
            </a:r>
            <a:r>
              <a:rPr lang="fr-FR" dirty="0"/>
              <a:t> </a:t>
            </a:r>
            <a:r>
              <a:rPr lang="fr-FR" dirty="0" smtClean="0"/>
              <a:t>géographique</a:t>
            </a:r>
          </a:p>
          <a:p>
            <a:pPr marL="0" lvl="4" indent="0">
              <a:spcBef>
                <a:spcPts val="300"/>
              </a:spcBef>
              <a:buNone/>
            </a:pPr>
            <a:r>
              <a:rPr lang="fr-FR" dirty="0" smtClean="0">
                <a:cs typeface="Arial" charset="0"/>
                <a:sym typeface="Wingdings" panose="05000000000000000000" pitchFamily="2" charset="2"/>
              </a:rPr>
              <a:t> </a:t>
            </a:r>
            <a:r>
              <a:rPr lang="fr-FR" dirty="0">
                <a:cs typeface="Arial" charset="0"/>
                <a:sym typeface="Wingdings" panose="05000000000000000000" pitchFamily="2" charset="2"/>
              </a:rPr>
              <a:t>Cocher « </a:t>
            </a:r>
            <a:r>
              <a:rPr lang="fr-FR" b="1" dirty="0" smtClean="0">
                <a:cs typeface="Arial" charset="0"/>
                <a:sym typeface="Wingdings" panose="05000000000000000000" pitchFamily="2" charset="2"/>
              </a:rPr>
              <a:t>Un groupement d’établissements</a:t>
            </a:r>
            <a:r>
              <a:rPr lang="fr-FR" dirty="0" smtClean="0">
                <a:cs typeface="Arial" charset="0"/>
                <a:sym typeface="Wingdings" panose="05000000000000000000" pitchFamily="2" charset="2"/>
              </a:rPr>
              <a:t> » si le questionnaire établissement est renseigné pour </a:t>
            </a:r>
            <a:r>
              <a:rPr lang="fr-FR" dirty="0" smtClean="0"/>
              <a:t>plusieurs établissements </a:t>
            </a:r>
            <a:r>
              <a:rPr lang="fr-FR" dirty="0"/>
              <a:t>ou </a:t>
            </a:r>
            <a:r>
              <a:rPr lang="fr-FR" dirty="0" smtClean="0"/>
              <a:t>groupement multi-sites : </a:t>
            </a:r>
          </a:p>
          <a:p>
            <a:pPr marL="360000" lvl="4"/>
            <a:r>
              <a:rPr lang="fr-FR" dirty="0" smtClean="0"/>
              <a:t>appartenant à la </a:t>
            </a:r>
            <a:r>
              <a:rPr lang="fr-FR" b="1" dirty="0" smtClean="0">
                <a:cs typeface="Arial" charset="0"/>
              </a:rPr>
              <a:t>même entité juridique</a:t>
            </a:r>
          </a:p>
          <a:p>
            <a:pPr marL="360000" lvl="4"/>
            <a:r>
              <a:rPr lang="fr-FR" dirty="0" smtClean="0"/>
              <a:t>présentant </a:t>
            </a:r>
            <a:r>
              <a:rPr lang="fr-FR" dirty="0"/>
              <a:t>une </a:t>
            </a:r>
            <a:r>
              <a:rPr lang="fr-FR" b="1" dirty="0">
                <a:cs typeface="Arial" charset="0"/>
              </a:rPr>
              <a:t>proximité </a:t>
            </a:r>
            <a:r>
              <a:rPr lang="fr-FR" b="1" dirty="0" smtClean="0">
                <a:cs typeface="Arial" charset="0"/>
              </a:rPr>
              <a:t>géographique </a:t>
            </a:r>
            <a:r>
              <a:rPr lang="fr-FR" dirty="0" smtClean="0"/>
              <a:t>(même département)</a:t>
            </a:r>
            <a:endParaRPr lang="fr-FR" dirty="0" smtClean="0">
              <a:solidFill>
                <a:schemeClr val="tx2"/>
              </a:solidFill>
              <a:cs typeface="Arial" charset="0"/>
            </a:endParaRPr>
          </a:p>
          <a:p>
            <a:pPr marL="360000" lvl="4"/>
            <a:r>
              <a:rPr lang="fr-FR" dirty="0"/>
              <a:t>présentant</a:t>
            </a:r>
            <a:r>
              <a:rPr lang="fr-FR" dirty="0" smtClean="0"/>
              <a:t> </a:t>
            </a:r>
            <a:r>
              <a:rPr lang="fr-FR" dirty="0"/>
              <a:t>une </a:t>
            </a:r>
            <a:r>
              <a:rPr lang="fr-FR" b="1" dirty="0">
                <a:cs typeface="Arial" charset="0"/>
              </a:rPr>
              <a:t>homogénéité d’organisation des </a:t>
            </a:r>
            <a:r>
              <a:rPr lang="fr-FR" b="1" dirty="0" smtClean="0">
                <a:cs typeface="Arial" charset="0"/>
              </a:rPr>
              <a:t>soins</a:t>
            </a:r>
            <a:endParaRPr lang="fr-FR" b="1" dirty="0">
              <a:cs typeface="Arial" charset="0"/>
            </a:endParaRPr>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smtClean="0">
                <a:cs typeface="Arial" charset="0"/>
                <a:sym typeface="Wingdings" panose="05000000000000000000" pitchFamily="2" charset="2"/>
              </a:rPr>
              <a:t>si la case « Un groupement d’établissements » est cochée, il est obligatoire de renseigner au moins un établissement regroupé</a:t>
            </a:r>
            <a:endParaRPr lang="fr-FR" b="1" dirty="0" smtClean="0">
              <a:cs typeface="Arial" charset="0"/>
            </a:endParaRPr>
          </a:p>
        </p:txBody>
      </p:sp>
      <p:sp>
        <p:nvSpPr>
          <p:cNvPr id="10" name="Rectangle 9"/>
          <p:cNvSpPr/>
          <p:nvPr/>
        </p:nvSpPr>
        <p:spPr>
          <a:xfrm>
            <a:off x="813372" y="1484784"/>
            <a:ext cx="5990876"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8024" y="1433749"/>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478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Périmètre de l’enquête</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523348" y="3881635"/>
            <a:ext cx="8153108" cy="271571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i="1" dirty="0" smtClean="0">
                <a:sym typeface="Wingdings" panose="05000000000000000000" pitchFamily="2" charset="2"/>
              </a:rPr>
              <a:t>Si le questionnaire établissement fait l’objet d’un groupement d’établissements ou groupement </a:t>
            </a:r>
            <a:r>
              <a:rPr lang="fr-FR" i="1" dirty="0" err="1" smtClean="0">
                <a:sym typeface="Wingdings" panose="05000000000000000000" pitchFamily="2" charset="2"/>
              </a:rPr>
              <a:t>multisites</a:t>
            </a:r>
            <a:r>
              <a:rPr lang="fr-FR" i="1" dirty="0" smtClean="0">
                <a:sym typeface="Wingdings" panose="05000000000000000000" pitchFamily="2" charset="2"/>
              </a:rPr>
              <a:t> et </a:t>
            </a:r>
            <a:r>
              <a:rPr lang="fr-FR" i="1" u="sng" dirty="0" smtClean="0">
                <a:sym typeface="Wingdings" panose="05000000000000000000" pitchFamily="2" charset="2"/>
              </a:rPr>
              <a:t>après avoir communiqué à </a:t>
            </a:r>
            <a:r>
              <a:rPr lang="fr-FR" i="1" u="sng" dirty="0" err="1" smtClean="0">
                <a:sym typeface="Wingdings" panose="05000000000000000000" pitchFamily="2" charset="2"/>
              </a:rPr>
              <a:t>SpFrance</a:t>
            </a:r>
            <a:r>
              <a:rPr lang="fr-FR" i="1" u="sng" dirty="0" smtClean="0">
                <a:sym typeface="Wingdings" panose="05000000000000000000" pitchFamily="2" charset="2"/>
              </a:rPr>
              <a:t> la liste des établissements regroupés</a:t>
            </a:r>
            <a:r>
              <a:rPr lang="fr-FR" i="1" dirty="0" smtClean="0">
                <a:sym typeface="Wingdings" panose="05000000000000000000" pitchFamily="2" charset="2"/>
              </a:rPr>
              <a:t> :</a:t>
            </a:r>
          </a:p>
          <a:p>
            <a:pPr marL="0" lvl="4" indent="0">
              <a:spcBef>
                <a:spcPts val="6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R</a:t>
            </a:r>
            <a:r>
              <a:rPr lang="fr-FR" sz="1600" b="1" dirty="0" smtClean="0">
                <a:cs typeface="Arial" charset="0"/>
              </a:rPr>
              <a:t>enseigner </a:t>
            </a:r>
            <a:r>
              <a:rPr lang="fr-FR" sz="1600" b="1" dirty="0" smtClean="0">
                <a:solidFill>
                  <a:schemeClr val="accent1"/>
                </a:solidFill>
                <a:cs typeface="Arial" charset="0"/>
              </a:rPr>
              <a:t>l’ensemble des établissements regroupés </a:t>
            </a:r>
            <a:r>
              <a:rPr lang="fr-FR" sz="1600" dirty="0" smtClean="0">
                <a:solidFill>
                  <a:srgbClr val="373739"/>
                </a:solidFill>
                <a:cs typeface="Arial" charset="0"/>
              </a:rPr>
              <a:t>dans le questionnaire établissement</a:t>
            </a:r>
          </a:p>
          <a:p>
            <a:pPr marL="0" lvl="4" indent="0">
              <a:spcBef>
                <a:spcPts val="300"/>
              </a:spcBef>
              <a:buNone/>
            </a:pPr>
            <a:r>
              <a:rPr lang="fr-FR" dirty="0" smtClean="0">
                <a:cs typeface="Arial" charset="0"/>
                <a:sym typeface="Wingdings" panose="05000000000000000000" pitchFamily="2" charset="2"/>
              </a:rPr>
              <a:t> Ne pas indiquer l’établissement référent du groupement dans cette section dont les données sont indiquées dans la section « Données administratives »</a:t>
            </a:r>
            <a:endParaRPr lang="fr-FR" dirty="0"/>
          </a:p>
          <a:p>
            <a:pPr marL="0" lvl="4" indent="0">
              <a:spcBef>
                <a:spcPts val="600"/>
              </a:spcBef>
              <a:buNone/>
            </a:pPr>
            <a:r>
              <a:rPr lang="fr-FR" dirty="0" smtClean="0">
                <a:sym typeface="Wingdings" panose="05000000000000000000" pitchFamily="2" charset="2"/>
              </a:rPr>
              <a:t></a:t>
            </a:r>
            <a:r>
              <a:rPr lang="fr-FR" dirty="0" smtClean="0"/>
              <a:t> </a:t>
            </a:r>
            <a:r>
              <a:rPr lang="fr-FR" u="sng" dirty="0" smtClean="0"/>
              <a:t>Saisie d</a:t>
            </a:r>
            <a:r>
              <a:rPr lang="fr-FR" u="sng" dirty="0" smtClean="0">
                <a:solidFill>
                  <a:srgbClr val="373739"/>
                </a:solidFill>
                <a:cs typeface="Arial" charset="0"/>
                <a:sym typeface="Wingdings" panose="05000000000000000000" pitchFamily="2" charset="2"/>
              </a:rPr>
              <a:t>ans </a:t>
            </a:r>
            <a:r>
              <a:rPr lang="fr-FR" u="sng" dirty="0" err="1" smtClean="0">
                <a:solidFill>
                  <a:srgbClr val="373739"/>
                </a:solidFill>
                <a:cs typeface="Arial" charset="0"/>
                <a:sym typeface="Wingdings" panose="05000000000000000000" pitchFamily="2" charset="2"/>
              </a:rPr>
              <a:t>PrevIAS</a:t>
            </a:r>
            <a:r>
              <a:rPr lang="fr-FR" dirty="0" smtClean="0">
                <a:solidFill>
                  <a:srgbClr val="373739"/>
                </a:solidFill>
                <a:cs typeface="Arial" charset="0"/>
                <a:sym typeface="Wingdings" panose="05000000000000000000" pitchFamily="2" charset="2"/>
              </a:rPr>
              <a:t> : le référent indique</a:t>
            </a:r>
            <a:r>
              <a:rPr lang="fr-FR" dirty="0" smtClean="0">
                <a:solidFill>
                  <a:srgbClr val="373739"/>
                </a:solidFill>
                <a:cs typeface="Arial" charset="0"/>
              </a:rPr>
              <a:t> </a:t>
            </a:r>
            <a:r>
              <a:rPr lang="fr-FR" b="1" dirty="0">
                <a:solidFill>
                  <a:srgbClr val="373739"/>
                </a:solidFill>
                <a:cs typeface="Arial" charset="0"/>
              </a:rPr>
              <a:t>l’ensemble des établissements groupés dans le questionnaire </a:t>
            </a:r>
            <a:r>
              <a:rPr lang="fr-FR" b="1" dirty="0" smtClean="0">
                <a:solidFill>
                  <a:srgbClr val="373739"/>
                </a:solidFill>
                <a:cs typeface="Arial" charset="0"/>
              </a:rPr>
              <a:t>établissement</a:t>
            </a:r>
            <a:br>
              <a:rPr lang="fr-FR" b="1" dirty="0" smtClean="0">
                <a:solidFill>
                  <a:srgbClr val="373739"/>
                </a:solidFill>
                <a:cs typeface="Arial" charset="0"/>
              </a:rPr>
            </a:br>
            <a:r>
              <a:rPr lang="fr-FR" dirty="0" smtClean="0">
                <a:solidFill>
                  <a:srgbClr val="373739"/>
                </a:solidFill>
                <a:cs typeface="Arial" charset="0"/>
              </a:rPr>
              <a:t>La saisie des établissements </a:t>
            </a:r>
            <a:r>
              <a:rPr lang="fr-FR" dirty="0">
                <a:cs typeface="Arial" charset="0"/>
              </a:rPr>
              <a:t>regroupés </a:t>
            </a:r>
            <a:r>
              <a:rPr lang="fr-FR" dirty="0" smtClean="0">
                <a:cs typeface="Arial" charset="0"/>
              </a:rPr>
              <a:t>s’effectue par </a:t>
            </a:r>
            <a:r>
              <a:rPr lang="fr-FR" b="1" dirty="0" smtClean="0">
                <a:cs typeface="Arial" charset="0"/>
              </a:rPr>
              <a:t>saisie prédictive </a:t>
            </a:r>
            <a:r>
              <a:rPr lang="fr-FR" dirty="0" smtClean="0">
                <a:cs typeface="Arial" charset="0"/>
              </a:rPr>
              <a:t>à partir soit de la raison sociale, soit du </a:t>
            </a:r>
            <a:r>
              <a:rPr lang="fr-FR" dirty="0" err="1" smtClean="0">
                <a:cs typeface="Arial" charset="0"/>
              </a:rPr>
              <a:t>Finess</a:t>
            </a:r>
            <a:r>
              <a:rPr lang="fr-FR" dirty="0" smtClean="0">
                <a:cs typeface="Arial" charset="0"/>
              </a:rPr>
              <a:t> géographique, </a:t>
            </a:r>
            <a:r>
              <a:rPr lang="fr-FR" dirty="0">
                <a:cs typeface="Arial" charset="0"/>
              </a:rPr>
              <a:t>soit du </a:t>
            </a:r>
            <a:r>
              <a:rPr lang="fr-FR" dirty="0" err="1">
                <a:cs typeface="Arial" charset="0"/>
              </a:rPr>
              <a:t>Finess</a:t>
            </a:r>
            <a:r>
              <a:rPr lang="fr-FR" dirty="0" smtClean="0">
                <a:cs typeface="Arial" charset="0"/>
              </a:rPr>
              <a:t> juridique</a:t>
            </a:r>
            <a:endParaRPr lang="fr-FR" dirty="0">
              <a:solidFill>
                <a:srgbClr val="373739"/>
              </a:solidFill>
              <a:cs typeface="Arial" charset="0"/>
            </a:endParaRPr>
          </a:p>
        </p:txBody>
      </p:sp>
      <p:sp>
        <p:nvSpPr>
          <p:cNvPr id="10" name="Rectangle 9"/>
          <p:cNvSpPr/>
          <p:nvPr/>
        </p:nvSpPr>
        <p:spPr>
          <a:xfrm>
            <a:off x="813372" y="1844824"/>
            <a:ext cx="7304828" cy="162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8024" y="1433749"/>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207016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Capacité et charge en soins »</a:t>
            </a:r>
            <a:endParaRPr lang="fr-FR" b="1" cap="all" dirty="0">
              <a:solidFill>
                <a:schemeClr val="tx2"/>
              </a:solidFill>
            </a:endParaRP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a:t>
            </a:r>
            <a:r>
              <a:rPr lang="fr-FR" sz="1600" dirty="0" smtClean="0">
                <a:solidFill>
                  <a:srgbClr val="373739"/>
                </a:solidFill>
              </a:rPr>
              <a:t>recueille les </a:t>
            </a:r>
            <a:r>
              <a:rPr lang="fr-FR" sz="1600" dirty="0">
                <a:solidFill>
                  <a:srgbClr val="373739"/>
                </a:solidFill>
              </a:rPr>
              <a:t>données </a:t>
            </a:r>
            <a:r>
              <a:rPr lang="fr-FR" sz="1600" b="1" dirty="0" smtClean="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smtClean="0">
                <a:sym typeface="Wingdings" panose="05000000000000000000" pitchFamily="2" charset="2"/>
              </a:rPr>
              <a:t>Pour </a:t>
            </a:r>
            <a:r>
              <a:rPr lang="fr-FR" sz="1600" dirty="0">
                <a:sym typeface="Wingdings" panose="05000000000000000000" pitchFamily="2" charset="2"/>
              </a:rPr>
              <a:t>un groupe </a:t>
            </a:r>
            <a:r>
              <a:rPr lang="fr-FR" sz="1600" dirty="0" err="1">
                <a:sym typeface="Wingdings" panose="05000000000000000000" pitchFamily="2" charset="2"/>
              </a:rPr>
              <a:t>multisites</a:t>
            </a:r>
            <a:r>
              <a:rPr lang="fr-FR" sz="1600" dirty="0">
                <a:sym typeface="Wingdings" panose="05000000000000000000" pitchFamily="2" charset="2"/>
              </a:rPr>
              <a:t>, </a:t>
            </a:r>
            <a:r>
              <a:rPr lang="fr-FR" sz="1600" dirty="0" smtClean="0">
                <a:sym typeface="Wingdings" panose="05000000000000000000" pitchFamily="2" charset="2"/>
              </a:rPr>
              <a:t>les données sont recueillies pour </a:t>
            </a:r>
            <a:r>
              <a:rPr lang="fr-FR" sz="1600" dirty="0">
                <a:sym typeface="Wingdings" panose="05000000000000000000" pitchFamily="2" charset="2"/>
              </a:rPr>
              <a:t>l’ensemble des établissements du </a:t>
            </a:r>
            <a:r>
              <a:rPr lang="fr-FR" sz="1600" dirty="0" smtClean="0">
                <a:sym typeface="Wingdings" panose="05000000000000000000" pitchFamily="2" charset="2"/>
              </a:rPr>
              <a:t>groupement</a:t>
            </a:r>
            <a:endParaRPr lang="fr-FR" sz="1600" dirty="0">
              <a:sym typeface="Wingdings" panose="05000000000000000000" pitchFamily="2" charset="2"/>
            </a:endParaRPr>
          </a:p>
        </p:txBody>
      </p:sp>
      <p:sp>
        <p:nvSpPr>
          <p:cNvPr id="9" name="Rectangle 8"/>
          <p:cNvSpPr/>
          <p:nvPr/>
        </p:nvSpPr>
        <p:spPr>
          <a:xfrm>
            <a:off x="179513" y="2862000"/>
            <a:ext cx="2293178" cy="403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2828" y="3265200"/>
            <a:ext cx="1014956" cy="146008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725287"/>
            <a:ext cx="8013796" cy="1440160"/>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3454005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Capacité et charge en soins</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27446" y="1628800"/>
            <a:ext cx="2432386"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627446" y="3833933"/>
            <a:ext cx="7544954" cy="172819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a:t>
            </a:r>
            <a:r>
              <a:rPr lang="fr-FR" sz="1600" b="1" dirty="0" smtClean="0">
                <a:solidFill>
                  <a:schemeClr val="accent1"/>
                </a:solidFill>
                <a:sym typeface="Wingdings" panose="05000000000000000000" pitchFamily="2" charset="2"/>
              </a:rPr>
              <a:t>la capacité autorisée de l’établissement au moment de l’enquête </a:t>
            </a:r>
            <a:endParaRPr lang="fr-FR" sz="1600" b="1" dirty="0" smtClean="0">
              <a:solidFill>
                <a:schemeClr val="accent1"/>
              </a:solidFill>
            </a:endParaRPr>
          </a:p>
          <a:p>
            <a:pPr marL="0" lvl="4" indent="0">
              <a:spcBef>
                <a:spcPts val="300"/>
              </a:spcBef>
              <a:buNone/>
            </a:pPr>
            <a:r>
              <a:rPr lang="fr-FR" dirty="0" smtClean="0">
                <a:cs typeface="Arial" charset="0"/>
                <a:sym typeface="Wingdings" panose="05000000000000000000" pitchFamily="2" charset="2"/>
              </a:rPr>
              <a:t> Renseigner la capacité </a:t>
            </a:r>
            <a:r>
              <a:rPr lang="fr-FR" b="1" dirty="0" smtClean="0">
                <a:cs typeface="Arial" charset="0"/>
                <a:sym typeface="Wingdings" panose="05000000000000000000" pitchFamily="2" charset="2"/>
              </a:rPr>
              <a:t>en nombre de lits d’internat complet</a:t>
            </a:r>
            <a:endParaRPr lang="fr-FR" b="1" dirty="0" smtClean="0"/>
          </a:p>
          <a:p>
            <a:pPr marL="0" lvl="4" indent="0">
              <a:spcBef>
                <a:spcPts val="300"/>
              </a:spcBef>
              <a:buNone/>
            </a:pPr>
            <a:r>
              <a:rPr lang="fr-FR" dirty="0" smtClean="0">
                <a:cs typeface="Arial" charset="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smtClean="0"/>
              <a:t>Le </a:t>
            </a:r>
            <a:r>
              <a:rPr lang="fr-FR" dirty="0"/>
              <a:t>référent de l’enquête vérifie la donnée pré-remplie auprès de l’administration</a:t>
            </a:r>
          </a:p>
        </p:txBody>
      </p:sp>
    </p:spTree>
    <p:custDataLst>
      <p:tags r:id="rId1"/>
    </p:custDataLst>
    <p:extLst>
      <p:ext uri="{BB962C8B-B14F-4D97-AF65-F5344CB8AC3E}">
        <p14:creationId xmlns:p14="http://schemas.microsoft.com/office/powerpoint/2010/main" val="108387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fr-FR" dirty="0" smtClean="0"/>
              <a:t>Groupe de travail et de pilotage</a:t>
            </a:r>
            <a:endParaRPr lang="fr-FR" dirty="0"/>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79512" y="2296002"/>
            <a:ext cx="5508105" cy="4085325"/>
          </a:xfrm>
          <a:prstGeom prst="rect">
            <a:avLst/>
          </a:prstGeom>
        </p:spPr>
      </p:pic>
      <p:pic>
        <p:nvPicPr>
          <p:cNvPr id="5" name="Image 4"/>
          <p:cNvPicPr>
            <a:picLocks noChangeAspect="1"/>
          </p:cNvPicPr>
          <p:nvPr/>
        </p:nvPicPr>
        <p:blipFill>
          <a:blip r:embed="rId5"/>
          <a:stretch>
            <a:fillRect/>
          </a:stretch>
        </p:blipFill>
        <p:spPr>
          <a:xfrm>
            <a:off x="4108982" y="1412776"/>
            <a:ext cx="5035018" cy="2627225"/>
          </a:xfrm>
          <a:prstGeom prst="rect">
            <a:avLst/>
          </a:prstGeom>
        </p:spPr>
      </p:pic>
    </p:spTree>
    <p:custDataLst>
      <p:tags r:id="rId1"/>
    </p:custDataLst>
    <p:extLst>
      <p:ext uri="{BB962C8B-B14F-4D97-AF65-F5344CB8AC3E}">
        <p14:creationId xmlns:p14="http://schemas.microsoft.com/office/powerpoint/2010/main" val="371371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Capacité et charge en soins</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3347863" y="1628800"/>
            <a:ext cx="4132241"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655061" y="3501008"/>
            <a:ext cx="7859738" cy="122413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lnSpc>
                <a:spcPct val="150000"/>
              </a:lnSpc>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a:t>
            </a:r>
            <a:r>
              <a:rPr lang="fr-FR" sz="1600" b="1" dirty="0" smtClean="0">
                <a:solidFill>
                  <a:schemeClr val="accent1"/>
                </a:solidFill>
                <a:sym typeface="Wingdings" panose="05000000000000000000" pitchFamily="2" charset="2"/>
              </a:rPr>
              <a:t>le nombre de jours annuel d’hébergement en 2023</a:t>
            </a:r>
            <a:endParaRPr lang="fr-FR" sz="1600" b="1" dirty="0" smtClean="0">
              <a:solidFill>
                <a:schemeClr val="accent1"/>
              </a:solidFill>
            </a:endParaRPr>
          </a:p>
          <a:p>
            <a:pPr marL="0" lvl="4" indent="0">
              <a:lnSpc>
                <a:spcPct val="150000"/>
              </a:lnSpc>
              <a:spcBef>
                <a:spcPts val="300"/>
              </a:spcBef>
              <a:buNone/>
            </a:pPr>
            <a:r>
              <a:rPr lang="fr-FR" dirty="0" smtClean="0">
                <a:cs typeface="Arial" charset="0"/>
                <a:sym typeface="Wingdings" panose="05000000000000000000" pitchFamily="2" charset="2"/>
              </a:rPr>
              <a:t> Renseigner en </a:t>
            </a:r>
            <a:r>
              <a:rPr lang="fr-FR" b="1" dirty="0" smtClean="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a:t>
            </a:r>
            <a:r>
              <a:rPr lang="fr-FR" b="1" dirty="0" smtClean="0">
                <a:sym typeface="Wingdings" panose="05000000000000000000" pitchFamily="2" charset="2"/>
              </a:rPr>
              <a:t>partiel</a:t>
            </a:r>
            <a:endParaRPr lang="fr-FR" dirty="0" smtClean="0"/>
          </a:p>
        </p:txBody>
      </p:sp>
    </p:spTree>
    <p:custDataLst>
      <p:tags r:id="rId1"/>
    </p:custDataLst>
    <p:extLst>
      <p:ext uri="{BB962C8B-B14F-4D97-AF65-F5344CB8AC3E}">
        <p14:creationId xmlns:p14="http://schemas.microsoft.com/office/powerpoint/2010/main" val="1250120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Capacité et charge en soins</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83568" y="2106000"/>
            <a:ext cx="5328592" cy="3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529510" y="3284984"/>
            <a:ext cx="8013796" cy="292865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smtClean="0">
                <a:sym typeface="Wingdings" panose="05000000000000000000" pitchFamily="2" charset="2"/>
              </a:rPr>
              <a:t>Indiquer les</a:t>
            </a:r>
            <a:r>
              <a:rPr lang="fr-FR" sz="1600" b="1" dirty="0" smtClean="0">
                <a:solidFill>
                  <a:schemeClr val="accent1"/>
                </a:solidFill>
                <a:sym typeface="Wingdings" panose="05000000000000000000" pitchFamily="2" charset="2"/>
              </a:rPr>
              <a:t> dernières estimations connues du GIR et du PATHOS moyens pondérés de l’EHPAD </a:t>
            </a:r>
            <a:r>
              <a:rPr lang="fr-FR" sz="1600" b="1" dirty="0">
                <a:solidFill>
                  <a:schemeClr val="accent1"/>
                </a:solidFill>
                <a:sym typeface="Wingdings" panose="05000000000000000000" pitchFamily="2" charset="2"/>
              </a:rPr>
              <a:t>par rapport à la date de </a:t>
            </a:r>
            <a:r>
              <a:rPr lang="fr-FR" sz="1600" b="1" dirty="0" smtClean="0">
                <a:solidFill>
                  <a:schemeClr val="accent1"/>
                </a:solidFill>
                <a:sym typeface="Wingdings" panose="05000000000000000000" pitchFamily="2" charset="2"/>
              </a:rPr>
              <a:t>l’enquête</a:t>
            </a:r>
          </a:p>
          <a:p>
            <a:pPr marL="285750" lvl="4" indent="-285750">
              <a:spcBef>
                <a:spcPts val="300"/>
              </a:spcBef>
              <a:buFont typeface="Wingdings" panose="05000000000000000000" pitchFamily="2" charset="2"/>
              <a:buChar char="Ä"/>
            </a:pPr>
            <a:r>
              <a:rPr lang="fr-FR" dirty="0" smtClean="0">
                <a:cs typeface="Arial" charset="0"/>
                <a:sym typeface="Wingdings" panose="05000000000000000000" pitchFamily="2" charset="2"/>
              </a:rPr>
              <a:t>Renseigner </a:t>
            </a:r>
            <a:r>
              <a:rPr lang="fr-FR" dirty="0">
                <a:cs typeface="Arial" charset="0"/>
                <a:sym typeface="Wingdings" panose="05000000000000000000" pitchFamily="2" charset="2"/>
              </a:rPr>
              <a:t>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endParaRPr lang="fr-FR" b="1" dirty="0" smtClean="0">
              <a:sym typeface="Wingdings" panose="05000000000000000000" pitchFamily="2" charset="2"/>
            </a:endParaRPr>
          </a:p>
          <a:p>
            <a:pPr marL="0" lvl="4" indent="0">
              <a:spcBef>
                <a:spcPts val="300"/>
              </a:spcBef>
              <a:buNone/>
            </a:pPr>
            <a:r>
              <a:rPr lang="fr-FR" dirty="0" smtClean="0">
                <a:sym typeface="Wingdings" panose="05000000000000000000" pitchFamily="2" charset="2"/>
              </a:rPr>
              <a:t> A r</a:t>
            </a:r>
            <a:r>
              <a:rPr lang="fr-FR" dirty="0" smtClean="0">
                <a:cs typeface="Arial" charset="0"/>
                <a:sym typeface="Wingdings" panose="05000000000000000000" pitchFamily="2" charset="2"/>
              </a:rPr>
              <a:t>enseigner </a:t>
            </a:r>
            <a:r>
              <a:rPr lang="fr-FR" b="1" dirty="0" smtClean="0">
                <a:sym typeface="Wingdings" panose="05000000000000000000" pitchFamily="2" charset="2"/>
              </a:rPr>
              <a:t>uniquement pour les EHPAD</a:t>
            </a:r>
          </a:p>
          <a:p>
            <a:pPr marL="0" lvl="4" indent="0">
              <a:spcBef>
                <a:spcPts val="600"/>
              </a:spcBef>
              <a:buNone/>
            </a:pPr>
            <a:r>
              <a:rPr lang="fr-FR" dirty="0" smtClean="0">
                <a:sym typeface="Wingdings" panose="05000000000000000000" pitchFamily="2" charset="2"/>
              </a:rPr>
              <a:t> </a:t>
            </a:r>
            <a:r>
              <a:rPr lang="fr-FR" u="sng" dirty="0" smtClean="0"/>
              <a:t>Saisie d</a:t>
            </a:r>
            <a:r>
              <a:rPr lang="fr-FR" u="sng" dirty="0" smtClean="0">
                <a:cs typeface="Arial" charset="0"/>
                <a:sym typeface="Wingdings" panose="05000000000000000000" pitchFamily="2" charset="2"/>
              </a:rPr>
              <a:t>ans </a:t>
            </a:r>
            <a:r>
              <a:rPr lang="fr-FR" u="sng" dirty="0" err="1" smtClean="0">
                <a:cs typeface="Arial" charset="0"/>
                <a:sym typeface="Wingdings" panose="05000000000000000000" pitchFamily="2" charset="2"/>
              </a:rPr>
              <a:t>PrevIAS</a:t>
            </a:r>
            <a:r>
              <a:rPr lang="fr-FR" dirty="0" smtClean="0">
                <a:cs typeface="Arial" charset="0"/>
                <a:sym typeface="Wingdings" panose="05000000000000000000" pitchFamily="2" charset="2"/>
              </a:rPr>
              <a:t> : Les champs sont grisés non cliquables pour </a:t>
            </a:r>
            <a:r>
              <a:rPr lang="fr-FR" dirty="0">
                <a:cs typeface="Arial" charset="0"/>
                <a:sym typeface="Wingdings" panose="05000000000000000000" pitchFamily="2" charset="2"/>
              </a:rPr>
              <a:t>les catégories d’établissement hors EHPAD </a:t>
            </a:r>
            <a:endParaRPr lang="fr-FR" dirty="0" smtClean="0">
              <a:cs typeface="Arial" charset="0"/>
              <a:sym typeface="Wingdings" panose="05000000000000000000" pitchFamily="2" charset="2"/>
            </a:endParaRPr>
          </a:p>
          <a:p>
            <a:pPr marL="0" lvl="4" indent="0">
              <a:spcBef>
                <a:spcPts val="600"/>
              </a:spcBef>
              <a:buNone/>
            </a:pPr>
            <a:r>
              <a:rPr lang="fr-FR" dirty="0" smtClean="0">
                <a:cs typeface="Arial" charset="0"/>
                <a:sym typeface="Wingdings" panose="05000000000000000000" pitchFamily="2" charset="2"/>
              </a:rPr>
              <a:t>   Le GIR doit être compris entre 250 et 1000</a:t>
            </a:r>
          </a:p>
          <a:p>
            <a:pPr marL="0" lvl="4" indent="0">
              <a:buNone/>
            </a:pPr>
            <a:r>
              <a:rPr lang="fr-FR" dirty="0" smtClean="0">
                <a:cs typeface="Arial" charset="0"/>
                <a:sym typeface="Wingdings" panose="05000000000000000000" pitchFamily="2" charset="2"/>
              </a:rPr>
              <a:t>   Le PATHOS doit être compris entre 100 et 400</a:t>
            </a:r>
          </a:p>
          <a:p>
            <a:pPr marL="0" lvl="4" indent="0">
              <a:buNone/>
            </a:pPr>
            <a:r>
              <a:rPr lang="fr-FR" dirty="0" smtClean="0">
                <a:cs typeface="Arial" charset="0"/>
                <a:sym typeface="Wingdings" panose="05000000000000000000" pitchFamily="2" charset="2"/>
              </a:rPr>
              <a:t>   Si </a:t>
            </a:r>
            <a:r>
              <a:rPr lang="fr-FR" dirty="0">
                <a:cs typeface="Arial" charset="0"/>
                <a:sym typeface="Wingdings" panose="05000000000000000000" pitchFamily="2" charset="2"/>
              </a:rPr>
              <a:t>l’information n’est pas </a:t>
            </a:r>
            <a:r>
              <a:rPr lang="fr-FR" dirty="0" smtClean="0">
                <a:cs typeface="Arial" charset="0"/>
                <a:sym typeface="Wingdings" panose="05000000000000000000" pitchFamily="2" charset="2"/>
              </a:rPr>
              <a:t>disponible, coder « INC » sur le questionnaire </a:t>
            </a:r>
            <a:r>
              <a:rPr lang="fr-FR" dirty="0">
                <a:cs typeface="Arial" charset="0"/>
                <a:sym typeface="Wingdings" panose="05000000000000000000" pitchFamily="2" charset="2"/>
              </a:rPr>
              <a:t>au format papier </a:t>
            </a:r>
            <a:r>
              <a:rPr lang="fr-FR" dirty="0" smtClean="0">
                <a:cs typeface="Arial" charset="0"/>
                <a:sym typeface="Wingdings" panose="05000000000000000000" pitchFamily="2" charset="2"/>
              </a:rPr>
              <a:t>et cocher « Inconnu » sur le questionnaire numérique</a:t>
            </a:r>
            <a:endParaRPr lang="fr-FR" dirty="0"/>
          </a:p>
        </p:txBody>
      </p:sp>
    </p:spTree>
    <p:custDataLst>
      <p:tags r:id="rId1"/>
    </p:custDataLst>
    <p:extLst>
      <p:ext uri="{BB962C8B-B14F-4D97-AF65-F5344CB8AC3E}">
        <p14:creationId xmlns:p14="http://schemas.microsoft.com/office/powerpoint/2010/main" val="1225250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                               Questionnaire</a:t>
            </a:r>
            <a:br>
              <a:rPr lang="fr-FR" dirty="0" smtClean="0">
                <a:latin typeface="Arial" charset="0"/>
                <a:cs typeface="Arial" charset="0"/>
              </a:rPr>
            </a:br>
            <a:r>
              <a:rPr lang="fr-FR" dirty="0" smtClean="0">
                <a:latin typeface="Arial" charset="0"/>
                <a:cs typeface="Arial" charset="0"/>
              </a:rPr>
              <a:t>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smtClean="0">
                <a:solidFill>
                  <a:schemeClr val="tx2"/>
                </a:solidFill>
              </a:rPr>
              <a:t>Section « Organisation des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152640"/>
            <a:ext cx="2293178" cy="11323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2472691" y="2617058"/>
            <a:ext cx="803165" cy="83748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3497344"/>
            <a:ext cx="6394667" cy="3273534"/>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1991797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68940" y="4816204"/>
            <a:ext cx="3927412" cy="151216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un médecin coordonnateur est nommé</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dans l’établissement</a:t>
            </a:r>
            <a:endParaRPr lang="fr-FR" sz="1600" b="1" dirty="0" smtClean="0">
              <a:solidFill>
                <a:schemeClr val="accent1"/>
              </a:solidFill>
            </a:endParaRPr>
          </a:p>
          <a:p>
            <a:pPr marL="0" lvl="4" indent="0">
              <a:spcBef>
                <a:spcPts val="300"/>
              </a:spcBef>
              <a:buNone/>
            </a:pPr>
            <a:r>
              <a:rPr lang="fr-FR" dirty="0" smtClean="0">
                <a:cs typeface="Arial" charset="0"/>
                <a:sym typeface="Wingdings" panose="05000000000000000000" pitchFamily="2" charset="2"/>
              </a:rPr>
              <a:t> Cocher « </a:t>
            </a:r>
            <a:r>
              <a:rPr lang="fr-FR" b="1" dirty="0" smtClean="0">
                <a:cs typeface="Arial" charset="0"/>
                <a:sym typeface="Wingdings" panose="05000000000000000000" pitchFamily="2" charset="2"/>
              </a:rPr>
              <a:t>Non</a:t>
            </a:r>
            <a:r>
              <a:rPr lang="fr-FR" dirty="0" smtClean="0">
                <a:cs typeface="Arial" charset="0"/>
                <a:sym typeface="Wingdings" panose="05000000000000000000" pitchFamily="2" charset="2"/>
              </a:rPr>
              <a:t> » ou « </a:t>
            </a:r>
            <a:r>
              <a:rPr lang="fr-FR" b="1" dirty="0" smtClean="0">
                <a:cs typeface="Arial" charset="0"/>
                <a:sym typeface="Wingdings" panose="05000000000000000000" pitchFamily="2" charset="2"/>
              </a:rPr>
              <a:t>Oui</a:t>
            </a:r>
            <a:r>
              <a:rPr lang="fr-FR" dirty="0" smtClean="0">
                <a:cs typeface="Arial" charset="0"/>
                <a:sym typeface="Wingdings" panose="05000000000000000000" pitchFamily="2" charset="2"/>
              </a:rPr>
              <a:t> »</a:t>
            </a:r>
            <a:endParaRPr lang="fr-FR" dirty="0" smtClean="0"/>
          </a:p>
          <a:p>
            <a:pPr marL="0" lvl="4" indent="0">
              <a:spcBef>
                <a:spcPts val="300"/>
              </a:spcBef>
              <a:buNone/>
            </a:pPr>
            <a:r>
              <a:rPr lang="fr-FR" dirty="0" smtClean="0">
                <a:sym typeface="Wingdings" panose="05000000000000000000" pitchFamily="2" charset="2"/>
              </a:rPr>
              <a:t> La réponse inconnue n’est pas admise</a:t>
            </a:r>
            <a:endParaRPr lang="fr-FR" dirty="0"/>
          </a:p>
        </p:txBody>
      </p:sp>
      <p:sp>
        <p:nvSpPr>
          <p:cNvPr id="10" name="Rectangle 9"/>
          <p:cNvSpPr/>
          <p:nvPr/>
        </p:nvSpPr>
        <p:spPr>
          <a:xfrm>
            <a:off x="813372" y="1484784"/>
            <a:ext cx="3038548"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3"/>
          <p:cNvSpPr txBox="1">
            <a:spLocks/>
          </p:cNvSpPr>
          <p:nvPr/>
        </p:nvSpPr>
        <p:spPr>
          <a:xfrm>
            <a:off x="4572000" y="4851502"/>
            <a:ext cx="3989162" cy="145781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une infirmière diplômée d’état de coordination (IDEC) ou cadre ou référente paramédicale exerce dans l’établissement</a:t>
            </a:r>
            <a:endParaRPr lang="fr-FR" sz="1600" b="1" dirty="0" smtClean="0">
              <a:solidFill>
                <a:schemeClr val="accent1"/>
              </a:solidFill>
            </a:endParaRPr>
          </a:p>
          <a:p>
            <a:pPr marL="0" lvl="4" indent="0">
              <a:spcBef>
                <a:spcPts val="300"/>
              </a:spcBef>
              <a:buFont typeface="Arial" panose="020B0604020202020204" pitchFamily="34" charset="0"/>
              <a:buNone/>
            </a:pPr>
            <a:r>
              <a:rPr lang="fr-FR" dirty="0" smtClean="0">
                <a:cs typeface="Arial" charset="0"/>
                <a:sym typeface="Wingdings" panose="05000000000000000000" pitchFamily="2" charset="2"/>
              </a:rPr>
              <a:t> Cocher « </a:t>
            </a:r>
            <a:r>
              <a:rPr lang="fr-FR" b="1" dirty="0" smtClean="0">
                <a:cs typeface="Arial" charset="0"/>
                <a:sym typeface="Wingdings" panose="05000000000000000000" pitchFamily="2" charset="2"/>
              </a:rPr>
              <a:t>Non</a:t>
            </a:r>
            <a:r>
              <a:rPr lang="fr-FR" dirty="0" smtClean="0">
                <a:cs typeface="Arial" charset="0"/>
                <a:sym typeface="Wingdings" panose="05000000000000000000" pitchFamily="2" charset="2"/>
              </a:rPr>
              <a:t> » ou « </a:t>
            </a:r>
            <a:r>
              <a:rPr lang="fr-FR" b="1" dirty="0" smtClean="0">
                <a:cs typeface="Arial" charset="0"/>
                <a:sym typeface="Wingdings" panose="05000000000000000000" pitchFamily="2" charset="2"/>
              </a:rPr>
              <a:t>Oui</a:t>
            </a:r>
            <a:r>
              <a:rPr lang="fr-FR" dirty="0" smtClean="0">
                <a:cs typeface="Arial" charset="0"/>
                <a:sym typeface="Wingdings" panose="05000000000000000000" pitchFamily="2" charset="2"/>
              </a:rPr>
              <a:t> »</a:t>
            </a:r>
            <a:endParaRPr lang="fr-FR" dirty="0"/>
          </a:p>
        </p:txBody>
      </p:sp>
      <p:sp>
        <p:nvSpPr>
          <p:cNvPr id="14" name="Rectangle 13"/>
          <p:cNvSpPr/>
          <p:nvPr/>
        </p:nvSpPr>
        <p:spPr>
          <a:xfrm>
            <a:off x="4427984" y="1480865"/>
            <a:ext cx="3168352"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217849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347864" y="4709279"/>
            <a:ext cx="5688632" cy="2104097"/>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smtClean="0">
                <a:solidFill>
                  <a:schemeClr val="accent1"/>
                </a:solidFill>
                <a:sym typeface="Wingdings" panose="05000000000000000000" pitchFamily="2" charset="2"/>
              </a:rPr>
              <a:t>l’établissement dispose de l’accès à une expertise en hygiène </a:t>
            </a:r>
            <a:r>
              <a:rPr lang="fr-FR" sz="1600" b="1" dirty="0">
                <a:solidFill>
                  <a:schemeClr val="accent1"/>
                </a:solidFill>
                <a:sym typeface="Wingdings" panose="05000000000000000000" pitchFamily="2" charset="2"/>
              </a:rPr>
              <a:t>au moment de l’enquête </a:t>
            </a:r>
            <a:endParaRPr lang="fr-FR" sz="1600" b="1" dirty="0">
              <a:solidFill>
                <a:schemeClr val="accent1"/>
              </a:solidFill>
            </a:endParaRPr>
          </a:p>
          <a:p>
            <a:pPr marL="0" lvl="4" indent="0">
              <a:spcBef>
                <a:spcPts val="300"/>
              </a:spcBef>
              <a:buNone/>
            </a:pPr>
            <a:r>
              <a:rPr lang="fr-FR" sz="1600" dirty="0" smtClean="0">
                <a:cs typeface="Arial" charset="0"/>
                <a:sym typeface="Wingdings" panose="05000000000000000000" pitchFamily="2" charset="2"/>
              </a:rPr>
              <a:t> </a:t>
            </a:r>
            <a:r>
              <a:rPr lang="fr-FR" dirty="0" smtClean="0">
                <a:cs typeface="Arial" charset="0"/>
                <a:sym typeface="Wingdings" panose="05000000000000000000" pitchFamily="2" charset="2"/>
              </a:rPr>
              <a:t>Possibilité d’obtenir une intervention d’un professionnel de santé spécialisé en hygiène dédiée ou contractualisée ou au moyen d’une convention : </a:t>
            </a:r>
            <a:r>
              <a:rPr lang="fr-FR" b="1" dirty="0" smtClean="0">
                <a:cs typeface="Arial" charset="0"/>
                <a:sym typeface="Wingdings" panose="05000000000000000000" pitchFamily="2" charset="2"/>
              </a:rPr>
              <a:t>équipe opérationnelle in situ, ou inter-établissements ou d’une EMH</a:t>
            </a:r>
          </a:p>
          <a:p>
            <a:pPr marL="0" lvl="4" indent="0">
              <a:spcBef>
                <a:spcPts val="300"/>
              </a:spcBef>
              <a:buNone/>
            </a:pPr>
            <a:r>
              <a:rPr lang="fr-FR" dirty="0">
                <a:cs typeface="Arial" charset="0"/>
                <a:sym typeface="Wingdings" panose="05000000000000000000" pitchFamily="2" charset="2"/>
              </a:rPr>
              <a:t> </a:t>
            </a:r>
            <a:r>
              <a:rPr lang="fr-FR" dirty="0" smtClean="0">
                <a:cs typeface="Arial" charset="0"/>
                <a:sym typeface="Wingdings" panose="05000000000000000000" pitchFamily="2" charset="2"/>
              </a:rPr>
              <a:t>Exclure le recours au personnel du </a:t>
            </a:r>
            <a:r>
              <a:rPr lang="fr-FR" dirty="0" err="1" smtClean="0">
                <a:cs typeface="Arial" charset="0"/>
                <a:sym typeface="Wingdings" panose="05000000000000000000" pitchFamily="2" charset="2"/>
              </a:rPr>
              <a:t>CPias</a:t>
            </a:r>
            <a:endParaRPr lang="fr-FR" dirty="0"/>
          </a:p>
          <a:p>
            <a:pPr marL="0" lvl="4" indent="0">
              <a:spcBef>
                <a:spcPts val="300"/>
              </a:spcBef>
              <a:buNone/>
            </a:pPr>
            <a:r>
              <a:rPr lang="fr-FR" dirty="0" smtClean="0">
                <a:cs typeface="Arial" charset="0"/>
                <a:sym typeface="Wingdings" panose="05000000000000000000" pitchFamily="2" charset="2"/>
              </a:rPr>
              <a:t> </a:t>
            </a:r>
            <a:r>
              <a:rPr lang="fr-FR" dirty="0">
                <a:cs typeface="Arial" charset="0"/>
                <a:sym typeface="Wingdings" panose="05000000000000000000" pitchFamily="2" charset="2"/>
              </a:rPr>
              <a:t>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r>
              <a:rPr lang="fr-FR" dirty="0" smtClean="0">
                <a:cs typeface="Arial" charset="0"/>
                <a:sym typeface="Wingdings" panose="05000000000000000000" pitchFamily="2" charset="2"/>
              </a:rPr>
              <a:t>»</a:t>
            </a:r>
            <a:endParaRPr lang="fr-FR" dirty="0"/>
          </a:p>
        </p:txBody>
      </p:sp>
      <p:sp>
        <p:nvSpPr>
          <p:cNvPr id="10" name="Rectangle 9"/>
          <p:cNvSpPr/>
          <p:nvPr/>
        </p:nvSpPr>
        <p:spPr>
          <a:xfrm>
            <a:off x="862815" y="1844824"/>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1849313"/>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9512" y="4797152"/>
            <a:ext cx="3024336" cy="140346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au moins un correspondant ou référent en hygiène est identifié parmi le personnel de l’établissement</a:t>
            </a:r>
            <a:endParaRPr lang="fr-FR" sz="1600" b="1" dirty="0" smtClean="0">
              <a:solidFill>
                <a:schemeClr val="accent1"/>
              </a:solidFill>
            </a:endParaRPr>
          </a:p>
          <a:p>
            <a:pPr marL="0" lvl="4" indent="0">
              <a:spcBef>
                <a:spcPts val="300"/>
              </a:spcBef>
              <a:buFont typeface="Arial" panose="020B0604020202020204" pitchFamily="34" charset="0"/>
              <a:buNone/>
            </a:pPr>
            <a:r>
              <a:rPr lang="fr-FR" dirty="0" smtClean="0">
                <a:cs typeface="Arial" charset="0"/>
                <a:sym typeface="Wingdings" panose="05000000000000000000" pitchFamily="2" charset="2"/>
              </a:rPr>
              <a:t> Cocher « </a:t>
            </a:r>
            <a:r>
              <a:rPr lang="fr-FR" b="1" dirty="0" smtClean="0">
                <a:cs typeface="Arial" charset="0"/>
                <a:sym typeface="Wingdings" panose="05000000000000000000" pitchFamily="2" charset="2"/>
              </a:rPr>
              <a:t>Non</a:t>
            </a:r>
            <a:r>
              <a:rPr lang="fr-FR" dirty="0" smtClean="0">
                <a:cs typeface="Arial" charset="0"/>
                <a:sym typeface="Wingdings" panose="05000000000000000000" pitchFamily="2" charset="2"/>
              </a:rPr>
              <a:t> » ou « </a:t>
            </a:r>
            <a:r>
              <a:rPr lang="fr-FR" b="1" dirty="0" smtClean="0">
                <a:cs typeface="Arial" charset="0"/>
                <a:sym typeface="Wingdings" panose="05000000000000000000" pitchFamily="2" charset="2"/>
              </a:rPr>
              <a:t>Oui</a:t>
            </a:r>
            <a:r>
              <a:rPr lang="fr-FR" dirty="0" smtClean="0">
                <a:cs typeface="Arial" charset="0"/>
                <a:sym typeface="Wingdings" panose="05000000000000000000" pitchFamily="2" charset="2"/>
              </a:rPr>
              <a:t> »</a:t>
            </a:r>
            <a:endParaRPr lang="fr-FR" dirty="0" smtClean="0"/>
          </a:p>
        </p:txBody>
      </p:sp>
    </p:spTree>
    <p:custDataLst>
      <p:tags r:id="rId1"/>
    </p:custDataLst>
    <p:extLst>
      <p:ext uri="{BB962C8B-B14F-4D97-AF65-F5344CB8AC3E}">
        <p14:creationId xmlns:p14="http://schemas.microsoft.com/office/powerpoint/2010/main" val="1374730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580112" y="4681256"/>
            <a:ext cx="3528392" cy="170007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smtClean="0">
                <a:solidFill>
                  <a:schemeClr val="accent1"/>
                </a:solidFill>
                <a:sym typeface="Wingdings" panose="05000000000000000000" pitchFamily="2" charset="2"/>
              </a:rPr>
              <a:t>l’établissement dispose d’une procédure formelle de réévaluation de l’antibiothérapie</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smtClean="0">
                <a:cs typeface="Arial" charset="0"/>
                <a:sym typeface="Wingdings" panose="05000000000000000000" pitchFamily="2" charset="2"/>
              </a:rPr>
              <a:t>Document de bonne pratique visant la maîtrise de la consommation d’antibiotiques</a:t>
            </a:r>
            <a:endParaRPr lang="fr-FR" dirty="0"/>
          </a:p>
          <a:p>
            <a:pPr marL="0" lvl="4" indent="0">
              <a:spcBef>
                <a:spcPts val="300"/>
              </a:spcBef>
              <a:buNone/>
            </a:pPr>
            <a:r>
              <a:rPr lang="fr-FR" dirty="0" smtClean="0">
                <a:cs typeface="Arial" charset="0"/>
                <a:sym typeface="Wingdings" panose="05000000000000000000" pitchFamily="2" charset="2"/>
              </a:rPr>
              <a:t> </a:t>
            </a:r>
            <a:r>
              <a:rPr lang="fr-FR" dirty="0">
                <a:cs typeface="Arial" charset="0"/>
                <a:sym typeface="Wingdings" panose="05000000000000000000" pitchFamily="2" charset="2"/>
              </a:rPr>
              <a:t>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r>
              <a:rPr lang="fr-FR" dirty="0" smtClean="0">
                <a:cs typeface="Arial" charset="0"/>
                <a:sym typeface="Wingdings" panose="05000000000000000000" pitchFamily="2" charset="2"/>
              </a:rPr>
              <a:t>»</a:t>
            </a:r>
            <a:endParaRPr lang="fr-FR" dirty="0"/>
          </a:p>
        </p:txBody>
      </p:sp>
      <p:sp>
        <p:nvSpPr>
          <p:cNvPr id="10" name="Rectangle 9"/>
          <p:cNvSpPr/>
          <p:nvPr/>
        </p:nvSpPr>
        <p:spPr>
          <a:xfrm>
            <a:off x="862815" y="2276872"/>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2276872"/>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7166" y="4699010"/>
            <a:ext cx="5330938" cy="211436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a:t>
            </a:r>
            <a:r>
              <a:rPr lang="fr-FR" sz="1600" b="1" dirty="0" smtClean="0">
                <a:solidFill>
                  <a:schemeClr val="accent1"/>
                </a:solidFill>
                <a:sym typeface="Wingdings" panose="05000000000000000000" pitchFamily="2" charset="2"/>
              </a:rPr>
              <a:t>si l’établissement dispose d’un accès à un référent en antibiothérapie </a:t>
            </a:r>
            <a:r>
              <a:rPr lang="fr-FR" sz="1600" b="1" dirty="0">
                <a:solidFill>
                  <a:schemeClr val="accent1"/>
                </a:solidFill>
                <a:sym typeface="Wingdings" panose="05000000000000000000" pitchFamily="2" charset="2"/>
              </a:rPr>
              <a:t>au moment de </a:t>
            </a:r>
            <a:r>
              <a:rPr lang="fr-FR" sz="1600" b="1" dirty="0" smtClean="0">
                <a:solidFill>
                  <a:schemeClr val="accent1"/>
                </a:solidFill>
                <a:sym typeface="Wingdings" panose="05000000000000000000" pitchFamily="2" charset="2"/>
              </a:rPr>
              <a:t>l’enquête</a:t>
            </a:r>
            <a:endParaRPr lang="fr-FR" sz="1600" b="1" dirty="0" smtClean="0">
              <a:solidFill>
                <a:schemeClr val="accent1"/>
              </a:solidFill>
            </a:endParaRPr>
          </a:p>
          <a:p>
            <a:pPr marL="0" lvl="4" indent="0">
              <a:spcBef>
                <a:spcPts val="300"/>
              </a:spcBef>
              <a:buNone/>
            </a:pPr>
            <a:r>
              <a:rPr lang="fr-FR" dirty="0" smtClean="0">
                <a:cs typeface="Arial" charset="0"/>
                <a:sym typeface="Wingdings" panose="05000000000000000000" pitchFamily="2" charset="2"/>
              </a:rPr>
              <a:t> Possibilité d’obtenir rapidement un conseil diagnostique ou </a:t>
            </a:r>
            <a:r>
              <a:rPr lang="fr-FR" dirty="0">
                <a:cs typeface="Arial" charset="0"/>
                <a:sym typeface="Wingdings" panose="05000000000000000000" pitchFamily="2" charset="2"/>
              </a:rPr>
              <a:t>thérapeutique</a:t>
            </a:r>
            <a:r>
              <a:rPr lang="fr-FR" dirty="0" smtClean="0">
                <a:cs typeface="Arial" charset="0"/>
                <a:sym typeface="Wingdings" panose="05000000000000000000" pitchFamily="2" charset="2"/>
              </a:rPr>
              <a:t> (par téléphone ou consultation) auprès d’un professionnel de santé spécialisé ou formé </a:t>
            </a:r>
            <a:r>
              <a:rPr lang="fr-FR" dirty="0"/>
              <a:t>en </a:t>
            </a:r>
            <a:r>
              <a:rPr lang="fr-FR" dirty="0" smtClean="0"/>
              <a:t>antibiothérapie : </a:t>
            </a:r>
            <a:r>
              <a:rPr lang="fr-FR" b="1" dirty="0" smtClean="0"/>
              <a:t>infectiologue d’un ES ; référent ATB d’une EMA</a:t>
            </a:r>
          </a:p>
          <a:p>
            <a:pPr marL="0" lvl="4" indent="0">
              <a:spcBef>
                <a:spcPts val="300"/>
              </a:spcBef>
              <a:buNone/>
            </a:pPr>
            <a:r>
              <a:rPr lang="fr-FR" dirty="0" smtClean="0">
                <a:cs typeface="Arial" charset="0"/>
                <a:sym typeface="Wingdings" panose="05000000000000000000" pitchFamily="2" charset="2"/>
              </a:rPr>
              <a:t> Exclure le recours aux professionnel des </a:t>
            </a:r>
            <a:r>
              <a:rPr lang="fr-FR" dirty="0" err="1" smtClean="0">
                <a:cs typeface="Arial" charset="0"/>
                <a:sym typeface="Wingdings" panose="05000000000000000000" pitchFamily="2" charset="2"/>
              </a:rPr>
              <a:t>CRAtb</a:t>
            </a:r>
            <a:endParaRPr lang="fr-FR" dirty="0" smtClean="0">
              <a:cs typeface="Arial" charset="0"/>
              <a:sym typeface="Wingdings" panose="05000000000000000000" pitchFamily="2" charset="2"/>
            </a:endParaRPr>
          </a:p>
          <a:p>
            <a:pPr marL="0" lvl="4" indent="0">
              <a:spcBef>
                <a:spcPts val="300"/>
              </a:spcBef>
              <a:buFont typeface="Arial" panose="020B0604020202020204" pitchFamily="34" charset="0"/>
              <a:buNone/>
            </a:pPr>
            <a:r>
              <a:rPr lang="fr-FR" dirty="0" smtClean="0">
                <a:cs typeface="Arial" charset="0"/>
                <a:sym typeface="Wingdings" panose="05000000000000000000" pitchFamily="2" charset="2"/>
              </a:rPr>
              <a:t> Cocher « </a:t>
            </a:r>
            <a:r>
              <a:rPr lang="fr-FR" b="1" dirty="0" smtClean="0">
                <a:cs typeface="Arial" charset="0"/>
                <a:sym typeface="Wingdings" panose="05000000000000000000" pitchFamily="2" charset="2"/>
              </a:rPr>
              <a:t>Non</a:t>
            </a:r>
            <a:r>
              <a:rPr lang="fr-FR" dirty="0" smtClean="0">
                <a:cs typeface="Arial" charset="0"/>
                <a:sym typeface="Wingdings" panose="05000000000000000000" pitchFamily="2" charset="2"/>
              </a:rPr>
              <a:t> » ou « </a:t>
            </a:r>
            <a:r>
              <a:rPr lang="fr-FR" b="1" dirty="0" smtClean="0">
                <a:cs typeface="Arial" charset="0"/>
                <a:sym typeface="Wingdings" panose="05000000000000000000" pitchFamily="2" charset="2"/>
              </a:rPr>
              <a:t>Oui</a:t>
            </a:r>
            <a:r>
              <a:rPr lang="fr-FR" dirty="0" smtClean="0">
                <a:cs typeface="Arial" charset="0"/>
                <a:sym typeface="Wingdings" panose="05000000000000000000" pitchFamily="2" charset="2"/>
              </a:rPr>
              <a:t> »</a:t>
            </a:r>
            <a:endParaRPr lang="fr-FR" dirty="0" smtClean="0"/>
          </a:p>
        </p:txBody>
      </p:sp>
    </p:spTree>
    <p:custDataLst>
      <p:tags r:id="rId1"/>
    </p:custDataLst>
    <p:extLst>
      <p:ext uri="{BB962C8B-B14F-4D97-AF65-F5344CB8AC3E}">
        <p14:creationId xmlns:p14="http://schemas.microsoft.com/office/powerpoint/2010/main" val="3502968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20805" y="4665143"/>
            <a:ext cx="8640960" cy="212748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l’établissement comporte au moins une unité d’hébergement</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complet aménagée, adaptée à la prise en charge des résidents en situation de perte d’autonomie psychique ou physique</a:t>
            </a:r>
          </a:p>
          <a:p>
            <a:pPr marL="0" lvl="4" indent="0">
              <a:spcBef>
                <a:spcPts val="300"/>
              </a:spcBef>
              <a:buNone/>
            </a:pPr>
            <a:r>
              <a:rPr lang="fr-FR" dirty="0" smtClean="0">
                <a:cs typeface="Arial" charset="0"/>
                <a:sym typeface="Wingdings" panose="05000000000000000000" pitchFamily="2" charset="2"/>
              </a:rPr>
              <a:t> Concerne </a:t>
            </a:r>
            <a:r>
              <a:rPr lang="fr-FR" b="1" dirty="0" smtClean="0">
                <a:cs typeface="Arial" charset="0"/>
                <a:sym typeface="Wingdings" panose="05000000000000000000" pitchFamily="2" charset="2"/>
              </a:rPr>
              <a:t>uniquement les EHPAD</a:t>
            </a:r>
          </a:p>
          <a:p>
            <a:pPr marL="0" lvl="4" indent="0">
              <a:spcBef>
                <a:spcPts val="300"/>
              </a:spcBef>
              <a:buNone/>
            </a:pPr>
            <a:r>
              <a:rPr lang="fr-FR" dirty="0" smtClean="0">
                <a:cs typeface="Arial" charset="0"/>
                <a:sym typeface="Wingdings" panose="05000000000000000000" pitchFamily="2" charset="2"/>
              </a:rPr>
              <a:t> Concerne les u</a:t>
            </a:r>
            <a:r>
              <a:rPr lang="fr-FR" dirty="0" smtClean="0"/>
              <a:t>nités </a:t>
            </a:r>
            <a:r>
              <a:rPr lang="fr-FR" dirty="0"/>
              <a:t>de soins adaptés (USA), </a:t>
            </a:r>
            <a:r>
              <a:rPr lang="fr-FR" dirty="0" smtClean="0"/>
              <a:t>unités </a:t>
            </a:r>
            <a:r>
              <a:rPr lang="fr-FR" dirty="0"/>
              <a:t>de vie </a:t>
            </a:r>
            <a:r>
              <a:rPr lang="fr-FR" dirty="0" smtClean="0"/>
              <a:t>protégées </a:t>
            </a:r>
            <a:r>
              <a:rPr lang="fr-FR" dirty="0"/>
              <a:t>(UVP), </a:t>
            </a:r>
            <a:r>
              <a:rPr lang="fr-FR" dirty="0" smtClean="0"/>
              <a:t>CANTOU</a:t>
            </a:r>
            <a:r>
              <a:rPr lang="fr-FR" dirty="0"/>
              <a:t>, </a:t>
            </a:r>
            <a:r>
              <a:rPr lang="fr-FR" dirty="0" smtClean="0"/>
              <a:t>unités </a:t>
            </a:r>
            <a:r>
              <a:rPr lang="fr-FR" dirty="0"/>
              <a:t>grands dépendants (UGD), </a:t>
            </a:r>
            <a:r>
              <a:rPr lang="fr-FR" dirty="0" smtClean="0"/>
              <a:t>unités </a:t>
            </a:r>
            <a:r>
              <a:rPr lang="fr-FR" dirty="0"/>
              <a:t>grands fragiles (UGF), </a:t>
            </a:r>
            <a:r>
              <a:rPr lang="fr-FR" dirty="0" smtClean="0"/>
              <a:t>unités Cocooning, unités </a:t>
            </a:r>
            <a:r>
              <a:rPr lang="fr-FR" dirty="0"/>
              <a:t>d’hébergement </a:t>
            </a:r>
            <a:r>
              <a:rPr lang="fr-FR" dirty="0" smtClean="0"/>
              <a:t>renforcées </a:t>
            </a:r>
            <a:r>
              <a:rPr lang="fr-FR" dirty="0"/>
              <a:t>(UHR</a:t>
            </a:r>
            <a:r>
              <a:rPr lang="fr-FR" dirty="0" smtClean="0"/>
              <a:t>)</a:t>
            </a:r>
          </a:p>
          <a:p>
            <a:pPr marL="0" lvl="4" indent="0">
              <a:spcBef>
                <a:spcPts val="300"/>
              </a:spcBef>
              <a:buNone/>
            </a:pPr>
            <a:r>
              <a:rPr lang="fr-FR" dirty="0" smtClean="0">
                <a:sym typeface="Wingdings" panose="05000000000000000000" pitchFamily="2" charset="2"/>
              </a:rPr>
              <a:t></a:t>
            </a:r>
            <a:r>
              <a:rPr lang="fr-FR" dirty="0" smtClean="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smtClean="0"/>
              <a:t>Champ grisé et non accessible si l’établissement n’est pas un EHPAD</a:t>
            </a:r>
            <a:br>
              <a:rPr lang="fr-FR" dirty="0" smtClean="0"/>
            </a:br>
            <a:r>
              <a:rPr lang="fr-FR" dirty="0" smtClean="0"/>
              <a:t>(FAM, MAS, EAM)</a:t>
            </a:r>
          </a:p>
        </p:txBody>
      </p:sp>
      <p:sp>
        <p:nvSpPr>
          <p:cNvPr id="10" name="Rectangle 9"/>
          <p:cNvSpPr/>
          <p:nvPr/>
        </p:nvSpPr>
        <p:spPr>
          <a:xfrm>
            <a:off x="827584" y="2698918"/>
            <a:ext cx="3096344"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097538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467544" y="4869160"/>
            <a:ext cx="8388424" cy="172043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Renseigner </a:t>
            </a:r>
            <a:r>
              <a:rPr lang="fr-FR" sz="1600" b="1" dirty="0" smtClean="0">
                <a:solidFill>
                  <a:schemeClr val="accent1"/>
                </a:solidFill>
                <a:sym typeface="Wingdings" panose="05000000000000000000" pitchFamily="2" charset="2"/>
              </a:rPr>
              <a:t>la quantité de solution hydro-alcoolique utilisée par</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l’établissement pour l’hygiène des mains des soignants et/ou résidents</a:t>
            </a:r>
            <a:endParaRPr lang="fr-FR" sz="1600" b="1" dirty="0" smtClean="0">
              <a:solidFill>
                <a:schemeClr val="accent1"/>
              </a:solidFill>
            </a:endParaRPr>
          </a:p>
          <a:p>
            <a:pPr marL="0" lvl="4" indent="0">
              <a:spcBef>
                <a:spcPts val="300"/>
              </a:spcBef>
              <a:buNone/>
            </a:pPr>
            <a:r>
              <a:rPr lang="fr-FR" dirty="0" smtClean="0">
                <a:cs typeface="Arial" charset="0"/>
                <a:sym typeface="Wingdings" panose="05000000000000000000" pitchFamily="2" charset="2"/>
              </a:rPr>
              <a:t> </a:t>
            </a:r>
            <a:r>
              <a:rPr lang="fr-FR" b="1" u="sng" dirty="0" smtClean="0">
                <a:cs typeface="Arial" charset="0"/>
                <a:sym typeface="Wingdings" panose="05000000000000000000" pitchFamily="2" charset="2"/>
              </a:rPr>
              <a:t>Au </a:t>
            </a:r>
            <a:r>
              <a:rPr lang="fr-FR" b="1" u="sng" dirty="0">
                <a:cs typeface="Arial" charset="0"/>
                <a:sym typeface="Wingdings" panose="05000000000000000000" pitchFamily="2" charset="2"/>
              </a:rPr>
              <a:t>cours de l’année 2023</a:t>
            </a:r>
            <a:r>
              <a:rPr lang="fr-FR" b="1" dirty="0">
                <a:cs typeface="Arial" charset="0"/>
                <a:sym typeface="Wingdings" panose="05000000000000000000" pitchFamily="2" charset="2"/>
              </a:rPr>
              <a:t> </a:t>
            </a:r>
            <a:endParaRPr lang="fr-FR" b="1" dirty="0" smtClean="0">
              <a:cs typeface="Arial" charset="0"/>
              <a:sym typeface="Wingdings" panose="05000000000000000000" pitchFamily="2" charset="2"/>
            </a:endParaRPr>
          </a:p>
          <a:p>
            <a:pPr marL="0" lvl="4" indent="0">
              <a:spcBef>
                <a:spcPts val="300"/>
              </a:spcBef>
              <a:buNone/>
            </a:pPr>
            <a:r>
              <a:rPr lang="fr-FR" dirty="0">
                <a:cs typeface="Arial" charset="0"/>
                <a:sym typeface="Wingdings" panose="05000000000000000000" pitchFamily="2" charset="2"/>
              </a:rPr>
              <a:t> </a:t>
            </a:r>
            <a:r>
              <a:rPr lang="fr-FR" b="1" dirty="0" smtClean="0">
                <a:cs typeface="Arial" charset="0"/>
                <a:sym typeface="Wingdings" panose="05000000000000000000" pitchFamily="2" charset="2"/>
              </a:rPr>
              <a:t>Exprimer </a:t>
            </a:r>
            <a:r>
              <a:rPr lang="fr-FR" b="1" u="sng" dirty="0" smtClean="0">
                <a:cs typeface="Arial" charset="0"/>
                <a:sym typeface="Wingdings" panose="05000000000000000000" pitchFamily="2" charset="2"/>
              </a:rPr>
              <a:t>en litres</a:t>
            </a:r>
          </a:p>
          <a:p>
            <a:pPr marL="0" lvl="4" indent="0">
              <a:spcBef>
                <a:spcPts val="300"/>
              </a:spcBef>
              <a:buNone/>
            </a:pPr>
            <a:r>
              <a:rPr lang="fr-FR" dirty="0" smtClean="0">
                <a:cs typeface="Arial" charset="0"/>
                <a:sym typeface="Wingdings" panose="05000000000000000000" pitchFamily="2" charset="2"/>
              </a:rPr>
              <a:t> Remplacer par </a:t>
            </a:r>
            <a:r>
              <a:rPr lang="fr-FR" dirty="0">
                <a:cs typeface="Arial" charset="0"/>
                <a:sym typeface="Wingdings" panose="05000000000000000000" pitchFamily="2" charset="2"/>
              </a:rPr>
              <a:t>la </a:t>
            </a:r>
            <a:r>
              <a:rPr lang="fr-FR" b="1" dirty="0">
                <a:cs typeface="Arial" charset="0"/>
                <a:sym typeface="Wingdings" panose="05000000000000000000" pitchFamily="2" charset="2"/>
              </a:rPr>
              <a:t>quantité de SHA achetée </a:t>
            </a:r>
            <a:r>
              <a:rPr lang="fr-FR" dirty="0">
                <a:cs typeface="Arial" charset="0"/>
                <a:sym typeface="Wingdings" panose="05000000000000000000" pitchFamily="2" charset="2"/>
              </a:rPr>
              <a:t>si l’information sur la quantité utilisée </a:t>
            </a:r>
            <a:r>
              <a:rPr lang="fr-FR" dirty="0" smtClean="0">
                <a:cs typeface="Arial" charset="0"/>
                <a:sym typeface="Wingdings" panose="05000000000000000000" pitchFamily="2" charset="2"/>
              </a:rPr>
              <a:t>n’est pas disponible</a:t>
            </a:r>
            <a:endParaRPr lang="fr-FR" dirty="0">
              <a:cs typeface="Arial" charset="0"/>
              <a:sym typeface="Wingdings" panose="05000000000000000000" pitchFamily="2" charset="2"/>
            </a:endParaRP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smtClean="0"/>
              <a:t>Champ grisé non accessible si EMS hors EHPAD (FAM, MAS, EAM)</a:t>
            </a:r>
          </a:p>
        </p:txBody>
      </p:sp>
      <p:sp>
        <p:nvSpPr>
          <p:cNvPr id="10" name="Rectangle 9"/>
          <p:cNvSpPr/>
          <p:nvPr/>
        </p:nvSpPr>
        <p:spPr>
          <a:xfrm>
            <a:off x="4427984" y="2734429"/>
            <a:ext cx="2880320" cy="4065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5037724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1164266"/>
            <a:ext cx="6840760" cy="3538758"/>
          </a:xfrm>
          <a:prstGeom prst="rect">
            <a:avLst/>
          </a:prstGeom>
        </p:spPr>
      </p:pic>
      <p:sp>
        <p:nvSpPr>
          <p:cNvPr id="5" name="Espace réservé du texte 3"/>
          <p:cNvSpPr>
            <a:spLocks noGrp="1"/>
          </p:cNvSpPr>
          <p:nvPr>
            <p:ph type="body" sz="quarter" idx="12"/>
          </p:nvPr>
        </p:nvSpPr>
        <p:spPr>
          <a:xfrm>
            <a:off x="797893" y="4815338"/>
            <a:ext cx="7560840" cy="189616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a:t>
            </a:r>
            <a:r>
              <a:rPr lang="fr-FR" sz="1600" b="1" dirty="0" smtClean="0">
                <a:solidFill>
                  <a:schemeClr val="accent1"/>
                </a:solidFill>
                <a:sym typeface="Wingdings" panose="05000000000000000000" pitchFamily="2" charset="2"/>
              </a:rPr>
              <a:t>la version des recommandations du Comité de l’antibiogramme</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de la société française de microbiologie (CA-SFM) utilisée par le laboratoire de microbiologie de référence de l’établissement</a:t>
            </a:r>
          </a:p>
          <a:p>
            <a:pPr marL="0" lvl="4" indent="0">
              <a:spcBef>
                <a:spcPts val="300"/>
              </a:spcBef>
              <a:buNone/>
            </a:pPr>
            <a:r>
              <a:rPr lang="fr-FR" dirty="0" smtClean="0">
                <a:cs typeface="Arial" charset="0"/>
                <a:sym typeface="Wingdings" panose="05000000000000000000" pitchFamily="2" charset="2"/>
              </a:rPr>
              <a:t> Indiquer la </a:t>
            </a:r>
            <a:r>
              <a:rPr lang="fr-FR" b="1" dirty="0" smtClean="0">
                <a:cs typeface="Arial" charset="0"/>
                <a:sym typeface="Wingdings" panose="05000000000000000000" pitchFamily="2" charset="2"/>
              </a:rPr>
              <a:t>version utilisée au moment de l’enquête</a:t>
            </a:r>
          </a:p>
          <a:p>
            <a:pPr marL="0" lvl="4" indent="0">
              <a:spcBef>
                <a:spcPts val="300"/>
              </a:spcBef>
              <a:buNone/>
            </a:pPr>
            <a:r>
              <a:rPr lang="fr-FR" dirty="0" smtClean="0">
                <a:cs typeface="Arial" charset="0"/>
                <a:sym typeface="Wingdings" panose="05000000000000000000" pitchFamily="2" charset="2"/>
              </a:rPr>
              <a:t> Donnée acquise auprès du laboratoire de microbiologie de référence de l’établissement</a:t>
            </a:r>
          </a:p>
          <a:p>
            <a:pPr marL="0" lvl="4" indent="0">
              <a:spcBef>
                <a:spcPts val="300"/>
              </a:spcBef>
              <a:buNone/>
            </a:pPr>
            <a:r>
              <a:rPr lang="fr-FR" dirty="0" smtClean="0">
                <a:cs typeface="Arial" charset="0"/>
                <a:sym typeface="Wingdings" panose="05000000000000000000" pitchFamily="2" charset="2"/>
              </a:rPr>
              <a:t> Nécessaire pour le codage de la sensibilité des Micro organismes</a:t>
            </a:r>
            <a:endParaRPr lang="fr-FR" b="1" dirty="0" smtClean="0">
              <a:cs typeface="Arial" charset="0"/>
              <a:sym typeface="Wingdings" panose="05000000000000000000" pitchFamily="2" charset="2"/>
            </a:endParaRPr>
          </a:p>
        </p:txBody>
      </p:sp>
      <p:sp>
        <p:nvSpPr>
          <p:cNvPr id="10" name="Rectangle 9"/>
          <p:cNvSpPr/>
          <p:nvPr/>
        </p:nvSpPr>
        <p:spPr>
          <a:xfrm>
            <a:off x="971600" y="3284984"/>
            <a:ext cx="587978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809800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39552" y="4715442"/>
            <a:ext cx="8136904" cy="208823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a:t>
            </a:r>
            <a:r>
              <a:rPr lang="fr-FR" sz="1600" b="1" dirty="0" smtClean="0">
                <a:solidFill>
                  <a:schemeClr val="accent1"/>
                </a:solidFill>
                <a:sym typeface="Wingdings" panose="05000000000000000000" pitchFamily="2" charset="2"/>
              </a:rPr>
              <a:t>la réalisation de l’ENP 2024 dans l’établissement a été</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accompagnée par un ou plusieurs professionnels de santé spécialisé en hygiène</a:t>
            </a:r>
          </a:p>
          <a:p>
            <a:pPr marL="0" lvl="4" indent="0">
              <a:buNone/>
            </a:pPr>
            <a:r>
              <a:rPr lang="fr-FR" dirty="0" smtClean="0">
                <a:cs typeface="Arial" charset="0"/>
                <a:sym typeface="Wingdings" panose="05000000000000000000" pitchFamily="2" charset="2"/>
              </a:rPr>
              <a:t> Le </a:t>
            </a:r>
            <a:r>
              <a:rPr lang="fr-FR" dirty="0">
                <a:cs typeface="Arial" charset="0"/>
                <a:sym typeface="Wingdings" panose="05000000000000000000" pitchFamily="2" charset="2"/>
              </a:rPr>
              <a:t>professionnel de santé spécialisé en </a:t>
            </a:r>
            <a:r>
              <a:rPr lang="fr-FR" dirty="0" smtClean="0">
                <a:cs typeface="Arial" charset="0"/>
                <a:sym typeface="Wingdings" panose="05000000000000000000" pitchFamily="2" charset="2"/>
              </a:rPr>
              <a:t>hygiène </a:t>
            </a:r>
            <a:r>
              <a:rPr lang="fr-FR" b="1" dirty="0" smtClean="0">
                <a:cs typeface="Arial" charset="0"/>
                <a:sym typeface="Wingdings" panose="05000000000000000000" pitchFamily="2" charset="2"/>
              </a:rPr>
              <a:t>doit avoir pris part à l’enquête en tant que membre de l’équipe en charge de l’enquête ou en tant que soutien de l’équipe</a:t>
            </a:r>
          </a:p>
          <a:p>
            <a:pPr marL="0" lvl="4" indent="0">
              <a:spcBef>
                <a:spcPts val="600"/>
              </a:spcBef>
              <a:buNone/>
            </a:pPr>
            <a:r>
              <a:rPr lang="fr-FR" i="1" dirty="0" smtClean="0"/>
              <a:t>Si </a:t>
            </a:r>
            <a:r>
              <a:rPr lang="fr-FR" i="1" dirty="0"/>
              <a:t>le champ « </a:t>
            </a:r>
            <a:r>
              <a:rPr lang="fr-FR" i="1" dirty="0" smtClean="0"/>
              <a:t>Accompagnement de l’établissement par un professionnel de l’hygiène pour la réalisation de l’enquête</a:t>
            </a:r>
            <a:r>
              <a:rPr lang="fr-FR" i="1" dirty="0"/>
              <a:t> » est coché « Oui » :</a:t>
            </a:r>
          </a:p>
          <a:p>
            <a:pPr marL="0" lvl="4" indent="0">
              <a:buNone/>
            </a:pPr>
            <a:r>
              <a:rPr lang="fr-FR" sz="1600" b="1" dirty="0">
                <a:solidFill>
                  <a:schemeClr val="accent1"/>
                </a:solidFill>
                <a:sym typeface="Wingdings" panose="05000000000000000000" pitchFamily="2" charset="2"/>
              </a:rPr>
              <a:t> </a:t>
            </a:r>
            <a:r>
              <a:rPr lang="fr-FR" sz="1600" b="1" dirty="0" smtClean="0">
                <a:sym typeface="Wingdings" panose="05000000000000000000" pitchFamily="2" charset="2"/>
              </a:rPr>
              <a:t>Renseigner </a:t>
            </a:r>
            <a:r>
              <a:rPr lang="fr-FR" sz="1600" b="1" dirty="0" smtClean="0">
                <a:solidFill>
                  <a:schemeClr val="accent1"/>
                </a:solidFill>
                <a:sym typeface="Wingdings" panose="05000000000000000000" pitchFamily="2" charset="2"/>
              </a:rPr>
              <a:t>l’appartenance du professionnel de santé spécialisé en hygiène</a:t>
            </a:r>
            <a:endParaRPr lang="fr-FR" sz="1600" b="1" dirty="0">
              <a:solidFill>
                <a:schemeClr val="accent1"/>
              </a:solidFill>
              <a:cs typeface="Arial" charset="0"/>
              <a:sym typeface="Wingdings" panose="05000000000000000000" pitchFamily="2" charset="2"/>
            </a:endParaRPr>
          </a:p>
          <a:p>
            <a:pPr marL="285750" lvl="4" indent="-285750">
              <a:buFont typeface="Wingdings" panose="05000000000000000000" pitchFamily="2" charset="2"/>
              <a:buChar char="Ä"/>
            </a:pPr>
            <a:r>
              <a:rPr lang="fr-FR" dirty="0" smtClean="0">
                <a:cs typeface="Arial" charset="0"/>
                <a:sym typeface="Wingdings" panose="05000000000000000000" pitchFamily="2" charset="2"/>
              </a:rPr>
              <a:t>Cocher l’une des 5 propositions :  </a:t>
            </a:r>
            <a:r>
              <a:rPr lang="fr-FR" b="1" dirty="0" smtClean="0">
                <a:cs typeface="Arial" charset="0"/>
                <a:sym typeface="Wingdings" panose="05000000000000000000" pitchFamily="2" charset="2"/>
              </a:rPr>
              <a:t>EMS </a:t>
            </a:r>
            <a:r>
              <a:rPr lang="fr-FR" dirty="0" smtClean="0">
                <a:cs typeface="Arial" charset="0"/>
                <a:sym typeface="Wingdings" panose="05000000000000000000" pitchFamily="2" charset="2"/>
              </a:rPr>
              <a:t>(établissement enquêté)</a:t>
            </a:r>
            <a:r>
              <a:rPr lang="fr-FR" b="1" dirty="0" smtClean="0">
                <a:cs typeface="Arial" charset="0"/>
                <a:sym typeface="Wingdings" panose="05000000000000000000" pitchFamily="2" charset="2"/>
              </a:rPr>
              <a:t>, EMH, EOH, </a:t>
            </a:r>
            <a:r>
              <a:rPr lang="fr-FR" b="1" dirty="0" err="1" smtClean="0">
                <a:cs typeface="Arial" charset="0"/>
                <a:sym typeface="Wingdings" panose="05000000000000000000" pitchFamily="2" charset="2"/>
              </a:rPr>
              <a:t>CPias</a:t>
            </a:r>
            <a:r>
              <a:rPr lang="fr-FR" b="1" dirty="0" smtClean="0">
                <a:cs typeface="Arial" charset="0"/>
                <a:sym typeface="Wingdings" panose="05000000000000000000" pitchFamily="2" charset="2"/>
              </a:rPr>
              <a:t>, Autre</a:t>
            </a:r>
          </a:p>
        </p:txBody>
      </p:sp>
      <p:sp>
        <p:nvSpPr>
          <p:cNvPr id="10" name="Rectangle 9"/>
          <p:cNvSpPr/>
          <p:nvPr/>
        </p:nvSpPr>
        <p:spPr>
          <a:xfrm>
            <a:off x="755576" y="3717032"/>
            <a:ext cx="6408712" cy="640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064989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Objectifs</a:t>
            </a:r>
            <a:endParaRPr lang="fr-FR" dirty="0"/>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Espace réservé du texte 3"/>
          <p:cNvSpPr>
            <a:spLocks noGrp="1"/>
          </p:cNvSpPr>
          <p:nvPr>
            <p:ph type="body" sz="quarter" idx="12"/>
          </p:nvPr>
        </p:nvSpPr>
        <p:spPr>
          <a:xfrm>
            <a:off x="395536" y="1412776"/>
            <a:ext cx="8424936" cy="4752528"/>
          </a:xfrm>
        </p:spPr>
        <p:txBody>
          <a:bodyPr/>
          <a:lstStyle/>
          <a:p>
            <a:pPr marL="285750" indent="-285750">
              <a:spcBef>
                <a:spcPts val="300"/>
              </a:spcBef>
              <a:buFont typeface="Wingdings" panose="05000000000000000000" pitchFamily="2" charset="2"/>
              <a:buChar char="§"/>
            </a:pPr>
            <a:r>
              <a:rPr lang="fr-FR" sz="1600" b="0" cap="none" dirty="0">
                <a:solidFill>
                  <a:schemeClr val="accent4"/>
                </a:solidFill>
                <a:cs typeface="Arial" charset="0"/>
              </a:rPr>
              <a:t>Produire des indicateurs de prévalence des IAS et des traitements ATB prescrits aux et en mesurer l’évolution depuis 2016</a:t>
            </a:r>
          </a:p>
          <a:p>
            <a:pPr>
              <a:spcBef>
                <a:spcPts val="300"/>
              </a:spcBef>
            </a:pPr>
            <a:endParaRPr lang="fr-FR" sz="1600" b="0" cap="none" dirty="0" smtClean="0">
              <a:solidFill>
                <a:schemeClr val="tx1"/>
              </a:solidFill>
              <a:cs typeface="Arial" charset="0"/>
            </a:endParaRPr>
          </a:p>
          <a:p>
            <a:pPr marL="285750" indent="-285750">
              <a:spcBef>
                <a:spcPts val="300"/>
              </a:spcBef>
              <a:buFont typeface="Wingdings" panose="05000000000000000000" pitchFamily="2" charset="2"/>
              <a:buChar char="§"/>
            </a:pPr>
            <a:r>
              <a:rPr lang="fr-FR" sz="1600" b="0" cap="none" dirty="0">
                <a:solidFill>
                  <a:schemeClr val="accent4"/>
                </a:solidFill>
                <a:cs typeface="Arial" charset="0"/>
              </a:rPr>
              <a:t>Décrire les infections et les traitements</a:t>
            </a:r>
          </a:p>
          <a:p>
            <a:pPr marL="142875" lvl="2" indent="128588">
              <a:lnSpc>
                <a:spcPct val="100000"/>
              </a:lnSpc>
              <a:spcBef>
                <a:spcPts val="300"/>
              </a:spcBef>
            </a:pPr>
            <a:r>
              <a:rPr lang="fr-FR" b="0" dirty="0" smtClean="0">
                <a:cs typeface="Arial" charset="0"/>
              </a:rPr>
              <a:t>Pour les IAS : les </a:t>
            </a:r>
            <a:r>
              <a:rPr lang="fr-FR" b="0" dirty="0">
                <a:cs typeface="Arial" charset="0"/>
              </a:rPr>
              <a:t>sites infectieux, les micro-organismes, leur résistance aux ATB</a:t>
            </a:r>
            <a:endParaRPr lang="fr-FR" b="0" dirty="0" smtClean="0">
              <a:cs typeface="Arial" charset="0"/>
            </a:endParaRPr>
          </a:p>
          <a:p>
            <a:pPr marL="142875" lvl="2" indent="38100">
              <a:lnSpc>
                <a:spcPct val="100000"/>
              </a:lnSpc>
              <a:spcBef>
                <a:spcPts val="300"/>
              </a:spcBef>
            </a:pPr>
            <a:r>
              <a:rPr lang="fr-FR" b="0" dirty="0" smtClean="0">
                <a:cs typeface="Arial" charset="0"/>
              </a:rPr>
              <a:t> Pour les AI : les molécules, les voies d’administration, les durées, les contextes de prescription, les indications, l’origine de la prescription</a:t>
            </a:r>
          </a:p>
          <a:p>
            <a:pPr marL="142875" lvl="2" indent="0">
              <a:lnSpc>
                <a:spcPct val="100000"/>
              </a:lnSpc>
              <a:spcBef>
                <a:spcPts val="300"/>
              </a:spcBef>
              <a:buNone/>
            </a:pPr>
            <a:endParaRPr lang="fr-FR" b="0" dirty="0" smtClean="0">
              <a:cs typeface="Arial" charset="0"/>
            </a:endParaRPr>
          </a:p>
          <a:p>
            <a:pPr lvl="2">
              <a:spcBef>
                <a:spcPts val="600"/>
              </a:spcBef>
              <a:buClr>
                <a:srgbClr val="004192"/>
              </a:buClr>
              <a:buFont typeface="Wingdings" panose="05000000000000000000" pitchFamily="2" charset="2"/>
              <a:buChar char="§"/>
            </a:pPr>
            <a:r>
              <a:rPr lang="fr-FR" b="0" dirty="0">
                <a:solidFill>
                  <a:schemeClr val="accent4"/>
                </a:solidFill>
                <a:cs typeface="Arial" charset="0"/>
              </a:rPr>
              <a:t> Renforcer la sensibilisation au risque infectieux et au bon usage des </a:t>
            </a:r>
            <a:r>
              <a:rPr lang="fr-FR" b="0" dirty="0" smtClean="0">
                <a:solidFill>
                  <a:schemeClr val="accent4"/>
                </a:solidFill>
                <a:cs typeface="Arial" charset="0"/>
              </a:rPr>
              <a:t>ATB (BUA</a:t>
            </a:r>
            <a:r>
              <a:rPr lang="fr-FR" b="0" dirty="0">
                <a:solidFill>
                  <a:schemeClr val="accent4"/>
                </a:solidFill>
                <a:cs typeface="Arial" charset="0"/>
              </a:rPr>
              <a:t>) </a:t>
            </a:r>
            <a:endParaRPr lang="fr-FR" b="0" dirty="0" smtClean="0">
              <a:solidFill>
                <a:schemeClr val="accent4"/>
              </a:solidFill>
              <a:cs typeface="Arial" charset="0"/>
            </a:endParaRPr>
          </a:p>
          <a:p>
            <a:pPr marL="142875" lvl="2" indent="128588">
              <a:lnSpc>
                <a:spcPct val="100000"/>
              </a:lnSpc>
              <a:spcBef>
                <a:spcPts val="300"/>
              </a:spcBef>
            </a:pPr>
            <a:r>
              <a:rPr lang="fr-FR" b="0" dirty="0" smtClean="0">
                <a:cs typeface="Arial" charset="0"/>
              </a:rPr>
              <a:t>A</a:t>
            </a:r>
            <a:r>
              <a:rPr lang="fr-FR" b="0" dirty="0" smtClean="0">
                <a:solidFill>
                  <a:schemeClr val="accent4"/>
                </a:solidFill>
                <a:cs typeface="Arial" charset="0"/>
              </a:rPr>
              <a:t> </a:t>
            </a:r>
            <a:r>
              <a:rPr lang="fr-FR" b="0" dirty="0">
                <a:cs typeface="Arial" charset="0"/>
              </a:rPr>
              <a:t>l'ensemble des professionnels et des prescripteurs des EHPAD </a:t>
            </a:r>
            <a:endParaRPr lang="fr-FR" b="0" dirty="0" smtClean="0">
              <a:cs typeface="Arial" charset="0"/>
            </a:endParaRPr>
          </a:p>
          <a:p>
            <a:pPr marL="142875" lvl="2" indent="128588">
              <a:lnSpc>
                <a:spcPct val="100000"/>
              </a:lnSpc>
              <a:spcBef>
                <a:spcPts val="300"/>
              </a:spcBef>
            </a:pPr>
            <a:r>
              <a:rPr lang="fr-FR" b="0" dirty="0" smtClean="0">
                <a:cs typeface="Arial" charset="0"/>
              </a:rPr>
              <a:t>Renforcer la </a:t>
            </a:r>
            <a:r>
              <a:rPr lang="fr-FR" b="0" dirty="0">
                <a:cs typeface="Arial" charset="0"/>
              </a:rPr>
              <a:t>culture de sécurité des soins des </a:t>
            </a:r>
            <a:r>
              <a:rPr lang="fr-FR" b="0" dirty="0" smtClean="0">
                <a:cs typeface="Arial" charset="0"/>
              </a:rPr>
              <a:t>résidents</a:t>
            </a:r>
          </a:p>
          <a:p>
            <a:pPr marL="142875" lvl="2" indent="0">
              <a:lnSpc>
                <a:spcPct val="100000"/>
              </a:lnSpc>
              <a:spcBef>
                <a:spcPts val="300"/>
              </a:spcBef>
              <a:buNone/>
            </a:pPr>
            <a:endParaRPr lang="fr-FR" b="0" dirty="0">
              <a:cs typeface="Arial" charset="0"/>
            </a:endParaRPr>
          </a:p>
          <a:p>
            <a:pPr lvl="2">
              <a:spcBef>
                <a:spcPts val="600"/>
              </a:spcBef>
              <a:buClr>
                <a:srgbClr val="004192"/>
              </a:buClr>
              <a:buFont typeface="Wingdings" panose="05000000000000000000" pitchFamily="2" charset="2"/>
              <a:buChar char="§"/>
            </a:pPr>
            <a:r>
              <a:rPr lang="fr-FR" b="0" dirty="0" smtClean="0">
                <a:solidFill>
                  <a:schemeClr val="accent4"/>
                </a:solidFill>
                <a:cs typeface="Arial" charset="0"/>
              </a:rPr>
              <a:t>Mettre </a:t>
            </a:r>
            <a:r>
              <a:rPr lang="fr-FR" b="0" dirty="0">
                <a:solidFill>
                  <a:schemeClr val="accent4"/>
                </a:solidFill>
                <a:cs typeface="Arial" charset="0"/>
              </a:rPr>
              <a:t>à disposition les données </a:t>
            </a:r>
            <a:endParaRPr lang="fr-FR" b="0" dirty="0" smtClean="0">
              <a:solidFill>
                <a:schemeClr val="accent4"/>
              </a:solidFill>
              <a:cs typeface="Arial" charset="0"/>
            </a:endParaRPr>
          </a:p>
          <a:p>
            <a:pPr lvl="2">
              <a:lnSpc>
                <a:spcPct val="100000"/>
              </a:lnSpc>
              <a:spcBef>
                <a:spcPts val="300"/>
              </a:spcBef>
            </a:pPr>
            <a:r>
              <a:rPr lang="fr-FR" b="0" dirty="0" smtClean="0">
                <a:cs typeface="Arial" charset="0"/>
              </a:rPr>
              <a:t>Contribuer à l’enquête européenne </a:t>
            </a:r>
            <a:r>
              <a:rPr lang="fr-FR" b="0" dirty="0">
                <a:cs typeface="Arial" charset="0"/>
              </a:rPr>
              <a:t>de </a:t>
            </a:r>
            <a:r>
              <a:rPr lang="fr-FR" b="0" dirty="0" smtClean="0">
                <a:cs typeface="Arial" charset="0"/>
              </a:rPr>
              <a:t>l’ECDC et aux </a:t>
            </a:r>
            <a:r>
              <a:rPr lang="fr-FR" b="0" dirty="0">
                <a:cs typeface="Arial" charset="0"/>
              </a:rPr>
              <a:t>niveaux local, régional, </a:t>
            </a:r>
            <a:r>
              <a:rPr lang="fr-FR" b="0" dirty="0" smtClean="0">
                <a:cs typeface="Arial" charset="0"/>
              </a:rPr>
              <a:t>national</a:t>
            </a:r>
          </a:p>
          <a:p>
            <a:pPr lvl="2">
              <a:lnSpc>
                <a:spcPct val="100000"/>
              </a:lnSpc>
              <a:spcBef>
                <a:spcPts val="300"/>
              </a:spcBef>
            </a:pPr>
            <a:r>
              <a:rPr lang="fr-FR" b="0" dirty="0" smtClean="0">
                <a:cs typeface="Arial" charset="0"/>
              </a:rPr>
              <a:t>Dégager </a:t>
            </a:r>
            <a:r>
              <a:rPr lang="fr-FR" b="0" dirty="0">
                <a:cs typeface="Arial" charset="0"/>
              </a:rPr>
              <a:t>des priorités d’action en matière de PRI et de BUA</a:t>
            </a:r>
          </a:p>
          <a:p>
            <a:pPr marL="0" lvl="2" indent="0">
              <a:lnSpc>
                <a:spcPct val="100000"/>
              </a:lnSpc>
              <a:spcBef>
                <a:spcPts val="300"/>
              </a:spcBef>
              <a:buNone/>
            </a:pPr>
            <a:endParaRPr lang="fr-FR" b="0" dirty="0" smtClean="0">
              <a:cs typeface="Arial" charset="0"/>
            </a:endParaRPr>
          </a:p>
        </p:txBody>
      </p:sp>
    </p:spTree>
    <p:custDataLst>
      <p:tags r:id="rId1"/>
    </p:custDataLst>
    <p:extLst>
      <p:ext uri="{BB962C8B-B14F-4D97-AF65-F5344CB8AC3E}">
        <p14:creationId xmlns:p14="http://schemas.microsoft.com/office/powerpoint/2010/main" val="2811664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Organisation des soins</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85267" y="5013176"/>
            <a:ext cx="7560840" cy="1421974"/>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smtClean="0">
                <a:solidFill>
                  <a:schemeClr val="accent1"/>
                </a:solidFill>
                <a:sym typeface="Wingdings" panose="05000000000000000000" pitchFamily="2" charset="2"/>
              </a:rPr>
              <a:t> </a:t>
            </a:r>
            <a:r>
              <a:rPr lang="fr-FR" sz="1600" b="1" dirty="0" smtClean="0">
                <a:sym typeface="Wingdings" panose="05000000000000000000" pitchFamily="2" charset="2"/>
              </a:rPr>
              <a:t>Indiquer si </a:t>
            </a:r>
            <a:r>
              <a:rPr lang="fr-FR" sz="1600" b="1" dirty="0" smtClean="0">
                <a:solidFill>
                  <a:schemeClr val="accent1"/>
                </a:solidFill>
                <a:sym typeface="Wingdings" panose="05000000000000000000" pitchFamily="2" charset="2"/>
              </a:rPr>
              <a:t>la validation des IAS et des traitements AI renseignés</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dans les questionnaires résident a été réalisé par un médecin</a:t>
            </a:r>
          </a:p>
          <a:p>
            <a:pPr marL="0" lvl="4" indent="0">
              <a:spcBef>
                <a:spcPts val="300"/>
              </a:spcBef>
              <a:buNone/>
            </a:pPr>
            <a:r>
              <a:rPr lang="fr-FR" dirty="0" smtClean="0">
                <a:cs typeface="Arial" charset="0"/>
                <a:sym typeface="Wingdings" panose="05000000000000000000" pitchFamily="2" charset="2"/>
              </a:rPr>
              <a:t> Médecin traitant des résidents enquêtés, médecin coordonnateur, médecin hygiéniste, etc. </a:t>
            </a:r>
          </a:p>
          <a:p>
            <a:pPr marL="0" lvl="4" indent="0">
              <a:spcBef>
                <a:spcPts val="300"/>
              </a:spcBef>
              <a:buNone/>
            </a:pPr>
            <a:r>
              <a:rPr lang="fr-FR" dirty="0">
                <a:cs typeface="Arial" charset="0"/>
                <a:sym typeface="Wingdings" panose="05000000000000000000" pitchFamily="2" charset="2"/>
              </a:rPr>
              <a:t> </a:t>
            </a:r>
            <a:r>
              <a:rPr lang="fr-FR" i="1" dirty="0" smtClean="0">
                <a:cs typeface="Arial" charset="0"/>
                <a:sym typeface="Wingdings" panose="05000000000000000000" pitchFamily="2" charset="2"/>
              </a:rPr>
              <a:t>cf. rôle du correspondant médical page 15 </a:t>
            </a:r>
            <a:endParaRPr lang="fr-FR" b="1" i="1" dirty="0" smtClean="0">
              <a:cs typeface="Arial" charset="0"/>
              <a:sym typeface="Wingdings" panose="05000000000000000000" pitchFamily="2" charset="2"/>
            </a:endParaRPr>
          </a:p>
          <a:p>
            <a:pPr marL="0" lvl="4" indent="0">
              <a:spcBef>
                <a:spcPts val="300"/>
              </a:spcBef>
              <a:buNone/>
            </a:pPr>
            <a:r>
              <a:rPr lang="fr-FR" dirty="0" smtClean="0">
                <a:cs typeface="Arial" charset="0"/>
                <a:sym typeface="Wingdings" panose="05000000000000000000" pitchFamily="2" charset="2"/>
              </a:rPr>
              <a:t> La réponse inconnue n’est pas admise</a:t>
            </a:r>
            <a:endParaRPr lang="fr-FR" b="1" dirty="0" smtClean="0">
              <a:cs typeface="Arial" charset="0"/>
              <a:sym typeface="Wingdings" panose="05000000000000000000" pitchFamily="2" charset="2"/>
            </a:endParaRPr>
          </a:p>
        </p:txBody>
      </p:sp>
      <p:sp>
        <p:nvSpPr>
          <p:cNvPr id="10" name="Rectangle 9"/>
          <p:cNvSpPr/>
          <p:nvPr/>
        </p:nvSpPr>
        <p:spPr>
          <a:xfrm>
            <a:off x="780452" y="4371235"/>
            <a:ext cx="4367612" cy="327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516216" y="4147812"/>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5" action="ppaction://hlinksldjump"/>
              </a:rPr>
              <a:t>Partie 3 : organisation de l’enquête – en amont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31107908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recueil des indicateurs agrégés</a:t>
            </a:r>
            <a:endParaRPr lang="fr-FR" dirty="0"/>
          </a:p>
        </p:txBody>
      </p:sp>
      <p:sp>
        <p:nvSpPr>
          <p:cNvPr id="16" name="ZoneTexte 15"/>
          <p:cNvSpPr txBox="1"/>
          <p:nvPr/>
        </p:nvSpPr>
        <p:spPr>
          <a:xfrm>
            <a:off x="398756" y="3992891"/>
            <a:ext cx="8342809" cy="565146"/>
          </a:xfrm>
          <a:prstGeom prst="rect">
            <a:avLst/>
          </a:prstGeom>
          <a:noFill/>
          <a:ln w="12700">
            <a:solidFill>
              <a:srgbClr val="373739"/>
            </a:solidFill>
          </a:ln>
        </p:spPr>
        <p:txBody>
          <a:bodyPr wrap="square" lIns="36000" tIns="36000" rIns="36000" bIns="36000" rtlCol="0">
            <a:spAutoFit/>
          </a:bodyPr>
          <a:lstStyle/>
          <a:p>
            <a:r>
              <a:rPr lang="fr-FR" sz="1600" b="1" dirty="0">
                <a:solidFill>
                  <a:schemeClr val="tx2"/>
                </a:solidFill>
                <a:latin typeface="Arial" charset="0"/>
                <a:cs typeface="Arial" charset="0"/>
              </a:rPr>
              <a:t>Recueil et saisie </a:t>
            </a:r>
            <a:r>
              <a:rPr lang="fr-FR" sz="1600" dirty="0">
                <a:solidFill>
                  <a:schemeClr val="accent6">
                    <a:lumMod val="50000"/>
                  </a:schemeClr>
                </a:solidFill>
              </a:rPr>
              <a:t>des </a:t>
            </a:r>
            <a:r>
              <a:rPr lang="fr-FR" sz="1600" dirty="0" smtClean="0">
                <a:solidFill>
                  <a:schemeClr val="accent6">
                    <a:lumMod val="50000"/>
                  </a:schemeClr>
                </a:solidFill>
              </a:rPr>
              <a:t>données individuelles </a:t>
            </a:r>
            <a:r>
              <a:rPr lang="fr-FR" sz="1600" b="1" dirty="0" smtClean="0">
                <a:solidFill>
                  <a:schemeClr val="tx2"/>
                </a:solidFill>
                <a:latin typeface="Arial" charset="0"/>
                <a:cs typeface="Arial" charset="0"/>
              </a:rPr>
              <a:t>dans </a:t>
            </a:r>
            <a:r>
              <a:rPr lang="fr-FR" sz="1600" b="1" dirty="0">
                <a:solidFill>
                  <a:schemeClr val="tx2"/>
                </a:solidFill>
                <a:latin typeface="Arial" charset="0"/>
                <a:cs typeface="Arial" charset="0"/>
              </a:rPr>
              <a:t>les questionnaires </a:t>
            </a:r>
            <a:r>
              <a:rPr lang="fr-FR" sz="1600" b="1" dirty="0" smtClean="0">
                <a:solidFill>
                  <a:schemeClr val="tx2"/>
                </a:solidFill>
                <a:latin typeface="Arial" charset="0"/>
                <a:cs typeface="Arial" charset="0"/>
              </a:rPr>
              <a:t>résident</a:t>
            </a:r>
            <a:r>
              <a:rPr lang="fr-FR" sz="1600" dirty="0" smtClean="0">
                <a:solidFill>
                  <a:schemeClr val="tx2"/>
                </a:solidFill>
                <a:latin typeface="Arial" charset="0"/>
                <a:cs typeface="Arial" charset="0"/>
              </a:rPr>
              <a:t/>
            </a:r>
            <a:br>
              <a:rPr lang="fr-FR" sz="1600" dirty="0" smtClean="0">
                <a:solidFill>
                  <a:schemeClr val="tx2"/>
                </a:solidFill>
                <a:latin typeface="Arial" charset="0"/>
                <a:cs typeface="Arial" charset="0"/>
              </a:rPr>
            </a:br>
            <a:r>
              <a:rPr lang="fr-FR" sz="1600" dirty="0" smtClean="0">
                <a:solidFill>
                  <a:schemeClr val="tx2"/>
                </a:solidFill>
                <a:latin typeface="Arial" charset="0"/>
                <a:cs typeface="Arial" charset="0"/>
              </a:rPr>
              <a:t>   </a:t>
            </a:r>
            <a:r>
              <a:rPr lang="fr-FR" sz="1600" dirty="0" smtClean="0">
                <a:solidFill>
                  <a:schemeClr val="accent6">
                    <a:lumMod val="50000"/>
                  </a:schemeClr>
                </a:solidFill>
                <a:sym typeface="Wingdings" panose="05000000000000000000" pitchFamily="2" charset="2"/>
              </a:rPr>
              <a:t> </a:t>
            </a:r>
            <a:r>
              <a:rPr lang="fr-FR" sz="1600" i="1" dirty="0" smtClean="0">
                <a:solidFill>
                  <a:schemeClr val="accent6">
                    <a:lumMod val="50000"/>
                  </a:schemeClr>
                </a:solidFill>
                <a:sym typeface="Wingdings" panose="05000000000000000000" pitchFamily="2" charset="2"/>
              </a:rPr>
              <a:t>E</a:t>
            </a:r>
            <a:r>
              <a:rPr lang="fr-FR" sz="1600" i="1" dirty="0" smtClean="0">
                <a:solidFill>
                  <a:schemeClr val="accent6">
                    <a:lumMod val="50000"/>
                  </a:schemeClr>
                </a:solidFill>
              </a:rPr>
              <a:t>nquête </a:t>
            </a:r>
            <a:r>
              <a:rPr lang="fr-FR" sz="1600" i="1" dirty="0">
                <a:solidFill>
                  <a:schemeClr val="accent6">
                    <a:lumMod val="50000"/>
                  </a:schemeClr>
                </a:solidFill>
              </a:rPr>
              <a:t>Prev’Ehpad 2016 </a:t>
            </a:r>
            <a:r>
              <a:rPr lang="fr-FR" sz="1600" i="1" dirty="0" smtClean="0">
                <a:solidFill>
                  <a:schemeClr val="accent6">
                    <a:lumMod val="50000"/>
                  </a:schemeClr>
                </a:solidFill>
              </a:rPr>
              <a:t>: </a:t>
            </a:r>
            <a:r>
              <a:rPr lang="fr-FR" sz="1600" i="1" dirty="0" smtClean="0">
                <a:solidFill>
                  <a:schemeClr val="accent6">
                    <a:lumMod val="50000"/>
                  </a:schemeClr>
                </a:solidFill>
                <a:sym typeface="Wingdings" panose="05000000000000000000" pitchFamily="2" charset="2"/>
              </a:rPr>
              <a:t>recueil dans le</a:t>
            </a:r>
            <a:r>
              <a:rPr lang="fr-FR" sz="1600" i="1" dirty="0" smtClean="0">
                <a:solidFill>
                  <a:schemeClr val="accent6">
                    <a:lumMod val="50000"/>
                  </a:schemeClr>
                </a:solidFill>
              </a:rPr>
              <a:t> tableau de la fiche récapitulative</a:t>
            </a:r>
            <a:endParaRPr lang="fr-FR" sz="1600" i="1" dirty="0">
              <a:solidFill>
                <a:schemeClr val="accent6">
                  <a:lumMod val="50000"/>
                </a:schemeClr>
              </a:solidFill>
            </a:endParaRPr>
          </a:p>
        </p:txBody>
      </p:sp>
      <p:sp>
        <p:nvSpPr>
          <p:cNvPr id="17" name="ZoneTexte 16"/>
          <p:cNvSpPr txBox="1"/>
          <p:nvPr/>
        </p:nvSpPr>
        <p:spPr>
          <a:xfrm>
            <a:off x="398756" y="4916953"/>
            <a:ext cx="8342809" cy="849839"/>
          </a:xfrm>
          <a:prstGeom prst="rect">
            <a:avLst/>
          </a:prstGeom>
          <a:noFill/>
          <a:ln w="12700">
            <a:solidFill>
              <a:srgbClr val="373739"/>
            </a:solidFill>
          </a:ln>
        </p:spPr>
        <p:txBody>
          <a:bodyPr wrap="square" lIns="36000" tIns="36000" rIns="36000" bIns="36000" rtlCol="0">
            <a:spAutoFit/>
          </a:bodyPr>
          <a:lstStyle/>
          <a:p>
            <a:pPr>
              <a:spcBef>
                <a:spcPts val="600"/>
              </a:spcBef>
            </a:pPr>
            <a:r>
              <a:rPr lang="fr-FR" sz="1600" b="1" dirty="0">
                <a:solidFill>
                  <a:schemeClr val="tx2"/>
                </a:solidFill>
                <a:latin typeface="Arial" charset="0"/>
                <a:cs typeface="Arial" charset="0"/>
              </a:rPr>
              <a:t>Calcul automatique </a:t>
            </a:r>
            <a:r>
              <a:rPr lang="fr-FR" sz="1600" b="1" dirty="0">
                <a:solidFill>
                  <a:schemeClr val="accent6">
                    <a:lumMod val="50000"/>
                  </a:schemeClr>
                </a:solidFill>
              </a:rPr>
              <a:t>des indicateurs </a:t>
            </a:r>
            <a:r>
              <a:rPr lang="fr-FR" sz="1600" b="1" dirty="0" smtClean="0">
                <a:solidFill>
                  <a:schemeClr val="accent6">
                    <a:lumMod val="50000"/>
                  </a:schemeClr>
                </a:solidFill>
              </a:rPr>
              <a:t>agrégés </a:t>
            </a:r>
            <a:r>
              <a:rPr lang="fr-FR" sz="1600" dirty="0" smtClean="0">
                <a:solidFill>
                  <a:schemeClr val="accent6">
                    <a:lumMod val="50000"/>
                  </a:schemeClr>
                </a:solidFill>
              </a:rPr>
              <a:t>« dénominateurs résidents éligibles »</a:t>
            </a:r>
          </a:p>
          <a:p>
            <a:pPr>
              <a:spcBef>
                <a:spcPts val="300"/>
              </a:spcBef>
            </a:pPr>
            <a:r>
              <a:rPr lang="fr-FR" sz="1600" b="1" dirty="0" smtClean="0">
                <a:solidFill>
                  <a:schemeClr val="tx2"/>
                </a:solidFill>
                <a:latin typeface="Arial" charset="0"/>
                <a:cs typeface="Arial" charset="0"/>
              </a:rPr>
              <a:t>Report automatique </a:t>
            </a:r>
            <a:r>
              <a:rPr lang="fr-FR" sz="1600" b="1" dirty="0" smtClean="0">
                <a:solidFill>
                  <a:srgbClr val="373739"/>
                </a:solidFill>
                <a:latin typeface="Arial" charset="0"/>
                <a:cs typeface="Arial" charset="0"/>
              </a:rPr>
              <a:t>dans </a:t>
            </a:r>
            <a:r>
              <a:rPr lang="fr-FR" sz="1600" b="1" dirty="0">
                <a:solidFill>
                  <a:srgbClr val="373739"/>
                </a:solidFill>
                <a:latin typeface="Arial" charset="0"/>
                <a:cs typeface="Arial" charset="0"/>
              </a:rPr>
              <a:t>le rapport </a:t>
            </a:r>
            <a:r>
              <a:rPr lang="fr-FR" sz="1600" b="1" dirty="0" smtClean="0">
                <a:solidFill>
                  <a:srgbClr val="373739"/>
                </a:solidFill>
                <a:latin typeface="Arial" charset="0"/>
                <a:cs typeface="Arial" charset="0"/>
              </a:rPr>
              <a:t>de résultats </a:t>
            </a:r>
            <a:r>
              <a:rPr lang="fr-FR" sz="1600" dirty="0" smtClean="0">
                <a:solidFill>
                  <a:srgbClr val="373739"/>
                </a:solidFill>
                <a:latin typeface="Arial" charset="0"/>
                <a:cs typeface="Arial" charset="0"/>
              </a:rPr>
              <a:t>généré pour chaque </a:t>
            </a:r>
            <a:r>
              <a:rPr lang="fr-FR" sz="1600" dirty="0" smtClean="0">
                <a:solidFill>
                  <a:schemeClr val="accent6">
                    <a:lumMod val="50000"/>
                  </a:schemeClr>
                </a:solidFill>
              </a:rPr>
              <a:t>établissement dans PrevIAS</a:t>
            </a:r>
            <a:endParaRPr lang="fr-FR" sz="1600" dirty="0">
              <a:solidFill>
                <a:schemeClr val="accent6">
                  <a:lumMod val="50000"/>
                </a:schemeClr>
              </a:solidFill>
            </a:endParaRPr>
          </a:p>
        </p:txBody>
      </p:sp>
      <p:sp>
        <p:nvSpPr>
          <p:cNvPr id="18" name="Flèche vers le bas 17"/>
          <p:cNvSpPr/>
          <p:nvPr/>
        </p:nvSpPr>
        <p:spPr>
          <a:xfrm>
            <a:off x="3995936" y="4626237"/>
            <a:ext cx="687717" cy="25716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accent6">
                  <a:lumMod val="50000"/>
                </a:schemeClr>
              </a:solidFill>
            </a:endParaRPr>
          </a:p>
        </p:txBody>
      </p:sp>
      <p:sp>
        <p:nvSpPr>
          <p:cNvPr id="4" name="Rectangle 3"/>
          <p:cNvSpPr/>
          <p:nvPr/>
        </p:nvSpPr>
        <p:spPr>
          <a:xfrm>
            <a:off x="251520" y="5736158"/>
            <a:ext cx="8784976" cy="1077218"/>
          </a:xfrm>
          <a:prstGeom prst="rect">
            <a:avLst/>
          </a:prstGeom>
        </p:spPr>
        <p:txBody>
          <a:bodyPr wrap="square">
            <a:spAutoFit/>
          </a:bodyPr>
          <a:lstStyle/>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Contrôle des données saisies </a:t>
            </a:r>
            <a:r>
              <a:rPr lang="fr-FR" sz="1400" dirty="0">
                <a:solidFill>
                  <a:schemeClr val="accent6">
                    <a:lumMod val="50000"/>
                  </a:schemeClr>
                </a:solidFill>
              </a:rPr>
              <a:t>dans </a:t>
            </a:r>
            <a:r>
              <a:rPr lang="fr-FR" sz="1400" dirty="0" err="1">
                <a:solidFill>
                  <a:schemeClr val="accent6">
                    <a:lumMod val="50000"/>
                  </a:schemeClr>
                </a:solidFill>
              </a:rPr>
              <a:t>PrevIAS</a:t>
            </a:r>
            <a:r>
              <a:rPr lang="fr-FR" sz="1400" dirty="0">
                <a:solidFill>
                  <a:schemeClr val="accent6">
                    <a:lumMod val="50000"/>
                  </a:schemeClr>
                </a:solidFill>
              </a:rPr>
              <a:t> : </a:t>
            </a:r>
            <a:r>
              <a:rPr lang="fr-FR" sz="1400" dirty="0" smtClean="0">
                <a:solidFill>
                  <a:schemeClr val="accent6">
                    <a:lumMod val="50000"/>
                  </a:schemeClr>
                </a:solidFill>
              </a:rPr>
              <a:t>contrôle </a:t>
            </a:r>
            <a:r>
              <a:rPr lang="fr-FR" sz="1400" dirty="0">
                <a:solidFill>
                  <a:schemeClr val="accent6">
                    <a:lumMod val="50000"/>
                  </a:schemeClr>
                </a:solidFill>
              </a:rPr>
              <a:t>et validation des questionnaires résidents</a:t>
            </a:r>
          </a:p>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Limitation des erreurs de transcription </a:t>
            </a:r>
            <a:r>
              <a:rPr lang="fr-FR" sz="1400" dirty="0">
                <a:solidFill>
                  <a:schemeClr val="accent6">
                    <a:lumMod val="50000"/>
                  </a:schemeClr>
                </a:solidFill>
              </a:rPr>
              <a:t>: calcul et report automatique dans le questionnaire établissement</a:t>
            </a:r>
          </a:p>
          <a:p>
            <a:pPr marL="107998" lvl="2" defTabSz="685783">
              <a:buClr>
                <a:schemeClr val="tx2"/>
              </a:buClr>
            </a:pPr>
            <a:r>
              <a:rPr lang="fr-FR" sz="1600" b="1" dirty="0">
                <a:solidFill>
                  <a:srgbClr val="00B050"/>
                </a:solidFill>
              </a:rPr>
              <a:t>+ + + </a:t>
            </a:r>
            <a:r>
              <a:rPr lang="fr-FR" sz="1400" dirty="0">
                <a:solidFill>
                  <a:schemeClr val="tx2"/>
                </a:solidFill>
                <a:cs typeface="Arial" charset="0"/>
              </a:rPr>
              <a:t>Conservation des données individuelles pour </a:t>
            </a:r>
            <a:r>
              <a:rPr lang="fr-FR" sz="1400" dirty="0" smtClean="0">
                <a:solidFill>
                  <a:schemeClr val="tx2"/>
                </a:solidFill>
                <a:cs typeface="Arial" charset="0"/>
              </a:rPr>
              <a:t>les analyses descriptives </a:t>
            </a:r>
            <a:r>
              <a:rPr lang="fr-FR" sz="1400" dirty="0">
                <a:solidFill>
                  <a:schemeClr val="tx2"/>
                </a:solidFill>
                <a:cs typeface="Arial" charset="0"/>
              </a:rPr>
              <a:t>et </a:t>
            </a:r>
            <a:r>
              <a:rPr lang="fr-FR" sz="1400" dirty="0" smtClean="0">
                <a:solidFill>
                  <a:schemeClr val="tx2"/>
                </a:solidFill>
                <a:cs typeface="Arial" charset="0"/>
              </a:rPr>
              <a:t>multivariées</a:t>
            </a:r>
            <a:endParaRPr lang="fr-FR" sz="1400" dirty="0">
              <a:solidFill>
                <a:schemeClr val="tx2"/>
              </a:solidFill>
              <a:cs typeface="Arial" charset="0"/>
            </a:endParaRPr>
          </a:p>
          <a:p>
            <a:pPr marL="107998" lvl="2" defTabSz="685783">
              <a:buClr>
                <a:schemeClr val="tx2"/>
              </a:buClr>
            </a:pPr>
            <a:r>
              <a:rPr lang="fr-FR" sz="1600" b="1" dirty="0">
                <a:solidFill>
                  <a:schemeClr val="accent1"/>
                </a:solidFill>
              </a:rPr>
              <a:t>- </a:t>
            </a:r>
            <a:r>
              <a:rPr lang="fr-FR" sz="1600" b="1" dirty="0" smtClean="0">
                <a:solidFill>
                  <a:schemeClr val="accent1"/>
                </a:solidFill>
              </a:rPr>
              <a:t> </a:t>
            </a:r>
            <a:r>
              <a:rPr lang="fr-FR" sz="1400" dirty="0" smtClean="0">
                <a:solidFill>
                  <a:schemeClr val="tx2"/>
                </a:solidFill>
                <a:cs typeface="Arial" charset="0"/>
              </a:rPr>
              <a:t>Saisie </a:t>
            </a:r>
            <a:r>
              <a:rPr lang="fr-FR" sz="1400" dirty="0">
                <a:solidFill>
                  <a:schemeClr val="tx2"/>
                </a:solidFill>
                <a:cs typeface="Arial" charset="0"/>
              </a:rPr>
              <a:t>des données par questionnaire individuel </a:t>
            </a:r>
            <a:r>
              <a:rPr lang="fr-FR" sz="1400" dirty="0">
                <a:solidFill>
                  <a:schemeClr val="accent6">
                    <a:lumMod val="50000"/>
                  </a:schemeClr>
                </a:solidFill>
              </a:rPr>
              <a:t>plutôt que dans un tableau </a:t>
            </a:r>
            <a:r>
              <a:rPr lang="fr-FR" sz="1400" dirty="0" smtClean="0">
                <a:solidFill>
                  <a:schemeClr val="accent6">
                    <a:lumMod val="50000"/>
                  </a:schemeClr>
                </a:solidFill>
              </a:rPr>
              <a:t>Excel</a:t>
            </a:r>
            <a:endParaRPr lang="fr-FR" sz="1400" dirty="0">
              <a:solidFill>
                <a:schemeClr val="accent6">
                  <a:lumMod val="50000"/>
                </a:schemeClr>
              </a:solidFill>
            </a:endParaRPr>
          </a:p>
        </p:txBody>
      </p:sp>
      <p:sp>
        <p:nvSpPr>
          <p:cNvPr id="3" name="Rectangle 2"/>
          <p:cNvSpPr/>
          <p:nvPr/>
        </p:nvSpPr>
        <p:spPr>
          <a:xfrm>
            <a:off x="398756" y="1268760"/>
            <a:ext cx="8342809" cy="2713050"/>
          </a:xfrm>
          <a:prstGeom prst="rect">
            <a:avLst/>
          </a:prstGeom>
        </p:spPr>
        <p:txBody>
          <a:bodyPr wrap="square">
            <a:spAutoFit/>
          </a:bodyPr>
          <a:lstStyle/>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Indicateurs agrégés </a:t>
            </a:r>
            <a:r>
              <a:rPr lang="fr-FR" sz="1600" dirty="0">
                <a:solidFill>
                  <a:srgbClr val="373739"/>
                </a:solidFill>
              </a:rPr>
              <a:t>(en nombre de résidents parmi les résidents éligibles) </a:t>
            </a:r>
            <a:r>
              <a:rPr lang="fr-FR" sz="1600" dirty="0" smtClean="0">
                <a:solidFill>
                  <a:srgbClr val="373739"/>
                </a:solidFill>
              </a:rPr>
              <a:t>:</a:t>
            </a:r>
            <a:r>
              <a:rPr lang="fr-FR" sz="1400" dirty="0" smtClean="0">
                <a:solidFill>
                  <a:srgbClr val="373739"/>
                </a:solidFill>
                <a:latin typeface="Arial" charset="0"/>
                <a:cs typeface="Arial" charset="0"/>
              </a:rPr>
              <a:t>	</a:t>
            </a: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de </a:t>
            </a:r>
            <a:r>
              <a:rPr lang="fr-FR" sz="1400" dirty="0">
                <a:solidFill>
                  <a:srgbClr val="373739"/>
                </a:solidFill>
                <a:latin typeface="Arial" charset="0"/>
                <a:cs typeface="Arial" charset="0"/>
              </a:rPr>
              <a:t>plus de 85 </a:t>
            </a:r>
            <a:r>
              <a:rPr lang="fr-FR" sz="1400" dirty="0" smtClean="0">
                <a:solidFill>
                  <a:srgbClr val="373739"/>
                </a:solidFill>
                <a:latin typeface="Arial" charset="0"/>
                <a:cs typeface="Arial" charset="0"/>
              </a:rPr>
              <a:t>ans			</a:t>
            </a:r>
            <a:r>
              <a:rPr lang="fr-FR" sz="1400" dirty="0" smtClean="0">
                <a:solidFill>
                  <a:srgbClr val="373739"/>
                </a:solidFill>
                <a:latin typeface="Arial" charset="0"/>
                <a:cs typeface="Arial" charset="0"/>
                <a:sym typeface="Wingdings" panose="05000000000000000000" pitchFamily="2" charset="2"/>
              </a:rPr>
              <a:t> </a:t>
            </a:r>
            <a:r>
              <a:rPr lang="fr-FR" sz="1400" dirty="0" smtClean="0">
                <a:solidFill>
                  <a:srgbClr val="373739"/>
                </a:solidFill>
                <a:latin typeface="Arial" charset="0"/>
                <a:cs typeface="Arial" charset="0"/>
              </a:rPr>
              <a:t>Résidents de </a:t>
            </a:r>
            <a:r>
              <a:rPr lang="fr-FR" sz="1400" dirty="0">
                <a:solidFill>
                  <a:srgbClr val="373739"/>
                </a:solidFill>
                <a:latin typeface="Arial" charset="0"/>
                <a:cs typeface="Arial" charset="0"/>
              </a:rPr>
              <a:t>sexe masculin</a:t>
            </a: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a:t>
            </a:r>
            <a:r>
              <a:rPr lang="fr-FR" sz="1400" dirty="0">
                <a:solidFill>
                  <a:srgbClr val="373739"/>
                </a:solidFill>
                <a:latin typeface="Arial" charset="0"/>
                <a:cs typeface="Arial" charset="0"/>
              </a:rPr>
              <a:t>opérés dans les 30 </a:t>
            </a:r>
            <a:r>
              <a:rPr lang="fr-FR" sz="1400" dirty="0" smtClean="0">
                <a:solidFill>
                  <a:srgbClr val="373739"/>
                </a:solidFill>
                <a:latin typeface="Arial" charset="0"/>
                <a:cs typeface="Arial" charset="0"/>
              </a:rPr>
              <a:t>jours		</a:t>
            </a:r>
            <a:r>
              <a:rPr lang="fr-FR" sz="1400" dirty="0" smtClean="0">
                <a:solidFill>
                  <a:srgbClr val="373739"/>
                </a:solidFill>
                <a:latin typeface="Arial" charset="0"/>
                <a:cs typeface="Arial" charset="0"/>
                <a:sym typeface="Wingdings" panose="05000000000000000000" pitchFamily="2" charset="2"/>
              </a:rPr>
              <a:t> Résidents hospitalisés dans les 3 mois</a:t>
            </a:r>
            <a:endParaRPr lang="fr-FR" sz="1400" dirty="0" smtClean="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présentant </a:t>
            </a:r>
            <a:r>
              <a:rPr lang="fr-FR" sz="1400" dirty="0">
                <a:solidFill>
                  <a:srgbClr val="373739"/>
                </a:solidFill>
                <a:latin typeface="Arial" charset="0"/>
                <a:cs typeface="Arial" charset="0"/>
              </a:rPr>
              <a:t>une </a:t>
            </a:r>
            <a:r>
              <a:rPr lang="fr-FR" sz="1400" dirty="0" smtClean="0">
                <a:solidFill>
                  <a:srgbClr val="373739"/>
                </a:solidFill>
                <a:latin typeface="Arial" charset="0"/>
                <a:cs typeface="Arial" charset="0"/>
              </a:rPr>
              <a:t>escarre		</a:t>
            </a:r>
            <a:r>
              <a:rPr lang="fr-FR" sz="1400" dirty="0" smtClean="0">
                <a:solidFill>
                  <a:srgbClr val="373739"/>
                </a:solidFill>
                <a:latin typeface="Arial" charset="0"/>
                <a:cs typeface="Arial" charset="0"/>
                <a:sym typeface="Wingdings" panose="05000000000000000000" pitchFamily="2" charset="2"/>
              </a:rPr>
              <a:t> </a:t>
            </a:r>
            <a:r>
              <a:rPr lang="fr-FR" sz="1400" dirty="0" smtClean="0">
                <a:solidFill>
                  <a:srgbClr val="373739"/>
                </a:solidFill>
                <a:latin typeface="Arial" charset="0"/>
                <a:cs typeface="Arial" charset="0"/>
              </a:rPr>
              <a:t>Résidents désorientés	</a:t>
            </a:r>
            <a:endParaRPr lang="fr-FR" sz="1400" dirty="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en </a:t>
            </a:r>
            <a:r>
              <a:rPr lang="fr-FR" sz="1400" dirty="0">
                <a:solidFill>
                  <a:srgbClr val="373739"/>
                </a:solidFill>
                <a:latin typeface="Arial" charset="0"/>
                <a:cs typeface="Arial" charset="0"/>
              </a:rPr>
              <a:t>fauteuil roulant ou </a:t>
            </a:r>
            <a:r>
              <a:rPr lang="fr-FR" sz="1400" dirty="0" smtClean="0">
                <a:solidFill>
                  <a:srgbClr val="373739"/>
                </a:solidFill>
                <a:latin typeface="Arial" charset="0"/>
                <a:cs typeface="Arial" charset="0"/>
              </a:rPr>
              <a:t>alité		</a:t>
            </a:r>
            <a:r>
              <a:rPr lang="fr-FR" sz="1400" dirty="0" smtClean="0">
                <a:solidFill>
                  <a:srgbClr val="373739"/>
                </a:solidFill>
                <a:latin typeface="Arial" charset="0"/>
                <a:cs typeface="Arial" charset="0"/>
                <a:sym typeface="Wingdings" panose="05000000000000000000" pitchFamily="2" charset="2"/>
              </a:rPr>
              <a:t> </a:t>
            </a:r>
            <a:r>
              <a:rPr lang="fr-FR" sz="1400" dirty="0" smtClean="0">
                <a:solidFill>
                  <a:srgbClr val="373739"/>
                </a:solidFill>
                <a:latin typeface="Arial" charset="0"/>
                <a:cs typeface="Arial" charset="0"/>
              </a:rPr>
              <a:t>Résidents incontinents</a:t>
            </a:r>
            <a:endParaRPr lang="fr-FR" sz="1400" dirty="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a:t>
            </a:r>
            <a:r>
              <a:rPr lang="fr-FR" sz="1400" dirty="0">
                <a:solidFill>
                  <a:srgbClr val="373739"/>
                </a:solidFill>
                <a:latin typeface="Arial" charset="0"/>
                <a:cs typeface="Arial" charset="0"/>
              </a:rPr>
              <a:t>porteurs </a:t>
            </a:r>
            <a:r>
              <a:rPr lang="fr-FR" sz="1400" dirty="0" smtClean="0">
                <a:solidFill>
                  <a:srgbClr val="373739"/>
                </a:solidFill>
                <a:latin typeface="Arial" charset="0"/>
                <a:cs typeface="Arial" charset="0"/>
              </a:rPr>
              <a:t>d’une </a:t>
            </a:r>
            <a:r>
              <a:rPr lang="fr-FR" sz="1400" dirty="0">
                <a:solidFill>
                  <a:srgbClr val="373739"/>
                </a:solidFill>
                <a:latin typeface="Arial" charset="0"/>
                <a:cs typeface="Arial" charset="0"/>
              </a:rPr>
              <a:t>sonde </a:t>
            </a:r>
            <a:r>
              <a:rPr lang="fr-FR" sz="1400" dirty="0" smtClean="0">
                <a:solidFill>
                  <a:srgbClr val="373739"/>
                </a:solidFill>
                <a:latin typeface="Arial" charset="0"/>
                <a:cs typeface="Arial" charset="0"/>
              </a:rPr>
              <a:t>urinaire</a:t>
            </a:r>
            <a:endParaRPr lang="fr-FR" sz="1400" dirty="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smtClean="0">
                <a:solidFill>
                  <a:srgbClr val="373739"/>
                </a:solidFill>
                <a:latin typeface="Arial" charset="0"/>
                <a:cs typeface="Arial" charset="0"/>
              </a:rPr>
              <a:t>Résidents porteurs d’au </a:t>
            </a:r>
            <a:r>
              <a:rPr lang="fr-FR" sz="1400" dirty="0">
                <a:solidFill>
                  <a:srgbClr val="373739"/>
                </a:solidFill>
                <a:latin typeface="Arial" charset="0"/>
                <a:cs typeface="Arial" charset="0"/>
              </a:rPr>
              <a:t>moins un </a:t>
            </a:r>
            <a:r>
              <a:rPr lang="fr-FR" sz="1400" dirty="0" smtClean="0">
                <a:solidFill>
                  <a:srgbClr val="373739"/>
                </a:solidFill>
                <a:latin typeface="Arial" charset="0"/>
                <a:cs typeface="Arial" charset="0"/>
              </a:rPr>
              <a:t>cathéter vasculaire</a:t>
            </a:r>
          </a:p>
          <a:p>
            <a:pPr marL="74250" lvl="3">
              <a:lnSpc>
                <a:spcPct val="110000"/>
              </a:lnSpc>
              <a:spcBef>
                <a:spcPts val="300"/>
              </a:spcBef>
            </a:pPr>
            <a:r>
              <a:rPr lang="fr-FR" sz="1600" dirty="0" smtClean="0">
                <a:solidFill>
                  <a:schemeClr val="accent1"/>
                </a:solidFill>
                <a:cs typeface="Arial" charset="0"/>
                <a:sym typeface="Wingdings" panose="05000000000000000000" pitchFamily="2" charset="2"/>
              </a:rPr>
              <a:t> Les indicateurs agrégés</a:t>
            </a:r>
            <a:r>
              <a:rPr lang="fr-FR" sz="1600" dirty="0" smtClean="0">
                <a:solidFill>
                  <a:schemeClr val="accent1"/>
                </a:solidFill>
                <a:cs typeface="Arial" charset="0"/>
              </a:rPr>
              <a:t> sont plus complétés dans le questionnaire établissement </a:t>
            </a:r>
            <a:endParaRPr lang="fr-FR" sz="1600" dirty="0" smtClean="0">
              <a:solidFill>
                <a:schemeClr val="accent1"/>
              </a:solidFill>
            </a:endParaRPr>
          </a:p>
          <a:p>
            <a:pPr marL="0" lvl="2">
              <a:lnSpc>
                <a:spcPct val="110000"/>
              </a:lnSpc>
              <a:buClr>
                <a:schemeClr val="tx2"/>
              </a:buClr>
            </a:pPr>
            <a:endParaRPr lang="fr-FR" sz="1600" b="1" dirty="0" smtClean="0">
              <a:solidFill>
                <a:srgbClr val="373739"/>
              </a:solidFill>
            </a:endParaRPr>
          </a:p>
          <a:p>
            <a:pPr marL="144000" lvl="2" indent="-144000">
              <a:lnSpc>
                <a:spcPct val="110000"/>
              </a:lnSpc>
              <a:spcBef>
                <a:spcPts val="600"/>
              </a:spcBef>
              <a:buClr>
                <a:schemeClr val="tx2"/>
              </a:buClr>
              <a:buFont typeface="Symbol" panose="05050102010706020507" pitchFamily="18" charset="2"/>
              <a:buChar char="·"/>
            </a:pPr>
            <a:r>
              <a:rPr lang="fr-FR" sz="1600" b="1" dirty="0" smtClean="0">
                <a:solidFill>
                  <a:srgbClr val="373739"/>
                </a:solidFill>
              </a:rPr>
              <a:t>Modalité </a:t>
            </a:r>
            <a:r>
              <a:rPr lang="fr-FR" sz="1600" b="1" dirty="0">
                <a:solidFill>
                  <a:srgbClr val="373739"/>
                </a:solidFill>
              </a:rPr>
              <a:t>de </a:t>
            </a:r>
            <a:r>
              <a:rPr lang="fr-FR" sz="1600" b="1" dirty="0" smtClean="0">
                <a:solidFill>
                  <a:srgbClr val="373739"/>
                </a:solidFill>
              </a:rPr>
              <a:t>recueil :</a:t>
            </a:r>
            <a:endParaRPr lang="fr-FR" sz="1600" b="1" dirty="0">
              <a:solidFill>
                <a:srgbClr val="373739"/>
              </a:solidFill>
            </a:endParaRPr>
          </a:p>
        </p:txBody>
      </p:sp>
      <p:sp>
        <p:nvSpPr>
          <p:cNvPr id="8" name="ZoneTexte 7"/>
          <p:cNvSpPr txBox="1"/>
          <p:nvPr/>
        </p:nvSpPr>
        <p:spPr>
          <a:xfrm>
            <a:off x="6535045" y="3275201"/>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3" action="ppaction://hlinksldjump"/>
              </a:rPr>
              <a:t>Partie 3 : organisation de l’enquête – en amont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91741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smtClean="0">
                <a:solidFill>
                  <a:schemeClr val="accent1"/>
                </a:solidFill>
              </a:rPr>
              <a:t>Questionnaire résident</a:t>
            </a:r>
            <a:br>
              <a:rPr lang="fr-FR" dirty="0" smtClean="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a:t>
            </a:r>
            <a:r>
              <a:rPr lang="fr-FR" dirty="0"/>
              <a:t>5</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Retour vers le </a:t>
            </a:r>
            <a:r>
              <a:rPr lang="fr-FR" sz="1200" dirty="0" smtClean="0">
                <a:solidFill>
                  <a:srgbClr val="373739"/>
                </a:solidFill>
                <a:hlinkClick r:id="rId3" action="ppaction://hlinksldjump"/>
              </a:rPr>
              <a:t>sommaire</a:t>
            </a:r>
            <a:endParaRPr lang="fr-FR" sz="1200" dirty="0" smtClean="0">
              <a:solidFill>
                <a:srgbClr val="373739"/>
              </a:solidFill>
            </a:endParaRPr>
          </a:p>
        </p:txBody>
      </p:sp>
    </p:spTree>
    <p:extLst>
      <p:ext uri="{BB962C8B-B14F-4D97-AF65-F5344CB8AC3E}">
        <p14:creationId xmlns:p14="http://schemas.microsoft.com/office/powerpoint/2010/main" val="15659697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599" y="1124744"/>
            <a:ext cx="3949833" cy="5705315"/>
          </a:xfrm>
          <a:prstGeom prst="rect">
            <a:avLst/>
          </a:prstGeom>
          <a:ln>
            <a:solidFill>
              <a:schemeClr val="accent6"/>
            </a:solidFill>
          </a:ln>
        </p:spPr>
      </p:pic>
      <p:sp>
        <p:nvSpPr>
          <p:cNvPr id="8" name="Espace réservé du texte 3"/>
          <p:cNvSpPr txBox="1">
            <a:spLocks/>
          </p:cNvSpPr>
          <p:nvPr/>
        </p:nvSpPr>
        <p:spPr>
          <a:xfrm>
            <a:off x="611560" y="1628800"/>
            <a:ext cx="3528392" cy="2376264"/>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smtClean="0">
                <a:solidFill>
                  <a:schemeClr val="accent4"/>
                </a:solidFill>
                <a:latin typeface="Arial" charset="0"/>
                <a:cs typeface="Arial" charset="0"/>
              </a:rPr>
              <a:t>5 sections :</a:t>
            </a:r>
          </a:p>
          <a:p>
            <a:pPr lvl="2">
              <a:spcBef>
                <a:spcPts val="600"/>
              </a:spcBef>
            </a:pPr>
            <a:r>
              <a:rPr lang="fr-FR" b="0" dirty="0" smtClean="0">
                <a:latin typeface="Arial" charset="0"/>
                <a:cs typeface="Arial" charset="0"/>
              </a:rPr>
              <a:t>Identification du résident</a:t>
            </a:r>
          </a:p>
          <a:p>
            <a:pPr lvl="2">
              <a:spcBef>
                <a:spcPts val="600"/>
              </a:spcBef>
            </a:pPr>
            <a:r>
              <a:rPr lang="fr-FR" b="0" dirty="0" smtClean="0">
                <a:latin typeface="Arial" charset="0"/>
                <a:cs typeface="Arial" charset="0"/>
              </a:rPr>
              <a:t>Caractéristiques du résident</a:t>
            </a:r>
          </a:p>
          <a:p>
            <a:pPr lvl="2">
              <a:spcBef>
                <a:spcPts val="600"/>
              </a:spcBef>
            </a:pPr>
            <a:r>
              <a:rPr lang="fr-FR" b="0" dirty="0" smtClean="0">
                <a:latin typeface="Arial" charset="0"/>
                <a:cs typeface="Arial" charset="0"/>
              </a:rPr>
              <a:t>Dispositif(s) invasif(s)</a:t>
            </a:r>
          </a:p>
          <a:p>
            <a:pPr lvl="2">
              <a:spcBef>
                <a:spcPts val="600"/>
              </a:spcBef>
            </a:pPr>
            <a:r>
              <a:rPr lang="fr-FR" b="0" dirty="0" smtClean="0">
                <a:latin typeface="Arial" charset="0"/>
                <a:cs typeface="Arial" charset="0"/>
              </a:rPr>
              <a:t>Traitement(s) anti-infectieux</a:t>
            </a:r>
          </a:p>
          <a:p>
            <a:pPr lvl="2">
              <a:spcBef>
                <a:spcPts val="600"/>
              </a:spcBef>
            </a:pPr>
            <a:r>
              <a:rPr lang="fr-FR" b="0" dirty="0" smtClean="0">
                <a:latin typeface="Arial" charset="0"/>
                <a:cs typeface="Arial" charset="0"/>
              </a:rPr>
              <a:t>Infection(s) associée(s) aux soins</a:t>
            </a:r>
            <a:endParaRPr lang="fr-FR" b="0" dirty="0">
              <a:latin typeface="Arial" charset="0"/>
              <a:cs typeface="Arial" charset="0"/>
            </a:endParaRPr>
          </a:p>
        </p:txBody>
      </p:sp>
      <p:pic>
        <p:nvPicPr>
          <p:cNvPr id="9"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9009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sp>
        <p:nvSpPr>
          <p:cNvPr id="2" name="Rectangle 1"/>
          <p:cNvSpPr/>
          <p:nvPr/>
        </p:nvSpPr>
        <p:spPr>
          <a:xfrm>
            <a:off x="2627784" y="1340768"/>
            <a:ext cx="6382960" cy="1557349"/>
          </a:xfrm>
          <a:prstGeom prst="rect">
            <a:avLst/>
          </a:prstGeom>
        </p:spPr>
        <p:txBody>
          <a:bodyPr wrap="square">
            <a:spAutoFit/>
          </a:bodyPr>
          <a:lstStyle/>
          <a:p>
            <a:pPr marL="0" lvl="2">
              <a:lnSpc>
                <a:spcPct val="110000"/>
              </a:lnSpc>
              <a:spcBef>
                <a:spcPts val="1200"/>
              </a:spcBef>
              <a:buClr>
                <a:schemeClr val="tx2"/>
              </a:buClr>
            </a:pPr>
            <a:r>
              <a:rPr lang="fr-FR" b="1" cap="all" dirty="0" smtClean="0">
                <a:solidFill>
                  <a:schemeClr val="tx2"/>
                </a:solidFill>
              </a:rPr>
              <a:t>Section « identification du résident »</a:t>
            </a:r>
            <a:endParaRPr lang="fr-FR" sz="1600" b="1" u="sng" dirty="0">
              <a:solidFill>
                <a:schemeClr val="accent1"/>
              </a:solidFill>
            </a:endParaRPr>
          </a:p>
          <a:p>
            <a:pPr marL="144000" lvl="2" indent="-144000">
              <a:lnSpc>
                <a:spcPct val="110000"/>
              </a:lnSpc>
              <a:spcBef>
                <a:spcPts val="300"/>
              </a:spcBef>
              <a:buClr>
                <a:schemeClr val="tx2"/>
              </a:buClr>
              <a:buFont typeface="Symbol" panose="05050102010706020507" pitchFamily="18" charset="2"/>
              <a:buChar char="·"/>
            </a:pPr>
            <a:r>
              <a:rPr lang="fr-FR" sz="1600" b="1" dirty="0" smtClean="0">
                <a:solidFill>
                  <a:srgbClr val="373739"/>
                </a:solidFill>
              </a:rPr>
              <a:t>Sur support papier </a:t>
            </a:r>
            <a:r>
              <a:rPr lang="fr-FR" sz="1600" dirty="0" smtClean="0">
                <a:solidFill>
                  <a:srgbClr val="373739"/>
                </a:solidFill>
              </a:rPr>
              <a:t>: permet de relier le questionnaire résident au dossier médical du résident</a:t>
            </a:r>
          </a:p>
          <a:p>
            <a:pPr marL="144000" lvl="2" indent="-144000">
              <a:lnSpc>
                <a:spcPct val="110000"/>
              </a:lnSpc>
              <a:spcBef>
                <a:spcPts val="300"/>
              </a:spcBef>
              <a:buClr>
                <a:schemeClr val="tx2"/>
              </a:buClr>
              <a:buFont typeface="Symbol" panose="05050102010706020507" pitchFamily="18" charset="2"/>
              <a:buChar char="·"/>
            </a:pPr>
            <a:r>
              <a:rPr lang="fr-FR" sz="1600" b="1" dirty="0" smtClean="0">
                <a:solidFill>
                  <a:srgbClr val="373739"/>
                </a:solidFill>
              </a:rPr>
              <a:t>Sur support numérique </a:t>
            </a:r>
            <a:r>
              <a:rPr lang="fr-FR" sz="1600" dirty="0" smtClean="0">
                <a:solidFill>
                  <a:srgbClr val="373739"/>
                </a:solidFill>
              </a:rPr>
              <a:t>: permet d’</a:t>
            </a:r>
            <a:r>
              <a:rPr lang="fr-FR" sz="1600" dirty="0" err="1" smtClean="0">
                <a:solidFill>
                  <a:srgbClr val="373739"/>
                </a:solidFill>
              </a:rPr>
              <a:t>anonymiser</a:t>
            </a:r>
            <a:r>
              <a:rPr lang="fr-FR" sz="1600" dirty="0" smtClean="0">
                <a:solidFill>
                  <a:srgbClr val="373739"/>
                </a:solidFill>
              </a:rPr>
              <a:t> les données saisies dans </a:t>
            </a:r>
            <a:r>
              <a:rPr lang="fr-FR" sz="1600" dirty="0" err="1" smtClean="0">
                <a:solidFill>
                  <a:srgbClr val="373739"/>
                </a:solidFill>
              </a:rPr>
              <a:t>PrevIAS</a:t>
            </a:r>
            <a:endParaRPr lang="fr-FR" sz="1600" dirty="0" smtClean="0">
              <a:solidFill>
                <a:srgbClr val="373739"/>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412776"/>
            <a:ext cx="2293178" cy="2351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9672" y="1647930"/>
            <a:ext cx="1097165" cy="213014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778077"/>
            <a:ext cx="7586473" cy="864096"/>
          </a:xfrm>
          <a:prstGeom prst="rect">
            <a:avLst/>
          </a:prstGeom>
          <a:solidFill>
            <a:schemeClr val="bg1"/>
          </a:solidFill>
          <a:ln w="25400">
            <a:solidFill>
              <a:schemeClr val="tx2"/>
            </a:solidFill>
          </a:ln>
        </p:spPr>
      </p:pic>
    </p:spTree>
    <p:custDataLst>
      <p:tags r:id="rId1"/>
    </p:custDataLst>
    <p:extLst>
      <p:ext uri="{BB962C8B-B14F-4D97-AF65-F5344CB8AC3E}">
        <p14:creationId xmlns:p14="http://schemas.microsoft.com/office/powerpoint/2010/main" val="22442962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26" y="1420732"/>
            <a:ext cx="7586473" cy="864096"/>
          </a:xfrm>
          <a:prstGeom prst="rect">
            <a:avLst/>
          </a:prstGeom>
        </p:spPr>
      </p:pic>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Identification du résident</a:t>
            </a:r>
            <a:endParaRPr lang="fr-FR" dirty="0"/>
          </a:p>
        </p:txBody>
      </p:sp>
      <p:sp>
        <p:nvSpPr>
          <p:cNvPr id="6" name="Rectangle 5"/>
          <p:cNvSpPr/>
          <p:nvPr/>
        </p:nvSpPr>
        <p:spPr>
          <a:xfrm>
            <a:off x="564969" y="1772816"/>
            <a:ext cx="2376264"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526" y="3212976"/>
            <a:ext cx="7500858" cy="156966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Noter </a:t>
            </a:r>
            <a:r>
              <a:rPr lang="fr-FR" sz="1600" b="1" dirty="0" smtClean="0">
                <a:solidFill>
                  <a:schemeClr val="accent1"/>
                </a:solidFill>
              </a:rPr>
              <a:t>la date du jour de l’enquête </a:t>
            </a:r>
            <a:r>
              <a:rPr lang="fr-FR" sz="1600" b="1" dirty="0" smtClean="0">
                <a:solidFill>
                  <a:srgbClr val="373739"/>
                </a:solidFill>
              </a:rPr>
              <a:t>pour le résident inclus</a:t>
            </a:r>
            <a:endParaRPr lang="fr-FR" sz="1600" dirty="0" smtClean="0">
              <a:solidFill>
                <a:schemeClr val="accent1"/>
              </a:solidFill>
            </a:endParaRPr>
          </a:p>
          <a:p>
            <a:pPr>
              <a:spcBef>
                <a:spcPts val="600"/>
              </a:spcBef>
            </a:pPr>
            <a:r>
              <a:rPr lang="fr-FR" sz="1600" dirty="0" smtClean="0">
                <a:solidFill>
                  <a:srgbClr val="373739"/>
                </a:solidFill>
                <a:sym typeface="Wingdings" panose="05000000000000000000" pitchFamily="2" charset="2"/>
              </a:rPr>
              <a:t> Noter la date </a:t>
            </a:r>
            <a:r>
              <a:rPr lang="fr-FR" sz="1600" b="1" dirty="0" smtClean="0">
                <a:solidFill>
                  <a:srgbClr val="373739"/>
                </a:solidFill>
              </a:rPr>
              <a:t>au </a:t>
            </a:r>
            <a:r>
              <a:rPr lang="fr-FR" sz="1600" b="1" dirty="0">
                <a:solidFill>
                  <a:srgbClr val="373739"/>
                </a:solidFill>
              </a:rPr>
              <a:t>format JJ/MM/AAAA</a:t>
            </a:r>
            <a:endParaRPr lang="fr-FR" sz="1600" b="1" dirty="0">
              <a:solidFill>
                <a:srgbClr val="373739"/>
              </a:solidFill>
              <a:sym typeface="Wingdings" panose="05000000000000000000" pitchFamily="2" charset="2"/>
            </a:endParaRPr>
          </a:p>
          <a:p>
            <a:pPr>
              <a:spcBef>
                <a:spcPts val="600"/>
              </a:spcBef>
            </a:pPr>
            <a:r>
              <a:rPr lang="fr-FR" sz="1600" dirty="0">
                <a:solidFill>
                  <a:srgbClr val="373739"/>
                </a:solidFill>
                <a:sym typeface="Wingdings" panose="05000000000000000000" pitchFamily="2" charset="2"/>
              </a:rPr>
              <a:t> Date </a:t>
            </a:r>
            <a:r>
              <a:rPr lang="fr-FR" sz="1600" dirty="0" smtClean="0">
                <a:solidFill>
                  <a:srgbClr val="373739"/>
                </a:solidFill>
                <a:sym typeface="Wingdings" panose="05000000000000000000" pitchFamily="2" charset="2"/>
              </a:rPr>
              <a:t>identique dans un même secteur ou unité de vie</a:t>
            </a:r>
            <a:endParaRPr lang="fr-FR" sz="1600" dirty="0" smtClean="0">
              <a:solidFill>
                <a:srgbClr val="373739"/>
              </a:solidFill>
            </a:endParaRPr>
          </a:p>
          <a:p>
            <a:endParaRPr lang="fr-FR" sz="1600" dirty="0" smtClean="0">
              <a:solidFill>
                <a:srgbClr val="373739"/>
              </a:solidFill>
              <a:sym typeface="Wingdings" panose="05000000000000000000" pitchFamily="2" charset="2"/>
            </a:endParaRPr>
          </a:p>
          <a:p>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a:t>
            </a:r>
            <a:r>
              <a:rPr lang="fr-FR" sz="1400" dirty="0">
                <a:solidFill>
                  <a:srgbClr val="373739"/>
                </a:solidFill>
              </a:rPr>
              <a:t>m</a:t>
            </a:r>
            <a:r>
              <a:rPr lang="fr-FR" sz="1400" dirty="0" smtClean="0">
                <a:solidFill>
                  <a:srgbClr val="373739"/>
                </a:solidFill>
              </a:rPr>
              <a:t>émorisation de la date du dernier questionnaire enregistré reportée dans les questionnaires suivants</a:t>
            </a:r>
          </a:p>
        </p:txBody>
      </p:sp>
    </p:spTree>
    <p:custDataLst>
      <p:tags r:id="rId1"/>
    </p:custDataLst>
    <p:extLst>
      <p:ext uri="{BB962C8B-B14F-4D97-AF65-F5344CB8AC3E}">
        <p14:creationId xmlns:p14="http://schemas.microsoft.com/office/powerpoint/2010/main" val="27359184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Identification du résident</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10" name="Rectangle 9"/>
          <p:cNvSpPr/>
          <p:nvPr/>
        </p:nvSpPr>
        <p:spPr>
          <a:xfrm>
            <a:off x="5624743" y="1755625"/>
            <a:ext cx="2259626" cy="436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83567" y="2996952"/>
            <a:ext cx="7200801" cy="1492716"/>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Inscrire </a:t>
            </a:r>
            <a:r>
              <a:rPr lang="fr-FR" sz="1600" b="1" dirty="0" smtClean="0">
                <a:solidFill>
                  <a:schemeClr val="accent1"/>
                </a:solidFill>
              </a:rPr>
              <a:t>le NOM et le prénom du résident </a:t>
            </a:r>
            <a:r>
              <a:rPr lang="fr-FR" sz="1600" b="1" dirty="0" smtClean="0">
                <a:solidFill>
                  <a:srgbClr val="373739"/>
                </a:solidFill>
              </a:rPr>
              <a:t>au moment du recueil de données</a:t>
            </a:r>
          </a:p>
          <a:p>
            <a:pPr>
              <a:spcBef>
                <a:spcPts val="600"/>
              </a:spcBef>
            </a:pPr>
            <a:r>
              <a:rPr lang="fr-FR" sz="1600" dirty="0" smtClean="0">
                <a:solidFill>
                  <a:srgbClr val="373739"/>
                </a:solidFill>
                <a:sym typeface="Wingdings" panose="05000000000000000000" pitchFamily="2" charset="2"/>
              </a:rPr>
              <a:t> </a:t>
            </a:r>
            <a:r>
              <a:rPr lang="fr-FR" sz="1600" dirty="0" smtClean="0">
                <a:solidFill>
                  <a:srgbClr val="373739"/>
                </a:solidFill>
              </a:rPr>
              <a:t>Coupon </a:t>
            </a:r>
            <a:r>
              <a:rPr lang="fr-FR" sz="1600" dirty="0">
                <a:solidFill>
                  <a:srgbClr val="373739"/>
                </a:solidFill>
              </a:rPr>
              <a:t>présent </a:t>
            </a:r>
            <a:r>
              <a:rPr lang="fr-FR" sz="1600" b="1" dirty="0">
                <a:solidFill>
                  <a:srgbClr val="373739"/>
                </a:solidFill>
              </a:rPr>
              <a:t>uniquement sur le questionnaire au format </a:t>
            </a:r>
            <a:r>
              <a:rPr lang="fr-FR" sz="1600" b="1" dirty="0" smtClean="0">
                <a:solidFill>
                  <a:srgbClr val="373739"/>
                </a:solidFill>
              </a:rPr>
              <a:t>papier</a:t>
            </a:r>
          </a:p>
          <a:p>
            <a:endParaRPr lang="fr-FR" sz="1600" dirty="0" smtClean="0">
              <a:solidFill>
                <a:srgbClr val="373739"/>
              </a:solidFill>
              <a:sym typeface="Wingdings" panose="05000000000000000000" pitchFamily="2" charset="2"/>
            </a:endParaRPr>
          </a:p>
          <a:p>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ce champ n’est pas présent sur le questionnaire résident dans l’application </a:t>
            </a:r>
            <a:r>
              <a:rPr lang="fr-FR" sz="1400" dirty="0" err="1" smtClean="0">
                <a:solidFill>
                  <a:srgbClr val="373739"/>
                </a:solidFill>
              </a:rPr>
              <a:t>PrevIAS</a:t>
            </a:r>
            <a:r>
              <a:rPr lang="fr-FR" sz="1400" dirty="0" smtClean="0">
                <a:solidFill>
                  <a:srgbClr val="373739"/>
                </a:solidFill>
              </a:rPr>
              <a:t> pour anonymiser les données</a:t>
            </a:r>
          </a:p>
        </p:txBody>
      </p:sp>
    </p:spTree>
    <p:custDataLst>
      <p:tags r:id="rId1"/>
    </p:custDataLst>
    <p:extLst>
      <p:ext uri="{BB962C8B-B14F-4D97-AF65-F5344CB8AC3E}">
        <p14:creationId xmlns:p14="http://schemas.microsoft.com/office/powerpoint/2010/main" val="7591494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Identification du résident</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8" name="Rectangle 7"/>
          <p:cNvSpPr/>
          <p:nvPr/>
        </p:nvSpPr>
        <p:spPr>
          <a:xfrm>
            <a:off x="2987824" y="1772816"/>
            <a:ext cx="2448272"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95536" y="3068960"/>
            <a:ext cx="8064896" cy="31008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Reporter </a:t>
            </a:r>
            <a:r>
              <a:rPr lang="fr-FR" sz="1600" b="1" dirty="0" smtClean="0">
                <a:solidFill>
                  <a:schemeClr val="accent1"/>
                </a:solidFill>
                <a:sym typeface="Wingdings" panose="05000000000000000000" pitchFamily="2" charset="2"/>
              </a:rPr>
              <a:t>l’</a:t>
            </a:r>
            <a:r>
              <a:rPr lang="fr-FR" sz="1600" b="1" dirty="0" smtClean="0">
                <a:solidFill>
                  <a:schemeClr val="accent1"/>
                </a:solidFill>
              </a:rPr>
              <a:t>identifiant du questionnaire résident </a:t>
            </a:r>
            <a:r>
              <a:rPr lang="fr-FR" sz="1600" dirty="0" smtClean="0">
                <a:solidFill>
                  <a:srgbClr val="373739"/>
                </a:solidFill>
              </a:rPr>
              <a:t>généré automatiquement par l’application </a:t>
            </a:r>
            <a:r>
              <a:rPr lang="fr-FR" sz="1600" dirty="0" err="1" smtClean="0">
                <a:solidFill>
                  <a:srgbClr val="373739"/>
                </a:solidFill>
              </a:rPr>
              <a:t>PrevIAS</a:t>
            </a:r>
            <a:r>
              <a:rPr lang="fr-FR" sz="1600" dirty="0" smtClean="0">
                <a:solidFill>
                  <a:srgbClr val="373739"/>
                </a:solidFill>
              </a:rPr>
              <a:t> </a:t>
            </a:r>
            <a:r>
              <a:rPr lang="fr-FR" sz="1600" b="1" dirty="0" smtClean="0">
                <a:solidFill>
                  <a:srgbClr val="373739"/>
                </a:solidFill>
              </a:rPr>
              <a:t>sur le questionnaire résident au format papier</a:t>
            </a:r>
            <a:endParaRPr lang="fr-FR" sz="1600" b="1" dirty="0" smtClean="0">
              <a:solidFill>
                <a:schemeClr val="accent1"/>
              </a:solidFill>
            </a:endParaRPr>
          </a:p>
          <a:p>
            <a:pPr>
              <a:spcBef>
                <a:spcPts val="600"/>
              </a:spcBef>
            </a:pPr>
            <a:r>
              <a:rPr lang="fr-FR" sz="1600" dirty="0" smtClean="0">
                <a:solidFill>
                  <a:srgbClr val="373739"/>
                </a:solidFill>
                <a:sym typeface="Wingdings" panose="05000000000000000000" pitchFamily="2" charset="2"/>
              </a:rPr>
              <a:t> L’application </a:t>
            </a:r>
            <a:r>
              <a:rPr lang="fr-FR" sz="1600" dirty="0" err="1" smtClean="0">
                <a:solidFill>
                  <a:srgbClr val="373739"/>
                </a:solidFill>
                <a:sym typeface="Wingdings" panose="05000000000000000000" pitchFamily="2" charset="2"/>
              </a:rPr>
              <a:t>PrevIAS</a:t>
            </a:r>
            <a:r>
              <a:rPr lang="fr-FR" sz="1600" dirty="0" smtClean="0">
                <a:solidFill>
                  <a:srgbClr val="373739"/>
                </a:solidFill>
                <a:sym typeface="Wingdings" panose="05000000000000000000" pitchFamily="2" charset="2"/>
              </a:rPr>
              <a:t> génère </a:t>
            </a:r>
            <a:r>
              <a:rPr lang="fr-FR" sz="1600" dirty="0">
                <a:solidFill>
                  <a:srgbClr val="373739"/>
                </a:solidFill>
              </a:rPr>
              <a:t>à l’enregistrement / validation </a:t>
            </a:r>
            <a:r>
              <a:rPr lang="fr-FR" sz="1600" dirty="0" smtClean="0">
                <a:solidFill>
                  <a:srgbClr val="373739"/>
                </a:solidFill>
              </a:rPr>
              <a:t>du questionnaire un identifiant unique </a:t>
            </a:r>
            <a:r>
              <a:rPr lang="fr-FR" sz="1600" dirty="0" smtClean="0">
                <a:solidFill>
                  <a:srgbClr val="373739"/>
                </a:solidFill>
                <a:sym typeface="Wingdings" panose="05000000000000000000" pitchFamily="2" charset="2"/>
              </a:rPr>
              <a:t>«</a:t>
            </a:r>
            <a:r>
              <a:rPr lang="fr-FR" sz="1600" dirty="0">
                <a:solidFill>
                  <a:srgbClr val="373739"/>
                </a:solidFill>
                <a:sym typeface="Wingdings" panose="05000000000000000000" pitchFamily="2" charset="2"/>
              </a:rPr>
              <a:t> </a:t>
            </a:r>
            <a:r>
              <a:rPr lang="fr-FR" sz="1600" b="1" dirty="0">
                <a:solidFill>
                  <a:srgbClr val="373739"/>
                </a:solidFill>
              </a:rPr>
              <a:t>EMS2024 - ID QE - ID QR</a:t>
            </a:r>
            <a:r>
              <a:rPr lang="fr-FR" sz="1600" dirty="0">
                <a:solidFill>
                  <a:srgbClr val="373739"/>
                </a:solidFill>
              </a:rPr>
              <a:t> </a:t>
            </a:r>
            <a:r>
              <a:rPr lang="fr-FR" sz="1600" dirty="0" smtClean="0">
                <a:solidFill>
                  <a:srgbClr val="373739"/>
                </a:solidFill>
              </a:rPr>
              <a:t>»</a:t>
            </a:r>
            <a:r>
              <a:rPr lang="fr-FR" sz="1600" dirty="0" smtClean="0">
                <a:solidFill>
                  <a:srgbClr val="373739"/>
                </a:solidFill>
                <a:sym typeface="Wingdings" panose="05000000000000000000" pitchFamily="2" charset="2"/>
              </a:rPr>
              <a:t>, dont seule la dernière partie est à reporter</a:t>
            </a:r>
            <a:endParaRPr lang="fr-FR" sz="1600" dirty="0" smtClean="0">
              <a:solidFill>
                <a:srgbClr val="373739"/>
              </a:solidFill>
            </a:endParaRPr>
          </a:p>
          <a:p>
            <a:r>
              <a:rPr lang="fr-FR" sz="1400" i="1" u="sng" dirty="0" smtClean="0">
                <a:solidFill>
                  <a:srgbClr val="0070C0"/>
                </a:solidFill>
                <a:sym typeface="Wingdings" panose="05000000000000000000" pitchFamily="2" charset="2"/>
              </a:rPr>
              <a:t>Exemple</a:t>
            </a:r>
            <a:r>
              <a:rPr lang="fr-FR" sz="1400" i="1" dirty="0" smtClean="0">
                <a:solidFill>
                  <a:srgbClr val="0070C0"/>
                </a:solidFill>
                <a:sym typeface="Wingdings" panose="05000000000000000000" pitchFamily="2" charset="2"/>
              </a:rPr>
              <a:t> : ID généré par l’application après la saisie d’un questionnaire : </a:t>
            </a:r>
            <a:br>
              <a:rPr lang="fr-FR" sz="1400" i="1" dirty="0" smtClean="0">
                <a:solidFill>
                  <a:srgbClr val="0070C0"/>
                </a:solidFill>
                <a:sym typeface="Wingdings" panose="05000000000000000000" pitchFamily="2" charset="2"/>
              </a:rPr>
            </a:br>
            <a:r>
              <a:rPr lang="fr-FR" sz="1400" i="1" dirty="0" smtClean="0">
                <a:solidFill>
                  <a:srgbClr val="0070C0"/>
                </a:solidFill>
                <a:sym typeface="Wingdings" panose="05000000000000000000" pitchFamily="2" charset="2"/>
              </a:rPr>
              <a:t>                  </a:t>
            </a:r>
            <a:r>
              <a:rPr lang="fr-FR" sz="1400" b="1" i="1" dirty="0" smtClean="0">
                <a:solidFill>
                  <a:srgbClr val="0070C0"/>
                </a:solidFill>
              </a:rPr>
              <a:t>EMS2024-2365-0012 </a:t>
            </a:r>
            <a:r>
              <a:rPr lang="fr-FR" sz="1400" i="1" dirty="0" smtClean="0">
                <a:solidFill>
                  <a:srgbClr val="0070C0"/>
                </a:solidFill>
                <a:sym typeface="Wingdings" panose="05000000000000000000" pitchFamily="2" charset="2"/>
              </a:rPr>
              <a:t> reporter sur le questionnaire papier </a:t>
            </a:r>
            <a:r>
              <a:rPr lang="fr-FR" sz="1400" b="1" i="1" dirty="0" smtClean="0">
                <a:solidFill>
                  <a:srgbClr val="0070C0"/>
                </a:solidFill>
                <a:sym typeface="Wingdings" panose="05000000000000000000" pitchFamily="2" charset="2"/>
              </a:rPr>
              <a:t>« 12 »</a:t>
            </a:r>
            <a:endParaRPr lang="fr-FR" sz="1400" i="1" dirty="0" smtClean="0">
              <a:solidFill>
                <a:srgbClr val="0070C0"/>
              </a:solidFill>
              <a:sym typeface="Wingdings" panose="05000000000000000000" pitchFamily="2" charset="2"/>
            </a:endParaRPr>
          </a:p>
          <a:p>
            <a:pPr algn="just">
              <a:spcBef>
                <a:spcPts val="300"/>
              </a:spcBef>
            </a:pPr>
            <a:r>
              <a:rPr lang="fr-FR" sz="1400" i="1" dirty="0">
                <a:solidFill>
                  <a:srgbClr val="0070C0"/>
                </a:solidFill>
                <a:sym typeface="Wingdings" panose="05000000000000000000" pitchFamily="2" charset="2"/>
              </a:rPr>
              <a:t> </a:t>
            </a:r>
            <a:r>
              <a:rPr lang="fr-FR" sz="1400" i="1" dirty="0" smtClean="0">
                <a:solidFill>
                  <a:srgbClr val="0070C0"/>
                </a:solidFill>
                <a:sym typeface="Wingdings" panose="05000000000000000000" pitchFamily="2" charset="2"/>
              </a:rPr>
              <a:t>Le couple ID résident – Nom Prénom du résident sur chaque questionnaire résident sur support papier permet de faire la correspondance entre le questionnaire sur support numérique (saisi dans </a:t>
            </a:r>
            <a:r>
              <a:rPr lang="fr-FR" sz="1400" i="1" dirty="0" err="1" smtClean="0">
                <a:solidFill>
                  <a:srgbClr val="0070C0"/>
                </a:solidFill>
                <a:sym typeface="Wingdings" panose="05000000000000000000" pitchFamily="2" charset="2"/>
              </a:rPr>
              <a:t>PrevIAS</a:t>
            </a:r>
            <a:r>
              <a:rPr lang="fr-FR" sz="1400" i="1" dirty="0" smtClean="0">
                <a:solidFill>
                  <a:srgbClr val="0070C0"/>
                </a:solidFill>
                <a:sym typeface="Wingdings" panose="05000000000000000000" pitchFamily="2" charset="2"/>
              </a:rPr>
              <a:t>) et le dossier médical du résident dans l’établissement</a:t>
            </a:r>
            <a:endParaRPr lang="fr-FR" sz="1400" i="1" dirty="0">
              <a:solidFill>
                <a:srgbClr val="0070C0"/>
              </a:solidFill>
            </a:endParaRPr>
          </a:p>
          <a:p>
            <a:endParaRPr lang="fr-FR" sz="1600" dirty="0" smtClean="0">
              <a:solidFill>
                <a:srgbClr val="373739"/>
              </a:solidFill>
              <a:sym typeface="Wingdings" panose="05000000000000000000" pitchFamily="2" charset="2"/>
            </a:endParaRPr>
          </a:p>
          <a:p>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l’identifiant du questionnaire résident ne peut pas être modifié dans l’application</a:t>
            </a:r>
          </a:p>
        </p:txBody>
      </p:sp>
      <p:sp>
        <p:nvSpPr>
          <p:cNvPr id="2" name="Ellipse 1"/>
          <p:cNvSpPr/>
          <p:nvPr/>
        </p:nvSpPr>
        <p:spPr>
          <a:xfrm>
            <a:off x="4139952" y="3861048"/>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51821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sp>
        <p:nvSpPr>
          <p:cNvPr id="2" name="Rectangle 1"/>
          <p:cNvSpPr/>
          <p:nvPr/>
        </p:nvSpPr>
        <p:spPr>
          <a:xfrm>
            <a:off x="2627784" y="1340768"/>
            <a:ext cx="6192688" cy="2035942"/>
          </a:xfrm>
          <a:prstGeom prst="rect">
            <a:avLst/>
          </a:prstGeom>
        </p:spPr>
        <p:txBody>
          <a:bodyPr wrap="square">
            <a:spAutoFit/>
          </a:bodyPr>
          <a:lstStyle/>
          <a:p>
            <a:pPr marL="0" lvl="2">
              <a:lnSpc>
                <a:spcPct val="110000"/>
              </a:lnSpc>
              <a:spcBef>
                <a:spcPts val="1200"/>
              </a:spcBef>
              <a:buClr>
                <a:schemeClr val="tx2"/>
              </a:buClr>
            </a:pPr>
            <a:r>
              <a:rPr lang="fr-FR" b="1" cap="all" dirty="0" smtClean="0">
                <a:solidFill>
                  <a:schemeClr val="tx2"/>
                </a:solidFill>
              </a:rPr>
              <a:t>Section « caractéristiques du résident »</a:t>
            </a:r>
            <a:endParaRPr lang="fr-FR" b="1" cap="all" dirty="0">
              <a:solidFill>
                <a:schemeClr val="tx2"/>
              </a:solidFill>
            </a:endParaRPr>
          </a:p>
          <a:p>
            <a:pPr marL="144000" lvl="2" indent="-144000">
              <a:lnSpc>
                <a:spcPct val="110000"/>
              </a:lnSpc>
              <a:spcBef>
                <a:spcPts val="300"/>
              </a:spcBef>
              <a:buClr>
                <a:schemeClr val="tx2"/>
              </a:buClr>
              <a:buFont typeface="Symbol" panose="05050102010706020507" pitchFamily="18" charset="2"/>
              <a:buChar char="·"/>
            </a:pPr>
            <a:r>
              <a:rPr lang="fr-FR" sz="1600" b="1" dirty="0" smtClean="0">
                <a:solidFill>
                  <a:srgbClr val="373739"/>
                </a:solidFill>
              </a:rPr>
              <a:t>A compléter </a:t>
            </a:r>
            <a:r>
              <a:rPr lang="fr-FR" sz="1600" b="1" u="sng" dirty="0">
                <a:solidFill>
                  <a:srgbClr val="373739"/>
                </a:solidFill>
              </a:rPr>
              <a:t>pour tous les </a:t>
            </a:r>
            <a:r>
              <a:rPr lang="fr-FR" sz="1600" b="1" u="sng" dirty="0" smtClean="0">
                <a:solidFill>
                  <a:srgbClr val="373739"/>
                </a:solidFill>
              </a:rPr>
              <a:t>résidents éligibles</a:t>
            </a:r>
            <a:endParaRPr lang="fr-FR" sz="1600" b="1" u="sng" dirty="0">
              <a:solidFill>
                <a:srgbClr val="373739"/>
              </a:solidFill>
            </a:endParaRPr>
          </a:p>
          <a:p>
            <a:pPr marL="357750" lvl="3" indent="-285750">
              <a:lnSpc>
                <a:spcPct val="110000"/>
              </a:lnSpc>
              <a:spcBef>
                <a:spcPts val="300"/>
              </a:spcBef>
              <a:buClr>
                <a:schemeClr val="tx2"/>
              </a:buClr>
              <a:buFont typeface="Wingdings" panose="05000000000000000000" pitchFamily="2" charset="2"/>
              <a:buChar char="Ø"/>
            </a:pPr>
            <a:r>
              <a:rPr lang="fr-FR" sz="1400" i="1" dirty="0" smtClean="0">
                <a:solidFill>
                  <a:srgbClr val="373739"/>
                </a:solidFill>
              </a:rPr>
              <a:t>Par </a:t>
            </a:r>
            <a:r>
              <a:rPr lang="fr-FR" sz="1400" i="1" dirty="0">
                <a:solidFill>
                  <a:srgbClr val="373739"/>
                </a:solidFill>
              </a:rPr>
              <a:t>rapport à </a:t>
            </a:r>
            <a:r>
              <a:rPr lang="fr-FR" sz="1400" i="1" dirty="0" smtClean="0">
                <a:solidFill>
                  <a:srgbClr val="373739"/>
                </a:solidFill>
              </a:rPr>
              <a:t>Prev’Ehpad 2016 </a:t>
            </a:r>
            <a:r>
              <a:rPr lang="fr-FR" sz="1400" i="1" dirty="0">
                <a:solidFill>
                  <a:srgbClr val="373739"/>
                </a:solidFill>
              </a:rPr>
              <a:t>: </a:t>
            </a:r>
            <a:r>
              <a:rPr lang="fr-FR" sz="1400" i="1" dirty="0" smtClean="0">
                <a:solidFill>
                  <a:srgbClr val="373739"/>
                </a:solidFill>
              </a:rPr>
              <a:t>informations renseignées dans la fiche récapitulative (tableau) et par questionnaire uniquement pour les résidents infectés ou traités par anti-infectieux</a:t>
            </a:r>
            <a:endParaRPr lang="fr-FR" sz="1400" i="1" dirty="0">
              <a:solidFill>
                <a:srgbClr val="373739"/>
              </a:solidFill>
            </a:endParaRP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Complété par </a:t>
            </a:r>
            <a:r>
              <a:rPr lang="fr-FR" sz="1600" b="1" dirty="0" smtClean="0">
                <a:solidFill>
                  <a:srgbClr val="373739"/>
                </a:solidFill>
              </a:rPr>
              <a:t>les enquêteurs </a:t>
            </a:r>
            <a:r>
              <a:rPr lang="fr-FR" sz="1600" dirty="0" smtClean="0">
                <a:solidFill>
                  <a:srgbClr val="373739"/>
                </a:solidFill>
              </a:rPr>
              <a:t>à </a:t>
            </a:r>
            <a:r>
              <a:rPr lang="fr-FR" sz="1600" dirty="0">
                <a:solidFill>
                  <a:srgbClr val="373739"/>
                </a:solidFill>
              </a:rPr>
              <a:t>partir du </a:t>
            </a:r>
            <a:r>
              <a:rPr lang="fr-FR" sz="1600" b="1" dirty="0">
                <a:solidFill>
                  <a:srgbClr val="373739"/>
                </a:solidFill>
              </a:rPr>
              <a:t>dossier </a:t>
            </a:r>
            <a:r>
              <a:rPr lang="fr-FR" sz="1600" b="1" dirty="0" smtClean="0">
                <a:solidFill>
                  <a:srgbClr val="373739"/>
                </a:solidFill>
              </a:rPr>
              <a:t>du </a:t>
            </a:r>
            <a:r>
              <a:rPr lang="fr-FR" sz="1600" b="1" dirty="0">
                <a:solidFill>
                  <a:srgbClr val="373739"/>
                </a:solidFill>
              </a:rPr>
              <a:t>résident </a:t>
            </a:r>
            <a:r>
              <a:rPr lang="fr-FR" sz="1600" dirty="0">
                <a:solidFill>
                  <a:srgbClr val="373739"/>
                </a:solidFill>
              </a:rPr>
              <a:t>(médical, infirmier, </a:t>
            </a:r>
            <a:r>
              <a:rPr lang="fr-FR" sz="1600" dirty="0" smtClean="0">
                <a:solidFill>
                  <a:srgbClr val="373739"/>
                </a:solidFill>
              </a:rPr>
              <a:t>prescriptions…)</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628800"/>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70579" y="2420888"/>
            <a:ext cx="809133" cy="1334723"/>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775984"/>
            <a:ext cx="7416824" cy="2721835"/>
          </a:xfrm>
          <a:prstGeom prst="rect">
            <a:avLst/>
          </a:prstGeom>
          <a:solidFill>
            <a:schemeClr val="bg1"/>
          </a:solidFill>
          <a:ln w="25400">
            <a:solidFill>
              <a:schemeClr val="accent1"/>
            </a:solidFill>
          </a:ln>
        </p:spPr>
      </p:pic>
    </p:spTree>
    <p:custDataLst>
      <p:tags r:id="rId1"/>
    </p:custDataLst>
    <p:extLst>
      <p:ext uri="{BB962C8B-B14F-4D97-AF65-F5344CB8AC3E}">
        <p14:creationId xmlns:p14="http://schemas.microsoft.com/office/powerpoint/2010/main" val="40598474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00" y="1916832"/>
            <a:ext cx="6461760" cy="4651248"/>
          </a:xfrm>
          <a:prstGeom prst="rect">
            <a:avLst/>
          </a:prstGeom>
        </p:spPr>
      </p:pic>
      <p:sp>
        <p:nvSpPr>
          <p:cNvPr id="4" name="Rectangle 3"/>
          <p:cNvSpPr/>
          <p:nvPr/>
        </p:nvSpPr>
        <p:spPr>
          <a:xfrm>
            <a:off x="467544" y="1340768"/>
            <a:ext cx="8352928" cy="338554"/>
          </a:xfrm>
          <a:prstGeom prst="rect">
            <a:avLst/>
          </a:prstGeom>
        </p:spPr>
        <p:txBody>
          <a:bodyPr wrap="square">
            <a:spAutoFit/>
          </a:bodyPr>
          <a:lstStyle/>
          <a:p>
            <a:pPr marL="180000" lvl="4" indent="-252000">
              <a:spcBef>
                <a:spcPts val="300"/>
              </a:spcBef>
              <a:buFont typeface="Wingdings" panose="05000000000000000000" pitchFamily="2" charset="2"/>
              <a:buChar char="Ø"/>
            </a:pPr>
            <a:r>
              <a:rPr lang="fr-FR" sz="1600" b="1" i="1" u="sng" dirty="0" smtClean="0">
                <a:solidFill>
                  <a:srgbClr val="373739"/>
                </a:solidFill>
              </a:rPr>
              <a:t>Exemple</a:t>
            </a:r>
            <a:r>
              <a:rPr lang="fr-FR" sz="1600" b="1" dirty="0" smtClean="0">
                <a:solidFill>
                  <a:srgbClr val="373739"/>
                </a:solidFill>
              </a:rPr>
              <a:t> : pour un </a:t>
            </a:r>
            <a:r>
              <a:rPr lang="fr-FR" sz="1600" b="1" dirty="0" smtClean="0">
                <a:solidFill>
                  <a:schemeClr val="accent1"/>
                </a:solidFill>
              </a:rPr>
              <a:t>résident sans dispositif invasif, sans traitements AI, sans IAS</a:t>
            </a:r>
            <a:endParaRPr lang="fr-FR" sz="1600" b="1" dirty="0">
              <a:solidFill>
                <a:schemeClr val="accent1"/>
              </a:solidFill>
            </a:endParaRPr>
          </a:p>
        </p:txBody>
      </p:sp>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sp>
        <p:nvSpPr>
          <p:cNvPr id="5" name="Rectangle 4"/>
          <p:cNvSpPr/>
          <p:nvPr/>
        </p:nvSpPr>
        <p:spPr>
          <a:xfrm>
            <a:off x="604300" y="2462140"/>
            <a:ext cx="6336704" cy="29758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210076" y="5596976"/>
            <a:ext cx="1819160" cy="677108"/>
          </a:xfrm>
          <a:prstGeom prst="rect">
            <a:avLst/>
          </a:prstGeom>
          <a:noFill/>
        </p:spPr>
        <p:txBody>
          <a:bodyPr wrap="square" lIns="36000" tIns="0" rIns="36000" bIns="0" rtlCol="0">
            <a:spAutoFit/>
          </a:bodyPr>
          <a:lstStyle/>
          <a:p>
            <a:r>
              <a:rPr lang="fr-FR" sz="1600" b="1" dirty="0" smtClean="0">
                <a:solidFill>
                  <a:schemeClr val="accent1"/>
                </a:solidFill>
              </a:rPr>
              <a:t>Cocher non</a:t>
            </a:r>
          </a:p>
          <a:p>
            <a:r>
              <a:rPr lang="fr-FR" sz="1400" dirty="0" smtClean="0">
                <a:solidFill>
                  <a:srgbClr val="373739"/>
                </a:solidFill>
              </a:rPr>
              <a:t>(coché non par défaut </a:t>
            </a:r>
            <a:r>
              <a:rPr lang="fr-FR" sz="1400" dirty="0">
                <a:solidFill>
                  <a:srgbClr val="373739"/>
                </a:solidFill>
              </a:rPr>
              <a:t>dans </a:t>
            </a:r>
            <a:r>
              <a:rPr lang="fr-FR" sz="1400" dirty="0" err="1" smtClean="0">
                <a:solidFill>
                  <a:srgbClr val="373739"/>
                </a:solidFill>
              </a:rPr>
              <a:t>PrevIAS</a:t>
            </a:r>
            <a:r>
              <a:rPr lang="fr-FR" sz="1400" dirty="0" smtClean="0">
                <a:solidFill>
                  <a:srgbClr val="373739"/>
                </a:solidFill>
              </a:rPr>
              <a:t>)</a:t>
            </a:r>
          </a:p>
        </p:txBody>
      </p:sp>
      <p:sp>
        <p:nvSpPr>
          <p:cNvPr id="8" name="Accolade fermante 7"/>
          <p:cNvSpPr/>
          <p:nvPr/>
        </p:nvSpPr>
        <p:spPr>
          <a:xfrm>
            <a:off x="7042684" y="5486054"/>
            <a:ext cx="125056" cy="9605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7210076" y="3691918"/>
            <a:ext cx="1099080" cy="492443"/>
          </a:xfrm>
          <a:prstGeom prst="rect">
            <a:avLst/>
          </a:prstGeom>
          <a:noFill/>
        </p:spPr>
        <p:txBody>
          <a:bodyPr wrap="square" lIns="36000" tIns="0" rIns="36000" bIns="0" rtlCol="0">
            <a:spAutoFit/>
          </a:bodyPr>
          <a:lstStyle/>
          <a:p>
            <a:r>
              <a:rPr lang="fr-FR" sz="1600" b="1" dirty="0" smtClean="0">
                <a:solidFill>
                  <a:schemeClr val="accent1"/>
                </a:solidFill>
              </a:rPr>
              <a:t>Partie à compléter</a:t>
            </a:r>
          </a:p>
        </p:txBody>
      </p:sp>
      <p:sp>
        <p:nvSpPr>
          <p:cNvPr id="10" name="Accolade fermante 9"/>
          <p:cNvSpPr/>
          <p:nvPr/>
        </p:nvSpPr>
        <p:spPr>
          <a:xfrm>
            <a:off x="7042684" y="2462140"/>
            <a:ext cx="125056" cy="2952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92151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Pourquoi participer à l’ENP 2024 ?</a:t>
            </a:r>
            <a:endParaRPr lang="fr-FR" dirty="0"/>
          </a:p>
        </p:txBody>
      </p:sp>
      <p:sp>
        <p:nvSpPr>
          <p:cNvPr id="4" name="Espace réservé du texte 3"/>
          <p:cNvSpPr>
            <a:spLocks noGrp="1"/>
          </p:cNvSpPr>
          <p:nvPr>
            <p:ph type="body" sz="quarter" idx="12"/>
          </p:nvPr>
        </p:nvSpPr>
        <p:spPr>
          <a:xfrm>
            <a:off x="395536" y="1347465"/>
            <a:ext cx="8424936" cy="4876452"/>
          </a:xfrm>
        </p:spPr>
        <p:txBody>
          <a:bodyPr/>
          <a:lstStyle/>
          <a:p>
            <a:pPr marL="0" lvl="2" indent="0">
              <a:lnSpc>
                <a:spcPct val="150000"/>
              </a:lnSpc>
              <a:spcBef>
                <a:spcPts val="600"/>
              </a:spcBef>
              <a:buNone/>
            </a:pPr>
            <a:r>
              <a:rPr lang="fr-FR" sz="1800" dirty="0" smtClean="0">
                <a:solidFill>
                  <a:srgbClr val="004192"/>
                </a:solidFill>
                <a:cs typeface="Arial" charset="0"/>
              </a:rPr>
              <a:t>Pour l’établissement:</a:t>
            </a:r>
          </a:p>
          <a:p>
            <a:pPr lvl="2">
              <a:lnSpc>
                <a:spcPct val="150000"/>
              </a:lnSpc>
              <a:spcBef>
                <a:spcPts val="600"/>
              </a:spcBef>
              <a:buFont typeface="Wingdings" panose="05000000000000000000" pitchFamily="2" charset="2"/>
              <a:buChar char="Ø"/>
            </a:pPr>
            <a:r>
              <a:rPr lang="fr-FR" b="0" dirty="0" smtClean="0">
                <a:solidFill>
                  <a:schemeClr val="accent1"/>
                </a:solidFill>
                <a:cs typeface="Arial" charset="0"/>
              </a:rPr>
              <a:t> Participer </a:t>
            </a:r>
            <a:r>
              <a:rPr lang="fr-FR" b="0" dirty="0">
                <a:solidFill>
                  <a:schemeClr val="accent1"/>
                </a:solidFill>
                <a:cs typeface="Arial" charset="0"/>
              </a:rPr>
              <a:t>à l’évaluation des politiques régionales et nationales</a:t>
            </a:r>
            <a:r>
              <a:rPr lang="fr-FR" b="0" dirty="0">
                <a:cs typeface="Arial" charset="0"/>
              </a:rPr>
              <a:t> de lutte contre les IAS et </a:t>
            </a:r>
            <a:r>
              <a:rPr lang="fr-FR" b="0" dirty="0" smtClean="0">
                <a:cs typeface="Arial" charset="0"/>
              </a:rPr>
              <a:t>l’ATB Résistance</a:t>
            </a:r>
            <a:endParaRPr lang="fr-FR" b="0" dirty="0">
              <a:cs typeface="Arial" charset="0"/>
            </a:endParaRPr>
          </a:p>
          <a:p>
            <a:pPr lvl="2">
              <a:lnSpc>
                <a:spcPct val="150000"/>
              </a:lnSpc>
              <a:spcBef>
                <a:spcPts val="600"/>
              </a:spcBef>
              <a:buFont typeface="Wingdings" panose="05000000000000000000" pitchFamily="2" charset="2"/>
              <a:buChar char="Ø"/>
            </a:pPr>
            <a:r>
              <a:rPr lang="fr-FR" b="0" dirty="0" smtClean="0">
                <a:solidFill>
                  <a:schemeClr val="accent1"/>
                </a:solidFill>
                <a:cs typeface="Arial" charset="0"/>
              </a:rPr>
              <a:t> Mobiliser </a:t>
            </a:r>
            <a:r>
              <a:rPr lang="fr-FR" b="0" dirty="0">
                <a:solidFill>
                  <a:schemeClr val="accent1"/>
                </a:solidFill>
                <a:cs typeface="Arial" charset="0"/>
              </a:rPr>
              <a:t>l'ensemble des professionnels et des prescripteurs </a:t>
            </a:r>
            <a:r>
              <a:rPr lang="fr-FR" b="0" dirty="0" smtClean="0">
                <a:cs typeface="Arial" charset="0"/>
              </a:rPr>
              <a:t>sur </a:t>
            </a:r>
            <a:r>
              <a:rPr lang="fr-FR" b="0" dirty="0">
                <a:cs typeface="Arial" charset="0"/>
              </a:rPr>
              <a:t>un projet de </a:t>
            </a:r>
            <a:r>
              <a:rPr lang="fr-FR" b="0" dirty="0" smtClean="0">
                <a:cs typeface="Arial" charset="0"/>
              </a:rPr>
              <a:t>surveillance</a:t>
            </a:r>
            <a:endParaRPr lang="fr-FR" b="0" dirty="0">
              <a:cs typeface="Arial" charset="0"/>
            </a:endParaRPr>
          </a:p>
          <a:p>
            <a:pPr lvl="2">
              <a:lnSpc>
                <a:spcPct val="150000"/>
              </a:lnSpc>
              <a:spcBef>
                <a:spcPts val="600"/>
              </a:spcBef>
              <a:buFont typeface="Wingdings" panose="05000000000000000000" pitchFamily="2" charset="2"/>
              <a:buChar char="Ø"/>
            </a:pPr>
            <a:r>
              <a:rPr lang="fr-FR" b="0" dirty="0" smtClean="0">
                <a:solidFill>
                  <a:schemeClr val="accent1"/>
                </a:solidFill>
                <a:cs typeface="Arial" charset="0"/>
              </a:rPr>
              <a:t> Impulser une politique </a:t>
            </a:r>
            <a:r>
              <a:rPr lang="fr-FR" b="0" dirty="0" smtClean="0">
                <a:cs typeface="Arial" charset="0"/>
              </a:rPr>
              <a:t>de prévention du risque infectieux</a:t>
            </a:r>
          </a:p>
          <a:p>
            <a:pPr lvl="2">
              <a:lnSpc>
                <a:spcPct val="150000"/>
              </a:lnSpc>
              <a:spcBef>
                <a:spcPts val="600"/>
              </a:spcBef>
              <a:buFont typeface="Wingdings" panose="05000000000000000000" pitchFamily="2" charset="2"/>
              <a:buChar char="Ø"/>
            </a:pPr>
            <a:r>
              <a:rPr lang="fr-FR" b="0" dirty="0">
                <a:solidFill>
                  <a:schemeClr val="accent1"/>
                </a:solidFill>
              </a:rPr>
              <a:t>Disposer d’une évaluation des indicateu</a:t>
            </a:r>
            <a:r>
              <a:rPr lang="fr-FR" b="0" dirty="0">
                <a:solidFill>
                  <a:schemeClr val="tx2"/>
                </a:solidFill>
              </a:rPr>
              <a:t>rs de la surveillance des IAS et des traitements AI de l’établissement</a:t>
            </a:r>
            <a:r>
              <a:rPr lang="fr-FR" b="0" dirty="0"/>
              <a:t> et se </a:t>
            </a:r>
            <a:r>
              <a:rPr lang="fr-FR" b="0" dirty="0">
                <a:solidFill>
                  <a:schemeClr val="accent1"/>
                </a:solidFill>
              </a:rPr>
              <a:t>comparer </a:t>
            </a:r>
            <a:r>
              <a:rPr lang="fr-FR" b="0" dirty="0">
                <a:solidFill>
                  <a:schemeClr val="tx2"/>
                </a:solidFill>
              </a:rPr>
              <a:t>au nivea</a:t>
            </a:r>
            <a:r>
              <a:rPr lang="fr-FR" b="0" dirty="0">
                <a:solidFill>
                  <a:schemeClr val="accent1"/>
                </a:solidFill>
              </a:rPr>
              <a:t>u régional et </a:t>
            </a:r>
            <a:r>
              <a:rPr lang="fr-FR" b="0" dirty="0" smtClean="0">
                <a:solidFill>
                  <a:schemeClr val="accent1"/>
                </a:solidFill>
              </a:rPr>
              <a:t>national</a:t>
            </a:r>
            <a:endParaRPr lang="fr-FR" b="0" dirty="0">
              <a:cs typeface="Arial" charset="0"/>
            </a:endParaRPr>
          </a:p>
          <a:p>
            <a:pPr lvl="2">
              <a:lnSpc>
                <a:spcPct val="150000"/>
              </a:lnSpc>
              <a:spcBef>
                <a:spcPts val="600"/>
              </a:spcBef>
              <a:buFont typeface="Wingdings" panose="05000000000000000000" pitchFamily="2" charset="2"/>
              <a:buChar char="Ø"/>
            </a:pPr>
            <a:r>
              <a:rPr lang="fr-FR" b="0" dirty="0" smtClean="0">
                <a:solidFill>
                  <a:schemeClr val="accent1"/>
                </a:solidFill>
              </a:rPr>
              <a:t> Dégager </a:t>
            </a:r>
            <a:r>
              <a:rPr lang="fr-FR" b="0" dirty="0">
                <a:solidFill>
                  <a:schemeClr val="accent1"/>
                </a:solidFill>
              </a:rPr>
              <a:t>des priorités d’actions en matière de PRI et du BUA </a:t>
            </a:r>
            <a:r>
              <a:rPr lang="fr-FR" b="0" dirty="0">
                <a:solidFill>
                  <a:schemeClr val="tx1">
                    <a:lumMod val="50000"/>
                  </a:schemeClr>
                </a:solidFill>
              </a:rPr>
              <a:t>fondées sur des résultats de </a:t>
            </a:r>
            <a:r>
              <a:rPr lang="fr-FR" b="0" dirty="0" smtClean="0">
                <a:solidFill>
                  <a:schemeClr val="tx1">
                    <a:lumMod val="50000"/>
                  </a:schemeClr>
                </a:solidFill>
              </a:rPr>
              <a:t>surveillance en ciblant des actions sur des </a:t>
            </a:r>
            <a:r>
              <a:rPr lang="fr-FR" b="0" dirty="0">
                <a:solidFill>
                  <a:schemeClr val="tx1">
                    <a:lumMod val="50000"/>
                  </a:schemeClr>
                </a:solidFill>
              </a:rPr>
              <a:t>secteurs et unité de </a:t>
            </a:r>
            <a:r>
              <a:rPr lang="fr-FR" b="0" dirty="0" smtClean="0">
                <a:solidFill>
                  <a:schemeClr val="tx1">
                    <a:lumMod val="50000"/>
                  </a:schemeClr>
                </a:solidFill>
              </a:rPr>
              <a:t>vie, </a:t>
            </a:r>
          </a:p>
          <a:p>
            <a:pPr lvl="2">
              <a:lnSpc>
                <a:spcPct val="150000"/>
              </a:lnSpc>
              <a:spcBef>
                <a:spcPts val="600"/>
              </a:spcBef>
              <a:buClr>
                <a:srgbClr val="004192"/>
              </a:buClr>
              <a:buFont typeface="Wingdings" panose="05000000000000000000" pitchFamily="2" charset="2"/>
              <a:buChar char="Ø"/>
            </a:pPr>
            <a:r>
              <a:rPr lang="fr-FR" b="0" dirty="0" smtClean="0">
                <a:solidFill>
                  <a:schemeClr val="accent1"/>
                </a:solidFill>
                <a:cs typeface="Arial" charset="0"/>
              </a:rPr>
              <a:t> </a:t>
            </a:r>
            <a:r>
              <a:rPr lang="fr-FR" b="0" dirty="0" smtClean="0">
                <a:solidFill>
                  <a:srgbClr val="004192"/>
                </a:solidFill>
                <a:cs typeface="Arial" charset="0"/>
              </a:rPr>
              <a:t>Améliorer la fiabilité des résultats produits</a:t>
            </a:r>
            <a:r>
              <a:rPr lang="fr-FR" b="0" dirty="0" smtClean="0">
                <a:cs typeface="Arial" charset="0"/>
              </a:rPr>
              <a:t> (plus le nombre d’établissement est important plus la fiabilité est élevée)</a:t>
            </a:r>
            <a:endParaRPr lang="fr-FR" b="0" dirty="0">
              <a:cs typeface="Arial" charset="0"/>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87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611560" y="1700808"/>
            <a:ext cx="216024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4557183"/>
            <a:ext cx="7992887" cy="17235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Renseigner </a:t>
            </a:r>
            <a:r>
              <a:rPr lang="fr-FR" sz="1600" b="1" dirty="0" smtClean="0">
                <a:solidFill>
                  <a:schemeClr val="accent1"/>
                </a:solidFill>
              </a:rPr>
              <a:t>l’année de naissance du résident au</a:t>
            </a:r>
            <a:br>
              <a:rPr lang="fr-FR" sz="1600" b="1" dirty="0" smtClean="0">
                <a:solidFill>
                  <a:schemeClr val="accent1"/>
                </a:solidFill>
              </a:rPr>
            </a:br>
            <a:r>
              <a:rPr lang="fr-FR" sz="1600" b="1" dirty="0" smtClean="0">
                <a:solidFill>
                  <a:schemeClr val="accent1"/>
                </a:solidFill>
              </a:rPr>
              <a:t>moment de l’enquête</a:t>
            </a:r>
            <a:endParaRPr lang="fr-FR" sz="1600" dirty="0" smtClean="0">
              <a:solidFill>
                <a:srgbClr val="373739"/>
              </a:solidFill>
              <a:sym typeface="Wingdings" panose="05000000000000000000" pitchFamily="2" charset="2"/>
            </a:endParaRPr>
          </a:p>
          <a:p>
            <a:pPr>
              <a:spcBef>
                <a:spcPts val="300"/>
              </a:spcBef>
            </a:pPr>
            <a:r>
              <a:rPr lang="fr-FR" sz="1400" dirty="0" smtClean="0">
                <a:solidFill>
                  <a:srgbClr val="373739"/>
                </a:solidFill>
                <a:sym typeface="Wingdings" panose="05000000000000000000" pitchFamily="2" charset="2"/>
              </a:rPr>
              <a:t> Noter l’année de naissance </a:t>
            </a:r>
            <a:r>
              <a:rPr lang="fr-FR" sz="1400" b="1" dirty="0" smtClean="0">
                <a:solidFill>
                  <a:srgbClr val="373739"/>
                </a:solidFill>
              </a:rPr>
              <a:t>au </a:t>
            </a:r>
            <a:r>
              <a:rPr lang="fr-FR" sz="1400" b="1" dirty="0">
                <a:solidFill>
                  <a:srgbClr val="373739"/>
                </a:solidFill>
              </a:rPr>
              <a:t>format AAAA</a:t>
            </a:r>
            <a:endParaRPr lang="fr-FR" sz="1400" dirty="0" smtClean="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a:t>
            </a:r>
            <a:r>
              <a:rPr lang="fr-FR" sz="1400"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t>
            </a:r>
            <a:r>
              <a:rPr lang="fr-FR" sz="1400" dirty="0" smtClean="0">
                <a:solidFill>
                  <a:srgbClr val="373739"/>
                </a:solidFill>
                <a:sym typeface="Wingdings" panose="05000000000000000000" pitchFamily="2" charset="2"/>
              </a:rPr>
              <a:t>’année de naissance remplace la date de naissance dans Prev’Ehpad 2016</a:t>
            </a: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Saisir une année comprise entre 1904 et 1990</a:t>
            </a:r>
          </a:p>
          <a:p>
            <a:r>
              <a:rPr lang="fr-FR" sz="1400" dirty="0">
                <a:cs typeface="Arial" charset="0"/>
                <a:sym typeface="Wingdings" panose="05000000000000000000" pitchFamily="2" charset="2"/>
              </a:rPr>
              <a:t>Si l’information n’est pas disponible, </a:t>
            </a:r>
            <a:r>
              <a:rPr lang="fr-FR" sz="1400" dirty="0">
                <a:solidFill>
                  <a:srgbClr val="373739"/>
                </a:solidFill>
              </a:rPr>
              <a:t>coder « INC » </a:t>
            </a:r>
            <a:r>
              <a:rPr lang="fr-FR" sz="1400" dirty="0" smtClean="0">
                <a:cs typeface="Arial" charset="0"/>
                <a:sym typeface="Wingdings" panose="05000000000000000000" pitchFamily="2" charset="2"/>
              </a:rPr>
              <a:t>sur </a:t>
            </a:r>
            <a:r>
              <a:rPr lang="fr-FR" sz="1400" dirty="0">
                <a:cs typeface="Arial" charset="0"/>
                <a:sym typeface="Wingdings" panose="05000000000000000000" pitchFamily="2" charset="2"/>
              </a:rPr>
              <a:t>le questionnaire au format papier </a:t>
            </a:r>
            <a:r>
              <a:rPr lang="fr-FR" sz="1400" dirty="0" smtClean="0">
                <a:cs typeface="Arial" charset="0"/>
                <a:sym typeface="Wingdings" panose="05000000000000000000" pitchFamily="2" charset="2"/>
              </a:rPr>
              <a:t>et </a:t>
            </a:r>
            <a:r>
              <a:rPr lang="fr-FR" sz="1400" dirty="0">
                <a:cs typeface="Arial" charset="0"/>
                <a:sym typeface="Wingdings" panose="05000000000000000000" pitchFamily="2" charset="2"/>
              </a:rPr>
              <a:t>cocher « Inconnu » sur le questionnaire </a:t>
            </a:r>
            <a:r>
              <a:rPr lang="fr-FR" sz="1400" dirty="0" smtClean="0">
                <a:cs typeface="Arial" charset="0"/>
                <a:sym typeface="Wingdings" panose="05000000000000000000" pitchFamily="2" charset="2"/>
              </a:rPr>
              <a:t>numérique</a:t>
            </a:r>
            <a:endParaRPr lang="fr-FR" sz="1400" dirty="0"/>
          </a:p>
        </p:txBody>
      </p:sp>
    </p:spTree>
    <p:custDataLst>
      <p:tags r:id="rId1"/>
    </p:custDataLst>
    <p:extLst>
      <p:ext uri="{BB962C8B-B14F-4D97-AF65-F5344CB8AC3E}">
        <p14:creationId xmlns:p14="http://schemas.microsoft.com/office/powerpoint/2010/main" val="29997000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1708568"/>
            <a:ext cx="2376264" cy="3522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63688" y="4736466"/>
            <a:ext cx="4805059" cy="1292662"/>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Cocher la case correspondant au </a:t>
            </a:r>
            <a:r>
              <a:rPr lang="fr-FR" sz="1600" b="1" dirty="0" smtClean="0">
                <a:solidFill>
                  <a:schemeClr val="accent1"/>
                </a:solidFill>
              </a:rPr>
              <a:t>sexe du résident</a:t>
            </a:r>
            <a:endParaRPr lang="fr-FR" sz="1600" dirty="0" smtClean="0">
              <a:solidFill>
                <a:schemeClr val="accent1"/>
              </a:solidFill>
            </a:endParaRPr>
          </a:p>
          <a:p>
            <a:pPr>
              <a:spcBef>
                <a:spcPts val="300"/>
              </a:spcBef>
            </a:pPr>
            <a:r>
              <a:rPr lang="fr-FR" sz="1400" dirty="0" smtClean="0">
                <a:solidFill>
                  <a:srgbClr val="373739"/>
                </a:solidFill>
                <a:sym typeface="Wingdings" panose="05000000000000000000" pitchFamily="2" charset="2"/>
              </a:rPr>
              <a:t> Cocher « </a:t>
            </a:r>
            <a:r>
              <a:rPr lang="fr-FR" sz="1400" b="1" dirty="0" smtClean="0">
                <a:solidFill>
                  <a:srgbClr val="373739"/>
                </a:solidFill>
                <a:sym typeface="Wingdings" panose="05000000000000000000" pitchFamily="2" charset="2"/>
              </a:rPr>
              <a:t>Féminin</a:t>
            </a:r>
            <a:r>
              <a:rPr lang="fr-FR" sz="1400" dirty="0" smtClean="0">
                <a:solidFill>
                  <a:srgbClr val="373739"/>
                </a:solidFill>
                <a:sym typeface="Wingdings" panose="05000000000000000000" pitchFamily="2" charset="2"/>
              </a:rPr>
              <a:t> » ou « </a:t>
            </a:r>
            <a:r>
              <a:rPr lang="fr-FR" sz="1400" b="1" dirty="0" smtClean="0">
                <a:solidFill>
                  <a:srgbClr val="373739"/>
                </a:solidFill>
                <a:sym typeface="Wingdings" panose="05000000000000000000" pitchFamily="2" charset="2"/>
              </a:rPr>
              <a:t>Masculin</a:t>
            </a:r>
            <a:r>
              <a:rPr lang="fr-FR" sz="1400" dirty="0" smtClean="0">
                <a:solidFill>
                  <a:srgbClr val="373739"/>
                </a:solidFill>
                <a:sym typeface="Wingdings" panose="05000000000000000000" pitchFamily="2" charset="2"/>
              </a:rPr>
              <a:t> »</a:t>
            </a:r>
            <a:endParaRPr lang="fr-FR" sz="1400" dirty="0" smtClean="0">
              <a:solidFill>
                <a:srgbClr val="373739"/>
              </a:solidFill>
            </a:endParaRPr>
          </a:p>
          <a:p>
            <a:pPr>
              <a:spcBef>
                <a:spcPts val="300"/>
              </a:spcBef>
            </a:pPr>
            <a:r>
              <a:rPr lang="fr-FR" sz="1400" dirty="0">
                <a:solidFill>
                  <a:srgbClr val="373739"/>
                </a:solidFill>
                <a:sym typeface="Wingdings" panose="05000000000000000000" pitchFamily="2" charset="2"/>
              </a:rPr>
              <a:t> La réponse inconnue n’est pas admise</a:t>
            </a:r>
            <a:endParaRPr lang="fr-FR" sz="1400" dirty="0">
              <a:solidFill>
                <a:srgbClr val="373739"/>
              </a:solidFill>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cocher obligatoirement une case</a:t>
            </a:r>
          </a:p>
        </p:txBody>
      </p:sp>
    </p:spTree>
    <p:custDataLst>
      <p:tags r:id="rId1"/>
    </p:custDataLst>
    <p:extLst>
      <p:ext uri="{BB962C8B-B14F-4D97-AF65-F5344CB8AC3E}">
        <p14:creationId xmlns:p14="http://schemas.microsoft.com/office/powerpoint/2010/main" val="2371977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8" y="2060848"/>
            <a:ext cx="3006000" cy="39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043608" y="4653136"/>
            <a:ext cx="6984776"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Noter </a:t>
            </a:r>
            <a:r>
              <a:rPr lang="fr-FR" sz="1600" b="1" dirty="0" smtClean="0">
                <a:solidFill>
                  <a:schemeClr val="accent1"/>
                </a:solidFill>
              </a:rPr>
              <a:t>le code ou le nom du secteur ou</a:t>
            </a:r>
            <a:br>
              <a:rPr lang="fr-FR" sz="1600" b="1" dirty="0" smtClean="0">
                <a:solidFill>
                  <a:schemeClr val="accent1"/>
                </a:solidFill>
              </a:rPr>
            </a:br>
            <a:r>
              <a:rPr lang="fr-FR" sz="1600" b="1" dirty="0" smtClean="0">
                <a:solidFill>
                  <a:schemeClr val="accent1"/>
                </a:solidFill>
              </a:rPr>
              <a:t>unité de vie prenant en charge le résident</a:t>
            </a:r>
          </a:p>
          <a:p>
            <a:pPr marL="285750" indent="-285750">
              <a:spcBef>
                <a:spcPts val="300"/>
              </a:spcBef>
              <a:buFont typeface="Wingdings" panose="05000000000000000000" pitchFamily="2" charset="2"/>
              <a:buChar char="Ä"/>
            </a:pPr>
            <a:r>
              <a:rPr lang="fr-FR" sz="1400" b="1" dirty="0" smtClean="0">
                <a:solidFill>
                  <a:srgbClr val="373739"/>
                </a:solidFill>
                <a:sym typeface="Wingdings" panose="05000000000000000000" pitchFamily="2" charset="2"/>
              </a:rPr>
              <a:t>Champ facultatif</a:t>
            </a:r>
            <a:r>
              <a:rPr lang="fr-FR" sz="1400" dirty="0" smtClean="0">
                <a:solidFill>
                  <a:srgbClr val="373739"/>
                </a:solidFill>
                <a:sym typeface="Wingdings" panose="05000000000000000000" pitchFamily="2" charset="2"/>
              </a:rPr>
              <a:t> (à usage interne à l’établissement</a:t>
            </a:r>
          </a:p>
          <a:p>
            <a:pPr marL="285750" indent="-285750">
              <a:spcBef>
                <a:spcPts val="300"/>
              </a:spcBef>
              <a:buFont typeface="Wingdings" panose="05000000000000000000" pitchFamily="2" charset="2"/>
              <a:buChar char="Ä"/>
            </a:pPr>
            <a:r>
              <a:rPr lang="fr-FR" sz="1400" dirty="0" smtClean="0">
                <a:solidFill>
                  <a:srgbClr val="373739"/>
                </a:solidFill>
                <a:sym typeface="Wingdings" panose="05000000000000000000" pitchFamily="2" charset="2"/>
              </a:rPr>
              <a:t>Utilisé pour stratifier les résultats dans le rapport automatisé</a:t>
            </a:r>
            <a:endParaRPr lang="fr-FR" sz="1400" dirty="0" smtClean="0">
              <a:solidFill>
                <a:srgbClr val="373739"/>
              </a:solidFill>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a:t>
            </a:r>
            <a:r>
              <a:rPr lang="fr-FR" sz="1400" dirty="0">
                <a:solidFill>
                  <a:srgbClr val="373739"/>
                </a:solidFill>
              </a:rPr>
              <a:t>limité à 30 </a:t>
            </a:r>
            <a:r>
              <a:rPr lang="fr-FR" sz="1400" dirty="0" smtClean="0">
                <a:solidFill>
                  <a:srgbClr val="373739"/>
                </a:solidFill>
              </a:rPr>
              <a:t>caractères</a:t>
            </a:r>
            <a:br>
              <a:rPr lang="fr-FR" sz="1400" dirty="0" smtClean="0">
                <a:solidFill>
                  <a:srgbClr val="373739"/>
                </a:solidFill>
              </a:rPr>
            </a:br>
            <a:r>
              <a:rPr lang="fr-FR" sz="1400" dirty="0" smtClean="0">
                <a:solidFill>
                  <a:srgbClr val="373739"/>
                </a:solidFill>
              </a:rPr>
              <a:t>Il est possible de laisser le champ vide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046402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268760"/>
            <a:ext cx="8170143" cy="2998289"/>
          </a:xfrm>
          <a:prstGeom prst="rect">
            <a:avLst/>
          </a:prstGeom>
        </p:spPr>
      </p:pic>
      <p:sp>
        <p:nvSpPr>
          <p:cNvPr id="8" name="Rectangle 7"/>
          <p:cNvSpPr/>
          <p:nvPr/>
        </p:nvSpPr>
        <p:spPr>
          <a:xfrm>
            <a:off x="3635896" y="2051354"/>
            <a:ext cx="4968552"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41883" y="3933056"/>
            <a:ext cx="7776865" cy="2793072"/>
          </a:xfrm>
          <a:prstGeom prst="rect">
            <a:avLst/>
          </a:prstGeom>
          <a:solidFill>
            <a:schemeClr val="bg1"/>
          </a:solid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le résident est pris en charge dans une unité adaptée </a:t>
            </a:r>
            <a:r>
              <a:rPr lang="fr-FR" sz="1600" b="1" dirty="0">
                <a:solidFill>
                  <a:schemeClr val="accent1"/>
                </a:solidFill>
              </a:rPr>
              <a:t>à </a:t>
            </a:r>
            <a:r>
              <a:rPr lang="fr-FR" sz="1600" b="1" dirty="0" smtClean="0">
                <a:solidFill>
                  <a:schemeClr val="accent1"/>
                </a:solidFill>
              </a:rPr>
              <a:t>la</a:t>
            </a:r>
            <a:br>
              <a:rPr lang="fr-FR" sz="1600" b="1" dirty="0" smtClean="0">
                <a:solidFill>
                  <a:schemeClr val="accent1"/>
                </a:solidFill>
              </a:rPr>
            </a:br>
            <a:r>
              <a:rPr lang="fr-FR" sz="1600" b="1" dirty="0" smtClean="0">
                <a:solidFill>
                  <a:schemeClr val="accent1"/>
                </a:solidFill>
              </a:rPr>
              <a:t>perte </a:t>
            </a:r>
            <a:r>
              <a:rPr lang="fr-FR" sz="1600" b="1" dirty="0">
                <a:solidFill>
                  <a:schemeClr val="accent1"/>
                </a:solidFill>
              </a:rPr>
              <a:t>d’autonomie psychique et/ou </a:t>
            </a:r>
            <a:r>
              <a:rPr lang="fr-FR" sz="1600" b="1" dirty="0" smtClean="0">
                <a:solidFill>
                  <a:schemeClr val="accent1"/>
                </a:solidFill>
              </a:rPr>
              <a:t>physique</a:t>
            </a:r>
          </a:p>
          <a:p>
            <a:pPr>
              <a:spcBef>
                <a:spcPts val="300"/>
              </a:spcBef>
            </a:pPr>
            <a:r>
              <a:rPr lang="fr-FR" sz="1400" dirty="0" smtClean="0">
                <a:solidFill>
                  <a:srgbClr val="373739"/>
                </a:solidFill>
                <a:sym typeface="Wingdings" panose="05000000000000000000" pitchFamily="2" charset="2"/>
              </a:rPr>
              <a:t> </a:t>
            </a:r>
            <a:r>
              <a:rPr lang="fr-FR" sz="1400" dirty="0" smtClean="0">
                <a:solidFill>
                  <a:srgbClr val="373739"/>
                </a:solidFill>
              </a:rPr>
              <a:t>Cocher l’une des </a:t>
            </a:r>
            <a:r>
              <a:rPr lang="fr-FR" sz="1400" b="1" dirty="0" smtClean="0">
                <a:solidFill>
                  <a:srgbClr val="373739"/>
                </a:solidFill>
              </a:rPr>
              <a:t>4 propositions </a:t>
            </a:r>
            <a:r>
              <a:rPr lang="fr-FR" sz="1400" dirty="0" smtClean="0">
                <a:solidFill>
                  <a:srgbClr val="373739"/>
                </a:solidFill>
              </a:rPr>
              <a:t>:</a:t>
            </a:r>
          </a:p>
          <a:p>
            <a:r>
              <a:rPr lang="fr-FR" sz="1200" b="1" u="sng" dirty="0" smtClean="0">
                <a:solidFill>
                  <a:srgbClr val="373739"/>
                </a:solidFill>
              </a:rPr>
              <a:t>Oui - USA</a:t>
            </a:r>
            <a:r>
              <a:rPr lang="fr-FR" sz="1200" dirty="0">
                <a:solidFill>
                  <a:srgbClr val="373739"/>
                </a:solidFill>
              </a:rPr>
              <a:t> </a:t>
            </a:r>
            <a:r>
              <a:rPr lang="fr-FR" sz="1200" dirty="0" smtClean="0">
                <a:solidFill>
                  <a:srgbClr val="373739"/>
                </a:solidFill>
              </a:rPr>
              <a:t>: le résident est pris en charge dans une unité </a:t>
            </a:r>
            <a:r>
              <a:rPr lang="fr-FR" sz="1200" dirty="0">
                <a:solidFill>
                  <a:srgbClr val="373739"/>
                </a:solidFill>
              </a:rPr>
              <a:t>de soins adaptés </a:t>
            </a:r>
            <a:r>
              <a:rPr lang="fr-FR" sz="1200" dirty="0" smtClean="0">
                <a:solidFill>
                  <a:srgbClr val="373739"/>
                </a:solidFill>
              </a:rPr>
              <a:t>(USA) ou </a:t>
            </a:r>
            <a:r>
              <a:rPr lang="fr-FR" sz="1200" dirty="0">
                <a:solidFill>
                  <a:srgbClr val="373739"/>
                </a:solidFill>
              </a:rPr>
              <a:t>une unité protégée (UP) ou un CANTOU ou </a:t>
            </a:r>
            <a:r>
              <a:rPr lang="fr-FR" sz="1200" dirty="0" smtClean="0">
                <a:solidFill>
                  <a:srgbClr val="373739"/>
                </a:solidFill>
              </a:rPr>
              <a:t>apparenté</a:t>
            </a:r>
            <a:endParaRPr lang="fr-FR" sz="1200" dirty="0">
              <a:solidFill>
                <a:srgbClr val="373739"/>
              </a:solidFill>
            </a:endParaRPr>
          </a:p>
          <a:p>
            <a:r>
              <a:rPr lang="fr-FR" sz="1200" b="1" u="sng" dirty="0" smtClean="0">
                <a:solidFill>
                  <a:srgbClr val="373739"/>
                </a:solidFill>
              </a:rPr>
              <a:t>Oui </a:t>
            </a:r>
            <a:r>
              <a:rPr lang="fr-FR" sz="1200" b="1" u="sng" dirty="0">
                <a:solidFill>
                  <a:srgbClr val="373739"/>
                </a:solidFill>
              </a:rPr>
              <a:t>- UGD</a:t>
            </a:r>
            <a:r>
              <a:rPr lang="fr-FR" sz="1200" dirty="0">
                <a:solidFill>
                  <a:srgbClr val="373739"/>
                </a:solidFill>
              </a:rPr>
              <a:t> </a:t>
            </a:r>
            <a:r>
              <a:rPr lang="fr-FR" sz="1200" dirty="0" smtClean="0">
                <a:solidFill>
                  <a:srgbClr val="373739"/>
                </a:solidFill>
              </a:rPr>
              <a:t>: le </a:t>
            </a:r>
            <a:r>
              <a:rPr lang="fr-FR" sz="1200" dirty="0">
                <a:solidFill>
                  <a:srgbClr val="373739"/>
                </a:solidFill>
              </a:rPr>
              <a:t>résident est pris en charge dans une unité grand dépendant (UGD) ou une unité grand fragile (UGF) ou une unité Cocooning ou </a:t>
            </a:r>
            <a:r>
              <a:rPr lang="fr-FR" sz="1200" dirty="0" smtClean="0">
                <a:solidFill>
                  <a:srgbClr val="373739"/>
                </a:solidFill>
              </a:rPr>
              <a:t>apparenté</a:t>
            </a:r>
            <a:endParaRPr lang="fr-FR" sz="1200" dirty="0">
              <a:solidFill>
                <a:srgbClr val="373739"/>
              </a:solidFill>
            </a:endParaRPr>
          </a:p>
          <a:p>
            <a:r>
              <a:rPr lang="fr-FR" sz="1200" b="1" u="sng" dirty="0" smtClean="0">
                <a:solidFill>
                  <a:srgbClr val="373739"/>
                </a:solidFill>
              </a:rPr>
              <a:t>Oui </a:t>
            </a:r>
            <a:r>
              <a:rPr lang="fr-FR" sz="1200" b="1" u="sng" dirty="0">
                <a:solidFill>
                  <a:srgbClr val="373739"/>
                </a:solidFill>
              </a:rPr>
              <a:t>- UHR</a:t>
            </a:r>
            <a:r>
              <a:rPr lang="fr-FR" sz="1200" dirty="0">
                <a:solidFill>
                  <a:srgbClr val="373739"/>
                </a:solidFill>
              </a:rPr>
              <a:t> </a:t>
            </a:r>
            <a:r>
              <a:rPr lang="fr-FR" sz="1200" dirty="0" smtClean="0">
                <a:solidFill>
                  <a:srgbClr val="373739"/>
                </a:solidFill>
              </a:rPr>
              <a:t>: le </a:t>
            </a:r>
            <a:r>
              <a:rPr lang="fr-FR" sz="1200" dirty="0">
                <a:solidFill>
                  <a:srgbClr val="373739"/>
                </a:solidFill>
              </a:rPr>
              <a:t>résident est pris en charge dans une unité d’hébergement renforcée (UHR</a:t>
            </a:r>
            <a:r>
              <a:rPr lang="fr-FR" sz="1200" dirty="0" smtClean="0">
                <a:solidFill>
                  <a:srgbClr val="373739"/>
                </a:solidFill>
              </a:rPr>
              <a:t>)</a:t>
            </a:r>
            <a:endParaRPr lang="fr-FR" sz="1200" dirty="0">
              <a:solidFill>
                <a:srgbClr val="373739"/>
              </a:solidFill>
            </a:endParaRPr>
          </a:p>
          <a:p>
            <a:r>
              <a:rPr lang="fr-FR" sz="1200" b="1" u="sng" dirty="0" smtClean="0">
                <a:solidFill>
                  <a:srgbClr val="373739"/>
                </a:solidFill>
              </a:rPr>
              <a:t>Non</a:t>
            </a:r>
            <a:r>
              <a:rPr lang="fr-FR" sz="1200" dirty="0">
                <a:solidFill>
                  <a:srgbClr val="373739"/>
                </a:solidFill>
              </a:rPr>
              <a:t> </a:t>
            </a:r>
            <a:r>
              <a:rPr lang="fr-FR" sz="1200" dirty="0" smtClean="0">
                <a:solidFill>
                  <a:srgbClr val="373739"/>
                </a:solidFill>
              </a:rPr>
              <a:t>: le </a:t>
            </a:r>
            <a:r>
              <a:rPr lang="fr-FR" sz="1200" dirty="0">
                <a:solidFill>
                  <a:srgbClr val="373739"/>
                </a:solidFill>
              </a:rPr>
              <a:t>résident n’est pas pris en charge dans l’une ou l’autre de ces unités </a:t>
            </a:r>
            <a:r>
              <a:rPr lang="fr-FR" sz="1200" dirty="0" smtClean="0">
                <a:solidFill>
                  <a:srgbClr val="373739"/>
                </a:solidFill>
              </a:rPr>
              <a:t>adaptées</a:t>
            </a: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a:t>
            </a:r>
            <a:r>
              <a:rPr lang="fr-FR" sz="1400" u="sng" dirty="0">
                <a:solidFill>
                  <a:srgbClr val="373739"/>
                </a:solidFill>
              </a:rPr>
              <a:t>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t>
            </a:r>
            <a:r>
              <a:rPr lang="fr-FR" sz="1400" dirty="0" smtClean="0">
                <a:solidFill>
                  <a:srgbClr val="373739"/>
                </a:solidFill>
              </a:rPr>
              <a:t>cocher obligatoirement une case si l’établissement présente une unité adaptée, c’est-à-dire si la </a:t>
            </a:r>
            <a:r>
              <a:rPr lang="fr-FR" sz="1400" dirty="0">
                <a:solidFill>
                  <a:srgbClr val="373739"/>
                </a:solidFill>
              </a:rPr>
              <a:t>variable </a:t>
            </a:r>
            <a:r>
              <a:rPr lang="fr-FR" sz="1400" dirty="0" smtClean="0">
                <a:solidFill>
                  <a:srgbClr val="373739"/>
                </a:solidFill>
              </a:rPr>
              <a:t>du QE « Présence d’unité adapté » est codée « Oui »</a:t>
            </a:r>
          </a:p>
          <a:p>
            <a:r>
              <a:rPr lang="fr-FR" sz="1400" dirty="0" smtClean="0">
                <a:solidFill>
                  <a:srgbClr val="373739"/>
                </a:solidFill>
              </a:rPr>
              <a:t>Le </a:t>
            </a:r>
            <a:r>
              <a:rPr lang="fr-FR" sz="1400" dirty="0">
                <a:solidFill>
                  <a:srgbClr val="373739"/>
                </a:solidFill>
              </a:rPr>
              <a:t>champ est pré-rempli par « Non </a:t>
            </a:r>
            <a:r>
              <a:rPr lang="fr-FR" sz="1400" dirty="0" smtClean="0">
                <a:solidFill>
                  <a:srgbClr val="373739"/>
                </a:solidFill>
              </a:rPr>
              <a:t>» si </a:t>
            </a:r>
            <a:r>
              <a:rPr lang="fr-FR" sz="1400" dirty="0">
                <a:solidFill>
                  <a:srgbClr val="373739"/>
                </a:solidFill>
              </a:rPr>
              <a:t>la variable du QE « </a:t>
            </a:r>
            <a:r>
              <a:rPr lang="fr-FR" sz="1400" dirty="0" smtClean="0">
                <a:solidFill>
                  <a:srgbClr val="373739"/>
                </a:solidFill>
              </a:rPr>
              <a:t>Présence </a:t>
            </a:r>
            <a:r>
              <a:rPr lang="fr-FR" sz="1400" dirty="0">
                <a:solidFill>
                  <a:srgbClr val="373739"/>
                </a:solidFill>
              </a:rPr>
              <a:t>d’unité adapté » est codée « </a:t>
            </a:r>
            <a:r>
              <a:rPr lang="fr-FR" sz="1400" dirty="0" smtClean="0">
                <a:solidFill>
                  <a:srgbClr val="373739"/>
                </a:solidFill>
              </a:rPr>
              <a:t>Non</a:t>
            </a:r>
            <a:r>
              <a:rPr lang="fr-FR" sz="1400" dirty="0">
                <a:solidFill>
                  <a:srgbClr val="373739"/>
                </a:solidFill>
              </a:rPr>
              <a:t> » </a:t>
            </a:r>
            <a:r>
              <a:rPr lang="fr-FR" sz="1400" dirty="0" smtClean="0">
                <a:solidFill>
                  <a:srgbClr val="373739"/>
                </a:solidFill>
              </a:rPr>
              <a:t>ou est grisée (</a:t>
            </a:r>
            <a:r>
              <a:rPr lang="fr-FR" sz="1400" i="1" dirty="0" smtClean="0">
                <a:solidFill>
                  <a:srgbClr val="373739"/>
                </a:solidFill>
              </a:rPr>
              <a:t>i.e.</a:t>
            </a:r>
            <a:r>
              <a:rPr lang="fr-FR" sz="1400" dirty="0" smtClean="0">
                <a:solidFill>
                  <a:srgbClr val="373739"/>
                </a:solidFill>
              </a:rPr>
              <a:t> l’établissement n’est pas un EHPAD)</a:t>
            </a:r>
            <a:endParaRPr lang="fr-FR" sz="1400" dirty="0">
              <a:solidFill>
                <a:srgbClr val="373739"/>
              </a:solidFill>
            </a:endParaRPr>
          </a:p>
        </p:txBody>
      </p:sp>
    </p:spTree>
    <p:custDataLst>
      <p:tags r:id="rId1"/>
    </p:custDataLst>
    <p:extLst>
      <p:ext uri="{BB962C8B-B14F-4D97-AF65-F5344CB8AC3E}">
        <p14:creationId xmlns:p14="http://schemas.microsoft.com/office/powerpoint/2010/main" val="326127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492896"/>
            <a:ext cx="3417617" cy="417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83568" y="4581128"/>
            <a:ext cx="7560840"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le résident a été hospitalisé dans un établissement de santé</a:t>
            </a:r>
          </a:p>
          <a:p>
            <a:pPr>
              <a:spcBef>
                <a:spcPts val="300"/>
              </a:spcBef>
            </a:pPr>
            <a:r>
              <a:rPr lang="fr-FR" sz="1400" dirty="0" smtClean="0">
                <a:solidFill>
                  <a:srgbClr val="373739"/>
                </a:solidFill>
                <a:sym typeface="Wingdings" panose="05000000000000000000" pitchFamily="2" charset="2"/>
              </a:rPr>
              <a:t> </a:t>
            </a:r>
            <a:r>
              <a:rPr lang="fr-FR" sz="1400" b="1" dirty="0" smtClean="0">
                <a:solidFill>
                  <a:srgbClr val="373739"/>
                </a:solidFill>
                <a:sym typeface="Wingdings" panose="05000000000000000000" pitchFamily="2" charset="2"/>
              </a:rPr>
              <a:t>Au cours de 3 mois précédant le jour de l’enquête</a:t>
            </a:r>
            <a:endParaRPr lang="fr-FR" sz="1400" b="1" dirty="0" smtClean="0">
              <a:solidFill>
                <a:srgbClr val="373739"/>
              </a:solidFill>
            </a:endParaRP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a:t>
            </a:r>
            <a:r>
              <a:rPr lang="fr-FR" sz="1400" dirty="0" smtClean="0">
                <a:solidFill>
                  <a:srgbClr val="373739"/>
                </a:solidFill>
              </a:rPr>
              <a:t>case</a:t>
            </a:r>
            <a:r>
              <a:rPr lang="fr-FR" sz="1400" dirty="0" smtClean="0">
                <a:solidFill>
                  <a:srgbClr val="373739"/>
                </a:solidFill>
                <a:sym typeface="Wingdings" panose="05000000000000000000" pitchFamily="2" charset="2"/>
              </a:rPr>
              <a:t/>
            </a:r>
            <a:br>
              <a:rPr lang="fr-FR" sz="1400" dirty="0" smtClean="0">
                <a:solidFill>
                  <a:srgbClr val="373739"/>
                </a:solidFill>
                <a:sym typeface="Wingdings" panose="05000000000000000000" pitchFamily="2" charset="2"/>
              </a:rPr>
            </a:br>
            <a:r>
              <a:rPr lang="fr-FR" sz="1400" dirty="0">
                <a:solidFill>
                  <a:srgbClr val="373739"/>
                </a:solidFill>
                <a:sym typeface="Wingdings" panose="05000000000000000000" pitchFamily="2" charset="2"/>
              </a:rPr>
              <a:t>C</a:t>
            </a:r>
            <a:r>
              <a:rPr lang="fr-FR" sz="1400" dirty="0" smtClean="0">
                <a:solidFill>
                  <a:srgbClr val="373739"/>
                </a:solidFill>
                <a:sym typeface="Wingdings" panose="05000000000000000000" pitchFamily="2" charset="2"/>
              </a:rPr>
              <a:t>ocher « Inconnu » </a:t>
            </a:r>
            <a:r>
              <a:rPr lang="fr-FR" sz="1400" dirty="0">
                <a:solidFill>
                  <a:srgbClr val="373739"/>
                </a:solidFill>
              </a:rPr>
              <a:t>si l’information n’est pas </a:t>
            </a:r>
            <a:r>
              <a:rPr lang="fr-FR" sz="1400" dirty="0" smtClean="0">
                <a:solidFill>
                  <a:srgbClr val="373739"/>
                </a:solidFill>
              </a:rPr>
              <a:t>disponible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437995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4572000" y="2483403"/>
            <a:ext cx="4032448" cy="42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4461879"/>
            <a:ext cx="7992888" cy="1946687"/>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Indiquer si le </a:t>
            </a:r>
            <a:r>
              <a:rPr lang="fr-FR" sz="1600" b="1" dirty="0" smtClean="0">
                <a:solidFill>
                  <a:schemeClr val="accent1"/>
                </a:solidFill>
              </a:rPr>
              <a:t>résident a été opéré</a:t>
            </a:r>
          </a:p>
          <a:p>
            <a:pPr>
              <a:spcBef>
                <a:spcPts val="300"/>
              </a:spcBef>
            </a:pPr>
            <a:r>
              <a:rPr lang="fr-FR" sz="1400" dirty="0">
                <a:solidFill>
                  <a:srgbClr val="373739"/>
                </a:solidFill>
                <a:sym typeface="Wingdings" panose="05000000000000000000" pitchFamily="2" charset="2"/>
              </a:rPr>
              <a:t> </a:t>
            </a:r>
            <a:r>
              <a:rPr lang="fr-FR" sz="1400" b="1" dirty="0" smtClean="0">
                <a:solidFill>
                  <a:srgbClr val="373739"/>
                </a:solidFill>
                <a:sym typeface="Wingdings" panose="05000000000000000000" pitchFamily="2" charset="2"/>
              </a:rPr>
              <a:t>Dans les 30 jours précédant </a:t>
            </a:r>
            <a:r>
              <a:rPr lang="fr-FR" sz="1400" b="1" dirty="0">
                <a:solidFill>
                  <a:srgbClr val="373739"/>
                </a:solidFill>
                <a:sym typeface="Wingdings" panose="05000000000000000000" pitchFamily="2" charset="2"/>
              </a:rPr>
              <a:t>le jour de l’enquête</a:t>
            </a:r>
            <a:endParaRPr lang="fr-FR" sz="1400" b="1" dirty="0">
              <a:solidFill>
                <a:srgbClr val="373739"/>
              </a:solidFill>
            </a:endParaRPr>
          </a:p>
          <a:p>
            <a:pPr>
              <a:spcBef>
                <a:spcPts val="300"/>
              </a:spcBef>
            </a:pPr>
            <a:r>
              <a:rPr lang="fr-FR" sz="1400" dirty="0" smtClean="0">
                <a:solidFill>
                  <a:srgbClr val="373739"/>
                </a:solidFill>
                <a:sym typeface="Wingdings" panose="05000000000000000000" pitchFamily="2" charset="2"/>
              </a:rPr>
              <a:t> Mise en œuvre d’une (ou plusieurs) procédure(s) chirurgicale(s) effectuée(s) lors d’un seul passage au bloc opératoire (</a:t>
            </a:r>
            <a:r>
              <a:rPr lang="fr-FR" sz="1400" i="1" dirty="0" smtClean="0">
                <a:solidFill>
                  <a:srgbClr val="373739"/>
                </a:solidFill>
                <a:sym typeface="Wingdings" panose="05000000000000000000" pitchFamily="2" charset="2"/>
              </a:rPr>
              <a:t>cf. guide de l’enquêteur page 33 pour la</a:t>
            </a:r>
            <a:r>
              <a:rPr lang="fr-FR" sz="1400" dirty="0" smtClean="0">
                <a:solidFill>
                  <a:srgbClr val="373739"/>
                </a:solidFill>
                <a:sym typeface="Wingdings" panose="05000000000000000000" pitchFamily="2" charset="2"/>
              </a:rPr>
              <a:t> </a:t>
            </a:r>
            <a:r>
              <a:rPr lang="fr-FR" sz="1400" i="1" dirty="0" smtClean="0">
                <a:solidFill>
                  <a:srgbClr val="373739"/>
                </a:solidFill>
                <a:sym typeface="Wingdings" panose="05000000000000000000" pitchFamily="2" charset="2"/>
              </a:rPr>
              <a:t>liste des actes réalisés en interventionnel exclus</a:t>
            </a:r>
            <a:r>
              <a:rPr lang="fr-FR" sz="1400" dirty="0" smtClean="0">
                <a:solidFill>
                  <a:srgbClr val="373739"/>
                </a:solidFill>
                <a:sym typeface="Wingdings" panose="05000000000000000000" pitchFamily="2" charset="2"/>
              </a:rPr>
              <a:t>)</a:t>
            </a:r>
          </a:p>
          <a:p>
            <a:pPr>
              <a:spcBef>
                <a:spcPts val="300"/>
              </a:spcBef>
            </a:pPr>
            <a:r>
              <a:rPr lang="fr-FR" sz="1400" dirty="0">
                <a:solidFill>
                  <a:srgbClr val="373739"/>
                </a:solidFill>
                <a:sym typeface="Wingdings" panose="05000000000000000000" pitchFamily="2" charset="2"/>
              </a:rPr>
              <a:t></a:t>
            </a: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a:t>
            </a:r>
            <a:r>
              <a:rPr lang="fr-FR" sz="1400" dirty="0" smtClean="0">
                <a:solidFill>
                  <a:srgbClr val="373739"/>
                </a:solidFill>
                <a:sym typeface="Wingdings" panose="05000000000000000000" pitchFamily="2" charset="2"/>
              </a:rPr>
              <a:t>« Inconnu » </a:t>
            </a:r>
            <a:r>
              <a:rPr lang="fr-FR" sz="1400" dirty="0">
                <a:solidFill>
                  <a:srgbClr val="373739"/>
                </a:solidFill>
              </a:rPr>
              <a:t>si l’information n’est pas </a:t>
            </a:r>
            <a:r>
              <a:rPr lang="fr-FR" sz="1400" dirty="0" smtClean="0">
                <a:solidFill>
                  <a:srgbClr val="373739"/>
                </a:solidFill>
              </a:rPr>
              <a:t>disponible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9050350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852936"/>
            <a:ext cx="2697537" cy="360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91880" y="2843443"/>
            <a:ext cx="3988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99398" y="4377109"/>
            <a:ext cx="7789026" cy="2262158"/>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u="sng" dirty="0" smtClean="0">
                <a:solidFill>
                  <a:srgbClr val="373739"/>
                </a:solidFill>
              </a:rPr>
              <a:t>Documenter la présence d’escarre chez le résident le jour de l’enquête :</a:t>
            </a:r>
          </a:p>
          <a:p>
            <a:r>
              <a:rPr lang="fr-FR" sz="1600" b="1" dirty="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le résident présente une escarre le jour de l’enquête</a:t>
            </a:r>
            <a:endParaRPr lang="fr-FR" sz="1600" dirty="0" smtClean="0">
              <a:solidFill>
                <a:schemeClr val="accent1"/>
              </a:solidFill>
            </a:endParaRPr>
          </a:p>
          <a:p>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endParaRPr lang="fr-FR" sz="1000" dirty="0" smtClean="0">
              <a:solidFill>
                <a:srgbClr val="373739"/>
              </a:solidFill>
            </a:endParaRPr>
          </a:p>
          <a:p>
            <a:r>
              <a:rPr lang="fr-FR" sz="1400" i="1" dirty="0" smtClean="0">
                <a:solidFill>
                  <a:srgbClr val="373739"/>
                </a:solidFill>
              </a:rPr>
              <a:t>Si le champ « Présence d’escarre » est coché « Oui » :</a:t>
            </a:r>
          </a:p>
          <a:p>
            <a:r>
              <a:rPr lang="fr-FR" sz="1600" b="1" dirty="0">
                <a:solidFill>
                  <a:schemeClr val="accent1"/>
                </a:solidFill>
                <a:sym typeface="Wingdings" panose="05000000000000000000" pitchFamily="2" charset="2"/>
              </a:rPr>
              <a:t> </a:t>
            </a:r>
            <a:r>
              <a:rPr lang="fr-FR" sz="1600" b="1" dirty="0" smtClean="0">
                <a:solidFill>
                  <a:srgbClr val="373739"/>
                </a:solidFill>
              </a:rPr>
              <a:t>Indiquer </a:t>
            </a:r>
            <a:r>
              <a:rPr lang="fr-FR" sz="1600" b="1" dirty="0">
                <a:solidFill>
                  <a:schemeClr val="accent1"/>
                </a:solidFill>
              </a:rPr>
              <a:t>le </a:t>
            </a:r>
            <a:r>
              <a:rPr lang="fr-FR" sz="1600" b="1" dirty="0" smtClean="0">
                <a:solidFill>
                  <a:schemeClr val="accent1"/>
                </a:solidFill>
              </a:rPr>
              <a:t>grade (ou stade) </a:t>
            </a:r>
            <a:r>
              <a:rPr lang="fr-FR" sz="1600" b="1" dirty="0">
                <a:solidFill>
                  <a:schemeClr val="accent1"/>
                </a:solidFill>
              </a:rPr>
              <a:t>de </a:t>
            </a:r>
            <a:r>
              <a:rPr lang="fr-FR" sz="1600" b="1" dirty="0" smtClean="0">
                <a:solidFill>
                  <a:schemeClr val="accent1"/>
                </a:solidFill>
              </a:rPr>
              <a:t>l’escarre </a:t>
            </a:r>
            <a:r>
              <a:rPr lang="fr-FR" sz="1600" b="1" dirty="0" smtClean="0">
                <a:solidFill>
                  <a:srgbClr val="373739"/>
                </a:solidFill>
                <a:sym typeface="Wingdings" panose="05000000000000000000" pitchFamily="2" charset="2"/>
              </a:rPr>
              <a:t>codé </a:t>
            </a:r>
            <a:r>
              <a:rPr lang="fr-FR" sz="1600" b="1" dirty="0">
                <a:solidFill>
                  <a:srgbClr val="373739"/>
                </a:solidFill>
                <a:sym typeface="Wingdings" panose="05000000000000000000" pitchFamily="2" charset="2"/>
              </a:rPr>
              <a:t>de 1 à 4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a:t>
            </a:r>
            <a:r>
              <a:rPr lang="fr-FR" sz="1400" i="1" dirty="0" smtClean="0">
                <a:solidFill>
                  <a:srgbClr val="373739"/>
                </a:solidFill>
                <a:sym typeface="Wingdings" panose="05000000000000000000" pitchFamily="2" charset="2"/>
              </a:rPr>
              <a:t>guide de l’enquêteur page 34 </a:t>
            </a:r>
            <a:r>
              <a:rPr lang="fr-FR" sz="1400" i="1" dirty="0">
                <a:solidFill>
                  <a:srgbClr val="373739"/>
                </a:solidFill>
                <a:sym typeface="Wingdings" panose="05000000000000000000" pitchFamily="2" charset="2"/>
              </a:rPr>
              <a:t>pour la description des grades d’escarre</a:t>
            </a:r>
            <a:r>
              <a:rPr lang="fr-FR" sz="1400" dirty="0">
                <a:solidFill>
                  <a:srgbClr val="373739"/>
                </a:solidFill>
                <a:sym typeface="Wingdings" panose="05000000000000000000" pitchFamily="2" charset="2"/>
              </a:rPr>
              <a:t>)</a:t>
            </a: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a:t>
            </a:r>
            <a:r>
              <a:rPr lang="fr-FR" sz="1400" u="sng" dirty="0">
                <a:solidFill>
                  <a:srgbClr val="373739"/>
                </a:solidFill>
              </a:rPr>
              <a:t>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a:t>
            </a:r>
            <a:r>
              <a:rPr lang="fr-FR" sz="1400" dirty="0" smtClean="0">
                <a:solidFill>
                  <a:srgbClr val="373739"/>
                </a:solidFill>
              </a:rPr>
              <a:t>case pour « Présence d’escarre » et cocher </a:t>
            </a:r>
            <a:r>
              <a:rPr lang="fr-FR" sz="1400" dirty="0">
                <a:solidFill>
                  <a:srgbClr val="373739"/>
                </a:solidFill>
              </a:rPr>
              <a:t>obligatoirement une </a:t>
            </a:r>
            <a:r>
              <a:rPr lang="fr-FR" sz="1400" dirty="0" smtClean="0">
                <a:solidFill>
                  <a:srgbClr val="373739"/>
                </a:solidFill>
              </a:rPr>
              <a:t>case pour le champ « Préciser le grade </a:t>
            </a:r>
            <a:r>
              <a:rPr lang="fr-FR" sz="1400" dirty="0">
                <a:solidFill>
                  <a:srgbClr val="373739"/>
                </a:solidFill>
              </a:rPr>
              <a:t>» si </a:t>
            </a:r>
            <a:r>
              <a:rPr lang="fr-FR" sz="1400" dirty="0" smtClean="0">
                <a:solidFill>
                  <a:srgbClr val="373739"/>
                </a:solidFill>
              </a:rPr>
              <a:t>«</a:t>
            </a:r>
            <a:r>
              <a:rPr lang="fr-FR" sz="1400" dirty="0">
                <a:solidFill>
                  <a:srgbClr val="373739"/>
                </a:solidFill>
              </a:rPr>
              <a:t> Présence d’escarre » est coché « Oui </a:t>
            </a:r>
            <a:r>
              <a:rPr lang="fr-FR" sz="1400" dirty="0" smtClean="0">
                <a:solidFill>
                  <a:srgbClr val="373739"/>
                </a:solidFill>
              </a:rPr>
              <a:t>»</a:t>
            </a:r>
          </a:p>
        </p:txBody>
      </p:sp>
    </p:spTree>
    <p:custDataLst>
      <p:tags r:id="rId1"/>
    </p:custDataLst>
    <p:extLst>
      <p:ext uri="{BB962C8B-B14F-4D97-AF65-F5344CB8AC3E}">
        <p14:creationId xmlns:p14="http://schemas.microsoft.com/office/powerpoint/2010/main" val="31101397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212976"/>
            <a:ext cx="3509009"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0943" y="4736466"/>
            <a:ext cx="7685473" cy="125418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le résident présente des périodes de confusion et/ou des troubles neurocognitifs au moment de l’enquête</a:t>
            </a:r>
          </a:p>
          <a:p>
            <a:pPr>
              <a:spcBef>
                <a:spcPts val="300"/>
              </a:spcBef>
            </a:pPr>
            <a:r>
              <a:rPr lang="fr-FR" sz="1400" dirty="0" smtClean="0">
                <a:solidFill>
                  <a:srgbClr val="373739"/>
                </a:solidFill>
                <a:sym typeface="Wingdings" panose="05000000000000000000" pitchFamily="2" charset="2"/>
              </a:rPr>
              <a:t> Cocher « </a:t>
            </a:r>
            <a:r>
              <a:rPr lang="fr-FR" sz="1400" b="1" dirty="0" smtClean="0">
                <a:solidFill>
                  <a:srgbClr val="373739"/>
                </a:solidFill>
                <a:sym typeface="Wingdings" panose="05000000000000000000" pitchFamily="2" charset="2"/>
              </a:rPr>
              <a:t>Non</a:t>
            </a:r>
            <a:r>
              <a:rPr lang="fr-FR" sz="1400" dirty="0" smtClean="0">
                <a:solidFill>
                  <a:srgbClr val="373739"/>
                </a:solidFill>
                <a:sym typeface="Wingdings" panose="05000000000000000000" pitchFamily="2" charset="2"/>
              </a:rPr>
              <a:t> » ou « </a:t>
            </a:r>
            <a:r>
              <a:rPr lang="fr-FR" sz="1400" b="1" dirty="0" smtClean="0">
                <a:solidFill>
                  <a:srgbClr val="373739"/>
                </a:solidFill>
                <a:sym typeface="Wingdings" panose="05000000000000000000" pitchFamily="2" charset="2"/>
              </a:rPr>
              <a:t>Oui</a:t>
            </a:r>
            <a:r>
              <a:rPr lang="fr-FR" sz="1400" dirty="0" smtClean="0">
                <a:solidFill>
                  <a:srgbClr val="373739"/>
                </a:solidFill>
                <a:sym typeface="Wingdings" panose="05000000000000000000" pitchFamily="2" charset="2"/>
              </a:rPr>
              <a:t> »</a:t>
            </a: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a:t>
            </a:r>
            <a:r>
              <a:rPr lang="fr-FR" sz="1400" dirty="0" smtClean="0">
                <a:solidFill>
                  <a:srgbClr val="373739"/>
                </a:solidFill>
                <a:sym typeface="Wingdings" panose="05000000000000000000" pitchFamily="2" charset="2"/>
              </a:rPr>
              <a:t>« Inconnu » </a:t>
            </a:r>
            <a:r>
              <a:rPr lang="fr-FR" sz="1400" dirty="0">
                <a:solidFill>
                  <a:srgbClr val="373739"/>
                </a:solidFill>
              </a:rPr>
              <a:t>si l’information n’est pas </a:t>
            </a:r>
            <a:r>
              <a:rPr lang="fr-FR" sz="1400" dirty="0" smtClean="0">
                <a:solidFill>
                  <a:srgbClr val="373739"/>
                </a:solidFill>
              </a:rPr>
              <a:t>disponible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17496480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563523"/>
            <a:ext cx="5453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0943" y="4508064"/>
            <a:ext cx="7829489"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smtClean="0">
                <a:solidFill>
                  <a:srgbClr val="373739"/>
                </a:solidFill>
              </a:rPr>
              <a:t>Indiquer </a:t>
            </a:r>
            <a:r>
              <a:rPr lang="fr-FR" sz="1600" b="1" dirty="0" smtClean="0">
                <a:solidFill>
                  <a:schemeClr val="accent1"/>
                </a:solidFill>
              </a:rPr>
              <a:t>la mobilité du résident au moment de l’enquête</a:t>
            </a:r>
          </a:p>
          <a:p>
            <a:pPr>
              <a:spcBef>
                <a:spcPts val="6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l’une des </a:t>
            </a:r>
            <a:r>
              <a:rPr lang="fr-FR" sz="1400" b="1" dirty="0" smtClean="0">
                <a:solidFill>
                  <a:srgbClr val="373739"/>
                </a:solidFill>
                <a:sym typeface="Wingdings" panose="05000000000000000000" pitchFamily="2" charset="2"/>
              </a:rPr>
              <a:t>3 situations </a:t>
            </a:r>
            <a:r>
              <a:rPr lang="fr-FR" sz="1400" dirty="0" smtClean="0">
                <a:solidFill>
                  <a:srgbClr val="373739"/>
                </a:solidFill>
                <a:sym typeface="Wingdings" panose="05000000000000000000" pitchFamily="2" charset="2"/>
              </a:rPr>
              <a:t>: « </a:t>
            </a:r>
            <a:r>
              <a:rPr lang="fr-FR" sz="1400" b="1" dirty="0">
                <a:solidFill>
                  <a:srgbClr val="373739"/>
                </a:solidFill>
                <a:sym typeface="Wingdings" panose="05000000000000000000" pitchFamily="2" charset="2"/>
              </a:rPr>
              <a:t>A</a:t>
            </a:r>
            <a:r>
              <a:rPr lang="fr-FR" sz="1400" b="1" dirty="0" smtClean="0">
                <a:solidFill>
                  <a:srgbClr val="373739"/>
                </a:solidFill>
                <a:sym typeface="Wingdings" panose="05000000000000000000" pitchFamily="2" charset="2"/>
              </a:rPr>
              <a:t>mbulant</a:t>
            </a:r>
            <a:r>
              <a:rPr lang="fr-FR" sz="1400"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smtClean="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E</a:t>
            </a:r>
            <a:r>
              <a:rPr lang="fr-FR" sz="1400" b="1" dirty="0" smtClean="0">
                <a:solidFill>
                  <a:srgbClr val="373739"/>
                </a:solidFill>
                <a:sym typeface="Wingdings" panose="05000000000000000000" pitchFamily="2" charset="2"/>
              </a:rPr>
              <a:t>n fauteuil roulant</a:t>
            </a:r>
            <a:r>
              <a:rPr lang="fr-FR" sz="1400" dirty="0" smtClean="0">
                <a:solidFill>
                  <a:srgbClr val="373739"/>
                </a:solidFill>
                <a:sym typeface="Wingdings" panose="05000000000000000000" pitchFamily="2" charset="2"/>
              </a:rPr>
              <a:t> » ou « </a:t>
            </a:r>
            <a:r>
              <a:rPr lang="fr-FR" sz="1400" b="1" dirty="0" smtClean="0">
                <a:solidFill>
                  <a:srgbClr val="373739"/>
                </a:solidFill>
                <a:sym typeface="Wingdings" panose="05000000000000000000" pitchFamily="2" charset="2"/>
              </a:rPr>
              <a:t>alité</a:t>
            </a:r>
            <a:r>
              <a:rPr lang="fr-FR" sz="1400" dirty="0" smtClean="0">
                <a:solidFill>
                  <a:srgbClr val="373739"/>
                </a:solidFill>
                <a:sym typeface="Wingdings" panose="05000000000000000000" pitchFamily="2" charset="2"/>
              </a:rPr>
              <a:t> »</a:t>
            </a:r>
            <a:endParaRPr lang="fr-FR" sz="1400" dirty="0">
              <a:solidFill>
                <a:srgbClr val="373739"/>
              </a:solidFill>
              <a:sym typeface="Wingdings" panose="05000000000000000000" pitchFamily="2" charset="2"/>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a:t>
            </a:r>
            <a:r>
              <a:rPr lang="fr-FR" sz="1400" dirty="0" smtClean="0">
                <a:solidFill>
                  <a:srgbClr val="373739"/>
                </a:solidFill>
                <a:sym typeface="Wingdings" panose="05000000000000000000" pitchFamily="2" charset="2"/>
              </a:rPr>
              <a:t>« Inconnu » </a:t>
            </a:r>
            <a:r>
              <a:rPr lang="fr-FR" sz="1400" dirty="0">
                <a:solidFill>
                  <a:srgbClr val="373739"/>
                </a:solidFill>
              </a:rPr>
              <a:t>si l’information n’est pas </a:t>
            </a:r>
            <a:r>
              <a:rPr lang="fr-FR" sz="1400" dirty="0" smtClean="0">
                <a:solidFill>
                  <a:srgbClr val="373739"/>
                </a:solidFill>
              </a:rPr>
              <a:t>disponible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2402225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2" y="3906000"/>
            <a:ext cx="3509009" cy="3695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99592" y="4736466"/>
            <a:ext cx="7200800"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 </a:t>
            </a:r>
            <a:r>
              <a:rPr lang="fr-FR" sz="1600" b="1" dirty="0">
                <a:solidFill>
                  <a:schemeClr val="accent1"/>
                </a:solidFill>
              </a:rPr>
              <a:t>Oui</a:t>
            </a:r>
            <a:r>
              <a:rPr lang="fr-FR" sz="1600" b="1" dirty="0">
                <a:solidFill>
                  <a:srgbClr val="373739"/>
                </a:solidFill>
              </a:rPr>
              <a:t> » si </a:t>
            </a:r>
            <a:r>
              <a:rPr lang="fr-FR" sz="1600" b="1" dirty="0" smtClean="0">
                <a:solidFill>
                  <a:schemeClr val="accent1"/>
                </a:solidFill>
              </a:rPr>
              <a:t>le résident est incontinent au moment de l’enquête</a:t>
            </a:r>
          </a:p>
          <a:p>
            <a:pPr>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Incontinence urinaire ou fécale</a:t>
            </a:r>
            <a:endParaRPr lang="fr-FR" sz="1400" dirty="0">
              <a:solidFill>
                <a:srgbClr val="373739"/>
              </a:solidFill>
              <a:sym typeface="Wingdings" panose="05000000000000000000" pitchFamily="2" charset="2"/>
            </a:endParaRPr>
          </a:p>
          <a:p>
            <a:pPr>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a:t>
            </a:r>
            <a:r>
              <a:rPr lang="fr-FR" sz="1400" dirty="0" smtClean="0">
                <a:solidFill>
                  <a:srgbClr val="373739"/>
                </a:solidFill>
                <a:sym typeface="Wingdings" panose="05000000000000000000" pitchFamily="2" charset="2"/>
              </a:rPr>
              <a:t>« Inconnu » </a:t>
            </a:r>
            <a:r>
              <a:rPr lang="fr-FR" sz="1400" dirty="0">
                <a:solidFill>
                  <a:srgbClr val="373739"/>
                </a:solidFill>
              </a:rPr>
              <a:t>si l’information n’est pas </a:t>
            </a:r>
            <a:r>
              <a:rPr lang="fr-FR" sz="1400" dirty="0" smtClean="0">
                <a:solidFill>
                  <a:srgbClr val="373739"/>
                </a:solidFill>
              </a:rPr>
              <a:t>disponible</a:t>
            </a:r>
            <a:endParaRPr lang="fr-FR" sz="1400" dirty="0">
              <a:solidFill>
                <a:srgbClr val="373739"/>
              </a:solidFill>
            </a:endParaRPr>
          </a:p>
        </p:txBody>
      </p:sp>
      <p:sp>
        <p:nvSpPr>
          <p:cNvPr id="12" name="ZoneTexte 11"/>
          <p:cNvSpPr txBox="1"/>
          <p:nvPr/>
        </p:nvSpPr>
        <p:spPr>
          <a:xfrm>
            <a:off x="6372200" y="5683667"/>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5" action="ppaction://hlinksldjump"/>
              </a:rPr>
              <a:t>Partie 3 : organisation de l’enquête – le jour de l’enquête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419346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9"/>
            <a:ext cx="7416824" cy="936106"/>
          </a:xfrm>
        </p:spPr>
        <p:txBody>
          <a:bodyPr/>
          <a:lstStyle/>
          <a:p>
            <a:pPr algn="r"/>
            <a:r>
              <a:rPr lang="fr-FR" dirty="0" smtClean="0"/>
              <a:t>Méthode d'enquête</a:t>
            </a:r>
            <a:endParaRPr lang="fr-FR" dirty="0"/>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ENP 2024 : PARTIE 2</a:t>
            </a:r>
            <a:endParaRPr lang="fr-FR" dirty="0"/>
          </a:p>
        </p:txBody>
      </p:sp>
      <p:pic>
        <p:nvPicPr>
          <p:cNvPr id="6" name="Picture 2" descr="Répias - Réseau de Prévention des Infections Associées aux S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118402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sp>
        <p:nvSpPr>
          <p:cNvPr id="2" name="Rectangle 1"/>
          <p:cNvSpPr/>
          <p:nvPr/>
        </p:nvSpPr>
        <p:spPr>
          <a:xfrm>
            <a:off x="2547877" y="1409228"/>
            <a:ext cx="6382960" cy="2137508"/>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dispositif(s</a:t>
            </a:r>
            <a:r>
              <a:rPr lang="fr-FR" b="1" cap="all" dirty="0">
                <a:solidFill>
                  <a:schemeClr val="tx2"/>
                </a:solidFill>
              </a:rPr>
              <a:t>) invasif(s</a:t>
            </a:r>
            <a:r>
              <a:rPr lang="fr-FR" b="1" cap="all" dirty="0" smtClean="0">
                <a:solidFill>
                  <a:schemeClr val="tx2"/>
                </a:solidFill>
              </a:rPr>
              <a:t>) »</a:t>
            </a:r>
            <a:endParaRPr lang="fr-FR" b="1" cap="all" dirty="0">
              <a:solidFill>
                <a:schemeClr val="tx2"/>
              </a:solidFill>
            </a:endParaRP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dispositifs invasifs à demeure chez le résident le jour de l’enquête</a:t>
            </a: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A </a:t>
            </a:r>
            <a:r>
              <a:rPr lang="fr-FR" sz="1600" dirty="0">
                <a:solidFill>
                  <a:srgbClr val="373739"/>
                </a:solidFill>
              </a:rPr>
              <a:t>partir du </a:t>
            </a:r>
            <a:r>
              <a:rPr lang="fr-FR" sz="1600" b="1" dirty="0">
                <a:solidFill>
                  <a:srgbClr val="373739"/>
                </a:solidFill>
              </a:rPr>
              <a:t>dossier </a:t>
            </a:r>
            <a:r>
              <a:rPr lang="fr-FR" sz="1600" b="1" dirty="0" smtClean="0">
                <a:solidFill>
                  <a:srgbClr val="373739"/>
                </a:solidFill>
              </a:rPr>
              <a:t>médical du résident </a:t>
            </a:r>
            <a:r>
              <a:rPr lang="fr-FR" sz="1600" dirty="0">
                <a:solidFill>
                  <a:srgbClr val="373739"/>
                </a:solidFill>
              </a:rPr>
              <a:t>et </a:t>
            </a:r>
            <a:r>
              <a:rPr lang="fr-FR" sz="1600" b="1" dirty="0">
                <a:solidFill>
                  <a:srgbClr val="373739"/>
                </a:solidFill>
              </a:rPr>
              <a:t>confirmé le jour de l’enquête </a:t>
            </a:r>
            <a:r>
              <a:rPr lang="fr-FR" sz="1600" b="1" dirty="0" smtClean="0">
                <a:solidFill>
                  <a:srgbClr val="373739"/>
                </a:solidFill>
              </a:rPr>
              <a:t>auprès du résident </a:t>
            </a:r>
            <a:r>
              <a:rPr lang="fr-FR" sz="1600" b="1" dirty="0">
                <a:solidFill>
                  <a:srgbClr val="373739"/>
                </a:solidFill>
              </a:rPr>
              <a:t>au moment de l’enquête</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Renseigné par l’enquêteur et </a:t>
            </a:r>
            <a:r>
              <a:rPr lang="fr-FR" sz="1600" dirty="0" smtClean="0">
                <a:solidFill>
                  <a:srgbClr val="373739"/>
                </a:solidFill>
              </a:rPr>
              <a:t>confirmé par le personnel de santé du secteur ou unité de vie</a:t>
            </a:r>
            <a:endParaRPr lang="fr-FR" sz="1600" dirty="0">
              <a:solidFill>
                <a:srgbClr val="373739"/>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293096"/>
            <a:ext cx="8319277" cy="1598008"/>
          </a:xfrm>
          <a:prstGeom prst="rect">
            <a:avLst/>
          </a:prstGeom>
          <a:solidFill>
            <a:schemeClr val="bg1"/>
          </a:solidFill>
          <a:ln w="25400">
            <a:solidFill>
              <a:schemeClr val="accent1"/>
            </a:solidFill>
          </a:ln>
        </p:spPr>
      </p:pic>
      <p:sp>
        <p:nvSpPr>
          <p:cNvPr id="9" name="Rectangle 8"/>
          <p:cNvSpPr/>
          <p:nvPr/>
        </p:nvSpPr>
        <p:spPr>
          <a:xfrm>
            <a:off x="179513" y="2414613"/>
            <a:ext cx="2293178"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328251" y="2819194"/>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3722794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Dispositifs invasifs</a:t>
            </a:r>
            <a:endParaRPr lang="fr-FR" dirty="0"/>
          </a:p>
        </p:txBody>
      </p:sp>
      <p:sp>
        <p:nvSpPr>
          <p:cNvPr id="2" name="Rectangle 1"/>
          <p:cNvSpPr/>
          <p:nvPr/>
        </p:nvSpPr>
        <p:spPr>
          <a:xfrm>
            <a:off x="395536" y="3645024"/>
            <a:ext cx="8064896" cy="21082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smtClean="0">
                <a:solidFill>
                  <a:srgbClr val="373739"/>
                </a:solidFill>
              </a:rPr>
              <a:t>Indiquer si </a:t>
            </a:r>
            <a:r>
              <a:rPr lang="fr-FR" sz="1600" b="1" dirty="0" smtClean="0">
                <a:solidFill>
                  <a:schemeClr val="accent1"/>
                </a:solidFill>
              </a:rPr>
              <a:t>le résident est porteur d’au moins un dispositif invasif le jour de l’enquête</a:t>
            </a:r>
          </a:p>
          <a:p>
            <a:pPr marL="0" lvl="4">
              <a:spcBef>
                <a:spcPts val="300"/>
              </a:spcBef>
            </a:pPr>
            <a:r>
              <a:rPr lang="fr-FR" sz="1400" b="1"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Son</a:t>
            </a:r>
            <a:r>
              <a:rPr lang="fr-FR" sz="1400" dirty="0" smtClean="0">
                <a:solidFill>
                  <a:srgbClr val="373739"/>
                </a:solidFill>
                <a:sym typeface="Wingdings" panose="05000000000000000000" pitchFamily="2" charset="2"/>
              </a:rPr>
              <a:t>de urinaire ou cathéters vasculaires </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La réponse inconnue n’est pas admise</a:t>
            </a:r>
            <a:endParaRPr lang="fr-FR" sz="1400" dirty="0">
              <a:solidFill>
                <a:srgbClr val="373739"/>
              </a:solidFill>
              <a:sym typeface="Wingdings" panose="05000000000000000000" pitchFamily="2" charset="2"/>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t>
            </a:r>
            <a:r>
              <a:rPr lang="fr-FR" sz="1400" dirty="0" smtClean="0">
                <a:solidFill>
                  <a:srgbClr val="373739"/>
                </a:solidFill>
              </a:rPr>
              <a:t>la </a:t>
            </a:r>
            <a:r>
              <a:rPr lang="fr-FR" sz="1400" dirty="0">
                <a:solidFill>
                  <a:srgbClr val="373739"/>
                </a:solidFill>
              </a:rPr>
              <a:t>section est cochée « Non » par </a:t>
            </a:r>
            <a:r>
              <a:rPr lang="fr-FR" sz="1400" dirty="0" smtClean="0">
                <a:solidFill>
                  <a:srgbClr val="373739"/>
                </a:solidFill>
              </a:rPr>
              <a:t>défaut dans </a:t>
            </a:r>
            <a:r>
              <a:rPr lang="fr-FR" sz="1400" dirty="0" err="1" smtClean="0">
                <a:solidFill>
                  <a:srgbClr val="373739"/>
                </a:solidFill>
              </a:rPr>
              <a:t>PrevIAS</a:t>
            </a:r>
            <a:endParaRPr lang="fr-FR" sz="1400" dirty="0">
              <a:solidFill>
                <a:schemeClr val="accent1"/>
              </a:solidFill>
            </a:endParaRPr>
          </a:p>
          <a:p>
            <a:pPr marL="0" lvl="4">
              <a:spcBef>
                <a:spcPts val="300"/>
              </a:spcBef>
            </a:pPr>
            <a:r>
              <a:rPr lang="fr-FR" sz="1400" dirty="0">
                <a:solidFill>
                  <a:srgbClr val="373739"/>
                </a:solidFill>
              </a:rPr>
              <a:t>S</a:t>
            </a:r>
            <a:r>
              <a:rPr lang="fr-FR" sz="1400" dirty="0" smtClean="0">
                <a:solidFill>
                  <a:srgbClr val="373739"/>
                </a:solidFill>
              </a:rPr>
              <a:t>i </a:t>
            </a:r>
            <a:r>
              <a:rPr lang="fr-FR" sz="1400" dirty="0">
                <a:solidFill>
                  <a:srgbClr val="373739"/>
                </a:solidFill>
              </a:rPr>
              <a:t>le champ « Dispositif(s) invasif(s) est coché « Oui », </a:t>
            </a:r>
            <a:r>
              <a:rPr lang="fr-FR" sz="1400" dirty="0" smtClean="0">
                <a:solidFill>
                  <a:srgbClr val="373739"/>
                </a:solidFill>
              </a:rPr>
              <a:t>la section s’ouvre et propose l’ensemble des champs de la section</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10" name="Rectangle 9"/>
          <p:cNvSpPr/>
          <p:nvPr/>
        </p:nvSpPr>
        <p:spPr>
          <a:xfrm>
            <a:off x="423044" y="1324974"/>
            <a:ext cx="3212851"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0884947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Dispositifs invasifs</a:t>
            </a:r>
            <a:endParaRPr lang="fr-FR" dirty="0"/>
          </a:p>
        </p:txBody>
      </p:sp>
      <p:sp>
        <p:nvSpPr>
          <p:cNvPr id="2" name="Rectangle 1"/>
          <p:cNvSpPr/>
          <p:nvPr/>
        </p:nvSpPr>
        <p:spPr>
          <a:xfrm>
            <a:off x="395536" y="3336187"/>
            <a:ext cx="8059442" cy="297004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lnSpc>
                <a:spcPct val="150000"/>
              </a:lnSpc>
              <a:spcBef>
                <a:spcPts val="300"/>
              </a:spcBef>
            </a:pPr>
            <a:r>
              <a:rPr lang="fr-FR" sz="1600" i="1" dirty="0" smtClean="0">
                <a:solidFill>
                  <a:srgbClr val="373739"/>
                </a:solidFill>
              </a:rPr>
              <a:t>Si le </a:t>
            </a:r>
            <a:r>
              <a:rPr lang="fr-FR" sz="1600" i="1" dirty="0">
                <a:solidFill>
                  <a:srgbClr val="373739"/>
                </a:solidFill>
              </a:rPr>
              <a:t>champ « Dispositif(s) </a:t>
            </a:r>
            <a:r>
              <a:rPr lang="fr-FR" sz="1600" i="1" dirty="0" smtClean="0">
                <a:solidFill>
                  <a:srgbClr val="373739"/>
                </a:solidFill>
              </a:rPr>
              <a:t>invasif(s) » </a:t>
            </a:r>
            <a:r>
              <a:rPr lang="fr-FR" sz="1600" i="1" dirty="0">
                <a:solidFill>
                  <a:srgbClr val="373739"/>
                </a:solidFill>
              </a:rPr>
              <a:t>est coché « Oui </a:t>
            </a:r>
            <a:r>
              <a:rPr lang="fr-FR" sz="1600" i="1" dirty="0" smtClean="0">
                <a:solidFill>
                  <a:srgbClr val="373739"/>
                </a:solidFill>
              </a:rPr>
              <a:t>» :</a:t>
            </a:r>
            <a:endParaRPr lang="fr-FR" sz="1600" i="1" dirty="0"/>
          </a:p>
          <a:p>
            <a:pPr marL="0" lvl="4">
              <a:lnSpc>
                <a:spcPct val="150000"/>
              </a:lnSpc>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si le </a:t>
            </a:r>
            <a:r>
              <a:rPr lang="fr-FR" sz="1600" b="1" dirty="0" smtClean="0">
                <a:solidFill>
                  <a:schemeClr val="accent1"/>
                </a:solidFill>
              </a:rPr>
              <a:t>résident </a:t>
            </a:r>
            <a:r>
              <a:rPr lang="fr-FR" sz="1600" b="1" dirty="0">
                <a:solidFill>
                  <a:schemeClr val="accent1"/>
                </a:solidFill>
              </a:rPr>
              <a:t>est porteur d’une sonde </a:t>
            </a:r>
            <a:r>
              <a:rPr lang="fr-FR" sz="1600" b="1" dirty="0" smtClean="0">
                <a:solidFill>
                  <a:schemeClr val="accent1"/>
                </a:solidFill>
              </a:rPr>
              <a:t>urinaire à demeure </a:t>
            </a:r>
            <a:r>
              <a:rPr lang="fr-FR" sz="1600" b="1" dirty="0">
                <a:solidFill>
                  <a:schemeClr val="accent1"/>
                </a:solidFill>
              </a:rPr>
              <a:t>le jour de </a:t>
            </a:r>
            <a:r>
              <a:rPr lang="fr-FR" sz="1600" b="1" dirty="0" smtClean="0">
                <a:solidFill>
                  <a:schemeClr val="accent1"/>
                </a:solidFill>
              </a:rPr>
              <a:t>l’enquête</a:t>
            </a:r>
          </a:p>
          <a:p>
            <a:pPr marL="0" lvl="4">
              <a:lnSpc>
                <a:spcPct val="150000"/>
              </a:lnSpc>
              <a:spcBef>
                <a:spcPts val="300"/>
              </a:spcBef>
            </a:pPr>
            <a:r>
              <a:rPr lang="fr-FR" sz="1400" b="1" dirty="0" smtClean="0">
                <a:solidFill>
                  <a:srgbClr val="373739"/>
                </a:solidFill>
                <a:sym typeface="Wingdings" panose="05000000000000000000" pitchFamily="2" charset="2"/>
              </a:rPr>
              <a:t> </a:t>
            </a:r>
            <a:r>
              <a:rPr lang="fr-FR" sz="1400" b="1" u="sng" dirty="0" smtClean="0">
                <a:solidFill>
                  <a:srgbClr val="373739"/>
                </a:solidFill>
              </a:rPr>
              <a:t>Inclure tout dispositif </a:t>
            </a:r>
            <a:r>
              <a:rPr lang="fr-FR" sz="1400" b="1" u="sng" dirty="0" err="1" smtClean="0">
                <a:solidFill>
                  <a:srgbClr val="373739"/>
                </a:solidFill>
              </a:rPr>
              <a:t>endo</a:t>
            </a:r>
            <a:r>
              <a:rPr lang="fr-FR" sz="1400" b="1" u="sng" dirty="0" smtClean="0">
                <a:solidFill>
                  <a:srgbClr val="373739"/>
                </a:solidFill>
              </a:rPr>
              <a:t>-urinaire</a:t>
            </a:r>
            <a:r>
              <a:rPr lang="fr-FR" sz="1400" b="1" dirty="0" smtClean="0">
                <a:solidFill>
                  <a:srgbClr val="373739"/>
                </a:solidFill>
              </a:rPr>
              <a:t> </a:t>
            </a:r>
            <a:r>
              <a:rPr lang="fr-FR" sz="1400" dirty="0" smtClean="0">
                <a:solidFill>
                  <a:srgbClr val="373739"/>
                </a:solidFill>
              </a:rPr>
              <a:t>(</a:t>
            </a:r>
            <a:r>
              <a:rPr lang="fr-FR" sz="1400" b="1" dirty="0" smtClean="0">
                <a:solidFill>
                  <a:srgbClr val="373739"/>
                </a:solidFill>
              </a:rPr>
              <a:t>sonde vésicale, cathéter </a:t>
            </a:r>
            <a:r>
              <a:rPr lang="fr-FR" sz="1400" b="1" dirty="0" err="1" smtClean="0">
                <a:solidFill>
                  <a:srgbClr val="373739"/>
                </a:solidFill>
              </a:rPr>
              <a:t>sus-pubien</a:t>
            </a:r>
            <a:r>
              <a:rPr lang="fr-FR" sz="1400" b="1" dirty="0" smtClean="0">
                <a:solidFill>
                  <a:srgbClr val="373739"/>
                </a:solidFill>
              </a:rPr>
              <a:t>, sonde urétérale)</a:t>
            </a:r>
            <a:endParaRPr lang="fr-FR" sz="1400" dirty="0" smtClean="0">
              <a:solidFill>
                <a:srgbClr val="373739"/>
              </a:solidFill>
            </a:endParaRPr>
          </a:p>
          <a:p>
            <a:pPr marL="0" lvl="4">
              <a:lnSpc>
                <a:spcPct val="150000"/>
              </a:lnSpc>
              <a:spcBef>
                <a:spcPts val="300"/>
              </a:spcBef>
            </a:pPr>
            <a:r>
              <a:rPr lang="fr-FR" sz="1400" b="1" dirty="0" smtClean="0">
                <a:solidFill>
                  <a:srgbClr val="373739"/>
                </a:solidFill>
                <a:sym typeface="Wingdings" panose="05000000000000000000" pitchFamily="2" charset="2"/>
              </a:rPr>
              <a:t> </a:t>
            </a:r>
            <a:r>
              <a:rPr lang="fr-FR" sz="1400" b="1" dirty="0" smtClean="0">
                <a:solidFill>
                  <a:srgbClr val="373739"/>
                </a:solidFill>
              </a:rPr>
              <a:t>Exclure</a:t>
            </a:r>
            <a:r>
              <a:rPr lang="fr-FR" sz="1400" dirty="0" smtClean="0">
                <a:solidFill>
                  <a:srgbClr val="373739"/>
                </a:solidFill>
              </a:rPr>
              <a:t> </a:t>
            </a:r>
            <a:r>
              <a:rPr lang="fr-FR" sz="1400" dirty="0">
                <a:solidFill>
                  <a:srgbClr val="373739"/>
                </a:solidFill>
              </a:rPr>
              <a:t>les </a:t>
            </a:r>
            <a:r>
              <a:rPr lang="fr-FR" sz="1400" dirty="0" smtClean="0">
                <a:solidFill>
                  <a:srgbClr val="373739"/>
                </a:solidFill>
              </a:rPr>
              <a:t>sondages évacuateurs ou intermittents (auto-sondage ou hétéro-sondage) et dispositifs externe (étui pénien</a:t>
            </a:r>
            <a:r>
              <a:rPr lang="fr-FR" sz="1400" dirty="0">
                <a:solidFill>
                  <a:srgbClr val="373739"/>
                </a:solidFill>
              </a:rPr>
              <a:t>) coché « </a:t>
            </a:r>
            <a:r>
              <a:rPr lang="fr-FR" sz="1400" dirty="0" smtClean="0">
                <a:solidFill>
                  <a:srgbClr val="373739"/>
                </a:solidFill>
              </a:rPr>
              <a:t>Non</a:t>
            </a:r>
            <a:r>
              <a:rPr lang="fr-FR" sz="1400" dirty="0">
                <a:solidFill>
                  <a:srgbClr val="373739"/>
                </a:solidFill>
              </a:rPr>
              <a:t> </a:t>
            </a:r>
            <a:r>
              <a:rPr lang="fr-FR" sz="1400" dirty="0" smtClean="0">
                <a:solidFill>
                  <a:srgbClr val="373739"/>
                </a:solidFill>
              </a:rPr>
              <a:t>»</a:t>
            </a:r>
          </a:p>
          <a:p>
            <a:pPr marL="0" lvl="4">
              <a:lnSpc>
                <a:spcPct val="150000"/>
              </a:lnSpc>
              <a:spcBef>
                <a:spcPts val="3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a:t>
            </a:r>
            <a:r>
              <a:rPr lang="fr-FR" sz="1400" dirty="0" smtClean="0">
                <a:solidFill>
                  <a:srgbClr val="373739"/>
                </a:solidFill>
              </a:rPr>
              <a:t>case pour le champ « Sonde urinaire » si </a:t>
            </a:r>
            <a:r>
              <a:rPr lang="fr-FR" sz="1400" dirty="0">
                <a:solidFill>
                  <a:srgbClr val="373739"/>
                </a:solidFill>
              </a:rPr>
              <a:t>« Dispositif(s) invasif(s) est coché « </a:t>
            </a:r>
            <a:r>
              <a:rPr lang="fr-FR" sz="1400" dirty="0" smtClean="0">
                <a:solidFill>
                  <a:srgbClr val="373739"/>
                </a:solidFill>
              </a:rPr>
              <a:t>Oui »</a:t>
            </a:r>
            <a:endParaRPr lang="fr-FR" sz="1400" dirty="0">
              <a:solidFill>
                <a:schemeClr val="accent1"/>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10" name="Rectangle 9"/>
          <p:cNvSpPr/>
          <p:nvPr/>
        </p:nvSpPr>
        <p:spPr>
          <a:xfrm>
            <a:off x="396000" y="1710000"/>
            <a:ext cx="3212851"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7535472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Dispositifs invasifs</a:t>
            </a:r>
            <a:endParaRPr lang="fr-FR" dirty="0"/>
          </a:p>
        </p:txBody>
      </p:sp>
      <p:sp>
        <p:nvSpPr>
          <p:cNvPr id="2" name="Rectangle 1"/>
          <p:cNvSpPr/>
          <p:nvPr/>
        </p:nvSpPr>
        <p:spPr>
          <a:xfrm>
            <a:off x="179513" y="2924238"/>
            <a:ext cx="8712968" cy="3470181"/>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smtClean="0">
                <a:solidFill>
                  <a:srgbClr val="373739"/>
                </a:solidFill>
              </a:rPr>
              <a:t>Si le </a:t>
            </a:r>
            <a:r>
              <a:rPr lang="fr-FR" sz="1400" i="1" dirty="0">
                <a:solidFill>
                  <a:srgbClr val="373739"/>
                </a:solidFill>
              </a:rPr>
              <a:t>champ « Dispositif(s) invasif(s</a:t>
            </a:r>
            <a:r>
              <a:rPr lang="fr-FR" sz="1400" i="1" dirty="0" smtClean="0">
                <a:solidFill>
                  <a:srgbClr val="373739"/>
                </a:solidFill>
              </a:rPr>
              <a:t>) » </a:t>
            </a:r>
            <a:r>
              <a:rPr lang="fr-FR" sz="1400" i="1" dirty="0">
                <a:solidFill>
                  <a:srgbClr val="373739"/>
                </a:solidFill>
              </a:rPr>
              <a:t>est coché « Oui </a:t>
            </a:r>
            <a:r>
              <a:rPr lang="fr-FR" sz="1400" i="1" dirty="0" smtClean="0">
                <a:solidFill>
                  <a:srgbClr val="373739"/>
                </a:solidFill>
              </a:rPr>
              <a:t>»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smtClean="0">
                <a:solidFill>
                  <a:srgbClr val="373739"/>
                </a:solidFill>
              </a:rPr>
              <a:t>Indiquer </a:t>
            </a:r>
            <a:r>
              <a:rPr lang="fr-FR" sz="1600" b="1" dirty="0">
                <a:solidFill>
                  <a:srgbClr val="373739"/>
                </a:solidFill>
              </a:rPr>
              <a:t>si </a:t>
            </a:r>
            <a:r>
              <a:rPr lang="fr-FR" sz="1600" b="1" dirty="0" smtClean="0">
                <a:solidFill>
                  <a:schemeClr val="accent1"/>
                </a:solidFill>
              </a:rPr>
              <a:t>résident </a:t>
            </a:r>
            <a:r>
              <a:rPr lang="fr-FR" sz="1600" b="1" dirty="0">
                <a:solidFill>
                  <a:schemeClr val="accent1"/>
                </a:solidFill>
              </a:rPr>
              <a:t>est porteur </a:t>
            </a:r>
            <a:r>
              <a:rPr lang="fr-FR" sz="1600" b="1" dirty="0" smtClean="0">
                <a:solidFill>
                  <a:schemeClr val="accent1"/>
                </a:solidFill>
              </a:rPr>
              <a:t>d’au moins un cathéter à demeure le jour de l’enquête</a:t>
            </a:r>
          </a:p>
          <a:p>
            <a:pPr marL="0" lvl="4">
              <a:spcBef>
                <a:spcPts val="300"/>
              </a:spcBef>
            </a:pPr>
            <a:r>
              <a:rPr lang="fr-FR" sz="1400" dirty="0" smtClean="0">
                <a:solidFill>
                  <a:srgbClr val="373739"/>
                </a:solidFill>
                <a:sym typeface="Wingdings" panose="05000000000000000000" pitchFamily="2" charset="2"/>
              </a:rPr>
              <a:t> </a:t>
            </a:r>
            <a:r>
              <a:rPr lang="fr-FR" sz="1400" dirty="0" smtClean="0">
                <a:solidFill>
                  <a:srgbClr val="373739"/>
                </a:solidFill>
              </a:rPr>
              <a:t>Inclure tous les </a:t>
            </a:r>
            <a:r>
              <a:rPr lang="fr-FR" sz="1400" b="1" dirty="0">
                <a:solidFill>
                  <a:srgbClr val="373739"/>
                </a:solidFill>
              </a:rPr>
              <a:t>cathéters vasculaires </a:t>
            </a:r>
            <a:r>
              <a:rPr lang="fr-FR" sz="1400" b="1" u="sng" dirty="0">
                <a:solidFill>
                  <a:srgbClr val="373739"/>
                </a:solidFill>
              </a:rPr>
              <a:t>en place le jour de </a:t>
            </a:r>
            <a:r>
              <a:rPr lang="fr-FR" sz="1400" b="1" u="sng" dirty="0" smtClean="0">
                <a:solidFill>
                  <a:srgbClr val="373739"/>
                </a:solidFill>
              </a:rPr>
              <a:t>l’enquête</a:t>
            </a:r>
            <a:endParaRPr lang="fr-FR" sz="1400" dirty="0" smtClean="0">
              <a:solidFill>
                <a:srgbClr val="373739"/>
              </a:solidFill>
            </a:endParaRPr>
          </a:p>
          <a:p>
            <a:pPr marL="0" lvl="4">
              <a:spcBef>
                <a:spcPts val="300"/>
              </a:spcBef>
            </a:pPr>
            <a:r>
              <a:rPr lang="fr-FR" sz="1400" dirty="0" smtClean="0">
                <a:solidFill>
                  <a:srgbClr val="373739"/>
                </a:solidFill>
                <a:sym typeface="Wingdings" panose="05000000000000000000" pitchFamily="2" charset="2"/>
              </a:rPr>
              <a:t> Cocher « </a:t>
            </a:r>
            <a:r>
              <a:rPr lang="fr-FR" sz="1400" b="1" dirty="0" smtClean="0">
                <a:solidFill>
                  <a:srgbClr val="373739"/>
                </a:solidFill>
                <a:sym typeface="Wingdings" panose="05000000000000000000" pitchFamily="2" charset="2"/>
              </a:rPr>
              <a:t>Non</a:t>
            </a:r>
            <a:r>
              <a:rPr lang="fr-FR" sz="1400" dirty="0" smtClean="0">
                <a:solidFill>
                  <a:srgbClr val="373739"/>
                </a:solidFill>
                <a:sym typeface="Wingdings" panose="05000000000000000000" pitchFamily="2" charset="2"/>
              </a:rPr>
              <a:t> » ou « </a:t>
            </a:r>
            <a:r>
              <a:rPr lang="fr-FR" sz="1400" b="1" dirty="0" smtClean="0">
                <a:solidFill>
                  <a:srgbClr val="373739"/>
                </a:solidFill>
                <a:sym typeface="Wingdings" panose="05000000000000000000" pitchFamily="2" charset="2"/>
              </a:rPr>
              <a:t>Oui</a:t>
            </a:r>
            <a:r>
              <a:rPr lang="fr-FR" sz="1400" dirty="0" smtClean="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 :</a:t>
            </a:r>
            <a:endParaRPr lang="fr-FR" sz="1400" dirty="0" smtClean="0">
              <a:solidFill>
                <a:srgbClr val="373739"/>
              </a:solidFill>
              <a:sym typeface="Wingdings" panose="05000000000000000000" pitchFamily="2" charset="2"/>
            </a:endParaRPr>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sym typeface="Wingdings" panose="05000000000000000000" pitchFamily="2" charset="2"/>
              </a:rPr>
              <a:t>Renseigner </a:t>
            </a:r>
            <a:r>
              <a:rPr lang="fr-FR" sz="1600" b="1" dirty="0" smtClean="0">
                <a:solidFill>
                  <a:schemeClr val="accent1"/>
                </a:solidFill>
                <a:sym typeface="Wingdings" panose="05000000000000000000" pitchFamily="2" charset="2"/>
              </a:rPr>
              <a:t>le type de cathéter</a:t>
            </a:r>
          </a:p>
          <a:p>
            <a:pPr marL="0" lvl="4">
              <a:spcBef>
                <a:spcPts val="300"/>
              </a:spcBef>
            </a:pPr>
            <a:r>
              <a:rPr lang="fr-FR" sz="1400"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b="1" dirty="0" smtClean="0">
                <a:solidFill>
                  <a:srgbClr val="373739"/>
                </a:solidFill>
                <a:sym typeface="Wingdings" panose="05000000000000000000" pitchFamily="2" charset="2"/>
              </a:rPr>
              <a:t>un ou plusieurs cathéters parmi les 6 indiqués </a:t>
            </a:r>
            <a:r>
              <a:rPr lang="fr-FR" sz="1400" dirty="0" smtClean="0">
                <a:solidFill>
                  <a:srgbClr val="373739"/>
                </a:solidFill>
                <a:sym typeface="Wingdings" panose="05000000000000000000" pitchFamily="2" charset="2"/>
              </a:rPr>
              <a:t>: </a:t>
            </a:r>
            <a:r>
              <a:rPr lang="fr-FR" sz="1400" dirty="0" smtClean="0">
                <a:solidFill>
                  <a:srgbClr val="373739"/>
                </a:solidFill>
              </a:rPr>
              <a:t>cathéter veineux périphérique, cathéter </a:t>
            </a:r>
            <a:r>
              <a:rPr lang="fr-FR" sz="1400" dirty="0" err="1" smtClean="0">
                <a:solidFill>
                  <a:srgbClr val="373739"/>
                </a:solidFill>
              </a:rPr>
              <a:t>Midline</a:t>
            </a:r>
            <a:r>
              <a:rPr lang="fr-FR" sz="1400" dirty="0" smtClean="0">
                <a:solidFill>
                  <a:srgbClr val="373739"/>
                </a:solidFill>
              </a:rPr>
              <a:t>, cathéter sous cutané, </a:t>
            </a:r>
            <a:r>
              <a:rPr lang="fr-FR" sz="1400" dirty="0">
                <a:solidFill>
                  <a:srgbClr val="373739"/>
                </a:solidFill>
              </a:rPr>
              <a:t>cathéter veineux </a:t>
            </a:r>
            <a:r>
              <a:rPr lang="fr-FR" sz="1400" dirty="0" smtClean="0">
                <a:solidFill>
                  <a:srgbClr val="373739"/>
                </a:solidFill>
              </a:rPr>
              <a:t>central</a:t>
            </a:r>
            <a:r>
              <a:rPr lang="fr-FR" sz="1400" dirty="0">
                <a:solidFill>
                  <a:srgbClr val="373739"/>
                </a:solidFill>
              </a:rPr>
              <a:t>, cathéter </a:t>
            </a:r>
            <a:r>
              <a:rPr lang="fr-FR" sz="1400" dirty="0" smtClean="0">
                <a:solidFill>
                  <a:srgbClr val="373739"/>
                </a:solidFill>
              </a:rPr>
              <a:t>central à insertion périphérique (PICC), chambre à cathéter implantable</a:t>
            </a:r>
            <a:r>
              <a:rPr lang="fr-FR" sz="1400" b="1" dirty="0" smtClean="0">
                <a:solidFill>
                  <a:srgbClr val="373739"/>
                </a:solidFill>
              </a:rPr>
              <a:t> </a:t>
            </a:r>
            <a:r>
              <a:rPr lang="fr-FR" sz="1400" dirty="0" smtClean="0">
                <a:solidFill>
                  <a:srgbClr val="373739"/>
                </a:solidFill>
                <a:sym typeface="Wingdings" panose="05000000000000000000" pitchFamily="2" charset="2"/>
              </a:rPr>
              <a:t>(</a:t>
            </a:r>
            <a:r>
              <a:rPr lang="fr-FR" sz="1400" i="1" dirty="0" smtClean="0">
                <a:solidFill>
                  <a:srgbClr val="373739"/>
                </a:solidFill>
                <a:sym typeface="Wingdings" panose="05000000000000000000" pitchFamily="2" charset="2"/>
              </a:rPr>
              <a:t>cf. guide de l’enquêteur page 36 pour la définition des cathéters</a:t>
            </a:r>
            <a:r>
              <a:rPr lang="fr-FR" sz="1400" dirty="0" smtClean="0">
                <a:solidFill>
                  <a:srgbClr val="373739"/>
                </a:solidFill>
                <a:sym typeface="Wingdings" panose="05000000000000000000" pitchFamily="2" charset="2"/>
              </a:rPr>
              <a:t>) </a:t>
            </a:r>
            <a:endParaRPr lang="fr-FR" sz="1400" dirty="0" smtClean="0">
              <a:solidFill>
                <a:srgbClr val="373739"/>
              </a:solidFill>
            </a:endParaRPr>
          </a:p>
          <a:p>
            <a:pPr marL="0" lvl="4">
              <a:spcBef>
                <a:spcPts val="300"/>
              </a:spcBef>
            </a:pPr>
            <a:r>
              <a:rPr lang="fr-FR" sz="1400" dirty="0">
                <a:solidFill>
                  <a:srgbClr val="373739"/>
                </a:solidFill>
                <a:sym typeface="Wingdings" panose="05000000000000000000" pitchFamily="2" charset="2"/>
              </a:rPr>
              <a:t> Les </a:t>
            </a:r>
            <a:r>
              <a:rPr lang="fr-FR" sz="1400" dirty="0" smtClean="0">
                <a:solidFill>
                  <a:srgbClr val="373739"/>
                </a:solidFill>
                <a:sym typeface="Wingdings" panose="05000000000000000000" pitchFamily="2" charset="2"/>
              </a:rPr>
              <a:t>fistules artério-veineuses sont codées comme </a:t>
            </a:r>
            <a:r>
              <a:rPr lang="fr-FR" sz="1400" dirty="0" smtClean="0">
                <a:solidFill>
                  <a:srgbClr val="373739"/>
                </a:solidFill>
              </a:rPr>
              <a:t>cathéter veineux périphérique</a:t>
            </a:r>
          </a:p>
          <a:p>
            <a:pPr marL="0" lvl="4">
              <a:spcBef>
                <a:spcPts val="300"/>
              </a:spcBef>
            </a:pPr>
            <a:r>
              <a:rPr lang="fr-FR" sz="1400"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Possibilité de sélectionner </a:t>
            </a:r>
            <a:r>
              <a:rPr lang="fr-FR" sz="1400" b="1" dirty="0" smtClean="0">
                <a:solidFill>
                  <a:srgbClr val="373739"/>
                </a:solidFill>
                <a:sym typeface="Wingdings" panose="05000000000000000000" pitchFamily="2" charset="2"/>
              </a:rPr>
              <a:t>p</a:t>
            </a:r>
            <a:r>
              <a:rPr lang="fr-FR" sz="1400" b="1" dirty="0" smtClean="0">
                <a:solidFill>
                  <a:srgbClr val="373739"/>
                </a:solidFill>
              </a:rPr>
              <a:t>lusieurs cathéters</a:t>
            </a:r>
            <a:endParaRPr lang="fr-FR" sz="1400" dirty="0" smtClean="0">
              <a:solidFill>
                <a:srgbClr val="373739"/>
              </a:solidFill>
              <a:sym typeface="Wingdings" panose="05000000000000000000" pitchFamily="2" charset="2"/>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a:t>
            </a:r>
            <a:r>
              <a:rPr lang="fr-FR" sz="1400" dirty="0" smtClean="0">
                <a:solidFill>
                  <a:srgbClr val="373739"/>
                </a:solidFill>
              </a:rPr>
              <a:t>case pour le champ</a:t>
            </a:r>
            <a:br>
              <a:rPr lang="fr-FR" sz="1400" dirty="0" smtClean="0">
                <a:solidFill>
                  <a:srgbClr val="373739"/>
                </a:solidFill>
              </a:rPr>
            </a:br>
            <a:r>
              <a:rPr lang="fr-FR" sz="1400" dirty="0" smtClean="0">
                <a:solidFill>
                  <a:srgbClr val="373739"/>
                </a:solidFill>
              </a:rPr>
              <a:t>« C</a:t>
            </a:r>
            <a:r>
              <a:rPr lang="fr-FR" sz="1400" dirty="0" smtClean="0">
                <a:solidFill>
                  <a:srgbClr val="373739"/>
                </a:solidFill>
                <a:sym typeface="Wingdings" panose="05000000000000000000" pitchFamily="2" charset="2"/>
              </a:rPr>
              <a:t>athéter(s</a:t>
            </a:r>
            <a:r>
              <a:rPr lang="fr-FR" sz="1400" dirty="0">
                <a:solidFill>
                  <a:srgbClr val="373739"/>
                </a:solidFill>
                <a:sym typeface="Wingdings" panose="05000000000000000000" pitchFamily="2" charset="2"/>
              </a:rPr>
              <a:t>) vasculaire(s) »</a:t>
            </a:r>
            <a:r>
              <a:rPr lang="fr-FR" sz="1400" dirty="0" smtClean="0">
                <a:solidFill>
                  <a:srgbClr val="373739"/>
                </a:solidFill>
              </a:rPr>
              <a:t> si </a:t>
            </a:r>
            <a:r>
              <a:rPr lang="fr-FR" sz="1400" dirty="0">
                <a:solidFill>
                  <a:srgbClr val="373739"/>
                </a:solidFill>
              </a:rPr>
              <a:t>« Dispositif(s) invasif(s</a:t>
            </a:r>
            <a:r>
              <a:rPr lang="fr-FR" sz="1400" dirty="0" smtClean="0">
                <a:solidFill>
                  <a:srgbClr val="373739"/>
                </a:solidFill>
              </a:rPr>
              <a:t>) » </a:t>
            </a:r>
            <a:r>
              <a:rPr lang="fr-FR" sz="1400" dirty="0">
                <a:solidFill>
                  <a:srgbClr val="373739"/>
                </a:solidFill>
              </a:rPr>
              <a:t>est coché « Oui </a:t>
            </a:r>
            <a:r>
              <a:rPr lang="fr-FR" sz="1400" dirty="0" smtClean="0">
                <a:solidFill>
                  <a:srgbClr val="373739"/>
                </a:solidFill>
              </a:rPr>
              <a:t>»</a:t>
            </a:r>
            <a:br>
              <a:rPr lang="fr-FR" sz="1400" dirty="0" smtClean="0">
                <a:solidFill>
                  <a:srgbClr val="373739"/>
                </a:solidFill>
              </a:rPr>
            </a:br>
            <a:r>
              <a:rPr lang="fr-FR" sz="1400" dirty="0" smtClean="0">
                <a:solidFill>
                  <a:srgbClr val="373739"/>
                </a:solidFill>
              </a:rPr>
              <a:t>Cocher obligatoirement au moins un type de cathéter si </a:t>
            </a:r>
            <a:r>
              <a:rPr lang="fr-FR" sz="1400" dirty="0">
                <a:solidFill>
                  <a:srgbClr val="373739"/>
                </a:solidFill>
              </a:rPr>
              <a:t>« </a:t>
            </a:r>
            <a:r>
              <a:rPr lang="fr-FR" sz="1400" dirty="0" smtClean="0">
                <a:solidFill>
                  <a:srgbClr val="373739"/>
                </a:solidFill>
              </a:rPr>
              <a:t>C</a:t>
            </a:r>
            <a:r>
              <a:rPr lang="fr-FR" sz="1400" dirty="0" smtClean="0">
                <a:solidFill>
                  <a:srgbClr val="373739"/>
                </a:solidFill>
                <a:sym typeface="Wingdings" panose="05000000000000000000" pitchFamily="2" charset="2"/>
              </a:rPr>
              <a:t>athéter(s)</a:t>
            </a:r>
            <a:br>
              <a:rPr lang="fr-FR" sz="1400" dirty="0" smtClean="0">
                <a:solidFill>
                  <a:srgbClr val="373739"/>
                </a:solidFill>
                <a:sym typeface="Wingdings" panose="05000000000000000000" pitchFamily="2" charset="2"/>
              </a:rPr>
            </a:br>
            <a:r>
              <a:rPr lang="fr-FR" sz="1400" dirty="0" smtClean="0">
                <a:solidFill>
                  <a:srgbClr val="373739"/>
                </a:solidFill>
                <a:sym typeface="Wingdings" panose="05000000000000000000" pitchFamily="2" charset="2"/>
              </a:rPr>
              <a:t>vasculaire(s</a:t>
            </a:r>
            <a:r>
              <a:rPr lang="fr-FR" sz="1400" dirty="0">
                <a:solidFill>
                  <a:srgbClr val="373739"/>
                </a:solidFill>
                <a:sym typeface="Wingdings" panose="05000000000000000000" pitchFamily="2" charset="2"/>
              </a:rPr>
              <a:t>) »</a:t>
            </a:r>
            <a:r>
              <a:rPr lang="fr-FR" sz="1400" dirty="0">
                <a:solidFill>
                  <a:srgbClr val="373739"/>
                </a:solidFill>
              </a:rPr>
              <a:t> </a:t>
            </a:r>
            <a:r>
              <a:rPr lang="fr-FR" sz="1400" dirty="0" smtClean="0">
                <a:solidFill>
                  <a:srgbClr val="373739"/>
                </a:solidFill>
              </a:rPr>
              <a:t>est coché « Oui »</a:t>
            </a:r>
            <a:endParaRPr lang="fr-FR" sz="1400" dirty="0">
              <a:solidFill>
                <a:schemeClr val="accent1"/>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10" name="Rectangle 9"/>
          <p:cNvSpPr/>
          <p:nvPr/>
        </p:nvSpPr>
        <p:spPr>
          <a:xfrm>
            <a:off x="395536" y="2060848"/>
            <a:ext cx="7704856"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535043" y="5634289"/>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smtClean="0">
                <a:solidFill>
                  <a:srgbClr val="373739"/>
                </a:solidFill>
                <a:sym typeface="Wingdings" panose="05000000000000000000" pitchFamily="2" charset="2"/>
              </a:rPr>
              <a:t> </a:t>
            </a:r>
            <a:r>
              <a:rPr lang="fr-FR" sz="1200" dirty="0" smtClean="0">
                <a:solidFill>
                  <a:srgbClr val="373739"/>
                </a:solidFill>
              </a:rPr>
              <a:t>Reprendre la présentation </a:t>
            </a:r>
            <a:r>
              <a:rPr lang="fr-FR" sz="1200" dirty="0" smtClean="0">
                <a:solidFill>
                  <a:srgbClr val="373739"/>
                </a:solidFill>
                <a:hlinkClick r:id="rId5" action="ppaction://hlinksldjump"/>
              </a:rPr>
              <a:t>Partie 3 : organisation de l’enquête – le jour de l’enqu</a:t>
            </a:r>
            <a:r>
              <a:rPr lang="fr-FR" sz="1200" dirty="0" smtClean="0">
                <a:solidFill>
                  <a:srgbClr val="373739"/>
                </a:solidFill>
                <a:hlinkClick r:id="rId6" action="ppaction://hlinksldjump"/>
              </a:rPr>
              <a:t>ête</a:t>
            </a:r>
            <a:endParaRPr lang="fr-FR" sz="1200" dirty="0" smtClean="0">
              <a:solidFill>
                <a:srgbClr val="373739"/>
              </a:solidFill>
            </a:endParaRPr>
          </a:p>
        </p:txBody>
      </p:sp>
    </p:spTree>
    <p:custDataLst>
      <p:tags r:id="rId1"/>
    </p:custDataLst>
    <p:extLst>
      <p:ext uri="{BB962C8B-B14F-4D97-AF65-F5344CB8AC3E}">
        <p14:creationId xmlns:p14="http://schemas.microsoft.com/office/powerpoint/2010/main" val="29169833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Questionnaire résident</a:t>
            </a:r>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908720"/>
            <a:ext cx="2293178" cy="3312368"/>
          </a:xfrm>
          <a:prstGeom prst="rect">
            <a:avLst/>
          </a:prstGeom>
          <a:ln>
            <a:solidFill>
              <a:schemeClr val="accent6"/>
            </a:solidFill>
          </a:ln>
        </p:spPr>
      </p:pic>
      <p:sp>
        <p:nvSpPr>
          <p:cNvPr id="6" name="Rectangle 5"/>
          <p:cNvSpPr/>
          <p:nvPr/>
        </p:nvSpPr>
        <p:spPr>
          <a:xfrm>
            <a:off x="179513" y="2473447"/>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933056"/>
            <a:ext cx="7475434" cy="2838498"/>
          </a:xfrm>
          <a:prstGeom prst="rect">
            <a:avLst/>
          </a:prstGeom>
          <a:solidFill>
            <a:schemeClr val="bg1"/>
          </a:solidFill>
          <a:ln w="25400">
            <a:solidFill>
              <a:schemeClr val="accent1"/>
            </a:solidFill>
          </a:ln>
        </p:spPr>
      </p:pic>
      <p:cxnSp>
        <p:nvCxnSpPr>
          <p:cNvPr id="8" name="Connecteur droit avec flèche 7"/>
          <p:cNvCxnSpPr>
            <a:cxnSpLocks noChangeShapeType="1"/>
          </p:cNvCxnSpPr>
          <p:nvPr/>
        </p:nvCxnSpPr>
        <p:spPr bwMode="auto">
          <a:xfrm>
            <a:off x="1475656" y="3265535"/>
            <a:ext cx="720080" cy="66752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472690" y="1399360"/>
            <a:ext cx="6467322" cy="2259080"/>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a:t>
            </a:r>
            <a:r>
              <a:rPr lang="fr-FR" b="1" cap="all" dirty="0" smtClean="0">
                <a:solidFill>
                  <a:schemeClr val="tx2"/>
                </a:solidFill>
              </a:rPr>
              <a:t>« traitement(s) anti-infectieux »</a:t>
            </a:r>
            <a:endParaRPr lang="fr-FR" b="1" cap="all" dirty="0">
              <a:solidFill>
                <a:schemeClr val="tx2"/>
              </a:solidFill>
            </a:endParaRP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traitement anti-infectieux administrés par voie générale au </a:t>
            </a:r>
            <a:r>
              <a:rPr lang="fr-FR" sz="1600" b="1" u="sng" dirty="0" smtClean="0">
                <a:solidFill>
                  <a:srgbClr val="373739"/>
                </a:solidFill>
              </a:rPr>
              <a:t>résident </a:t>
            </a:r>
            <a:r>
              <a:rPr lang="fr-FR" sz="1600" b="1" u="sng" dirty="0">
                <a:solidFill>
                  <a:srgbClr val="373739"/>
                </a:solidFill>
              </a:rPr>
              <a:t>le jour de l’enquête</a:t>
            </a:r>
          </a:p>
          <a:p>
            <a:pPr marL="357750" lvl="3" indent="-285750">
              <a:lnSpc>
                <a:spcPct val="110000"/>
              </a:lnSpc>
              <a:buClr>
                <a:schemeClr val="tx2"/>
              </a:buClr>
              <a:buFont typeface="Wingdings" panose="05000000000000000000" pitchFamily="2" charset="2"/>
              <a:buChar char="Ø"/>
            </a:pPr>
            <a:r>
              <a:rPr lang="fr-FR" sz="1400" dirty="0" smtClean="0">
                <a:solidFill>
                  <a:srgbClr val="373739"/>
                </a:solidFill>
              </a:rPr>
              <a:t>renseignés 4 AI </a:t>
            </a:r>
          </a:p>
          <a:p>
            <a:pPr marL="144000" lvl="2" indent="-144000">
              <a:lnSpc>
                <a:spcPct val="110000"/>
              </a:lnSpc>
              <a:buClr>
                <a:schemeClr val="tx2"/>
              </a:buClr>
              <a:buFont typeface="Symbol" panose="05050102010706020507" pitchFamily="18" charset="2"/>
              <a:buChar char="·"/>
            </a:pPr>
            <a:r>
              <a:rPr lang="fr-FR" sz="1600" dirty="0" smtClean="0">
                <a:solidFill>
                  <a:srgbClr val="373739"/>
                </a:solidFill>
              </a:rPr>
              <a:t>Renseigné 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smtClean="0">
                <a:solidFill>
                  <a:srgbClr val="373739"/>
                </a:solidFill>
              </a:rPr>
              <a:t>Le </a:t>
            </a:r>
            <a:r>
              <a:rPr lang="fr-FR" sz="1600" b="1" dirty="0">
                <a:solidFill>
                  <a:srgbClr val="373739"/>
                </a:solidFill>
              </a:rPr>
              <a:t>correspondant médical </a:t>
            </a:r>
            <a:r>
              <a:rPr lang="fr-FR" sz="1600" b="1" dirty="0" smtClean="0">
                <a:solidFill>
                  <a:srgbClr val="373739"/>
                </a:solidFill>
              </a:rPr>
              <a:t>confirme </a:t>
            </a:r>
            <a:r>
              <a:rPr lang="fr-FR" sz="1600" dirty="0">
                <a:solidFill>
                  <a:srgbClr val="373739"/>
                </a:solidFill>
              </a:rPr>
              <a:t>le </a:t>
            </a:r>
            <a:r>
              <a:rPr lang="fr-FR" sz="1600" b="1" dirty="0">
                <a:solidFill>
                  <a:srgbClr val="373739"/>
                </a:solidFill>
              </a:rPr>
              <a:t>contexte de </a:t>
            </a:r>
            <a:r>
              <a:rPr lang="fr-FR" sz="1600" b="1" dirty="0" smtClean="0">
                <a:solidFill>
                  <a:srgbClr val="373739"/>
                </a:solidFill>
              </a:rPr>
              <a:t>prescription</a:t>
            </a:r>
            <a:r>
              <a:rPr lang="fr-FR" sz="1600" dirty="0" smtClean="0">
                <a:solidFill>
                  <a:srgbClr val="373739"/>
                </a:solidFill>
              </a:rPr>
              <a:t>, l’</a:t>
            </a:r>
            <a:r>
              <a:rPr lang="fr-FR" sz="1600" b="1" dirty="0" smtClean="0">
                <a:solidFill>
                  <a:srgbClr val="373739"/>
                </a:solidFill>
              </a:rPr>
              <a:t>indication </a:t>
            </a:r>
            <a:r>
              <a:rPr lang="fr-FR" sz="1600" dirty="0" smtClean="0">
                <a:solidFill>
                  <a:srgbClr val="373739"/>
                </a:solidFill>
              </a:rPr>
              <a:t>et la </a:t>
            </a:r>
            <a:r>
              <a:rPr lang="fr-FR" sz="1600" b="1" dirty="0" smtClean="0">
                <a:solidFill>
                  <a:srgbClr val="373739"/>
                </a:solidFill>
              </a:rPr>
              <a:t>réévaluation de l’antibiothérapie</a:t>
            </a:r>
            <a:endParaRPr lang="fr-FR" sz="1600" b="1" dirty="0">
              <a:solidFill>
                <a:srgbClr val="373739"/>
              </a:solidFill>
            </a:endParaRPr>
          </a:p>
        </p:txBody>
      </p:sp>
    </p:spTree>
    <p:custDataLst>
      <p:tags r:id="rId1"/>
    </p:custDataLst>
    <p:extLst>
      <p:ext uri="{BB962C8B-B14F-4D97-AF65-F5344CB8AC3E}">
        <p14:creationId xmlns:p14="http://schemas.microsoft.com/office/powerpoint/2010/main" val="35248650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sp>
        <p:nvSpPr>
          <p:cNvPr id="2" name="Rectangle 1"/>
          <p:cNvSpPr/>
          <p:nvPr/>
        </p:nvSpPr>
        <p:spPr>
          <a:xfrm>
            <a:off x="323528" y="1340768"/>
            <a:ext cx="8568952" cy="5188408"/>
          </a:xfrm>
          <a:prstGeom prst="rect">
            <a:avLst/>
          </a:prstGeom>
        </p:spPr>
        <p:txBody>
          <a:bodyPr wrap="square">
            <a:spAutoFit/>
          </a:bodyPr>
          <a:lstStyle/>
          <a:p>
            <a:pPr marL="144000" lvl="2" indent="-144000">
              <a:lnSpc>
                <a:spcPct val="110000"/>
              </a:lnSpc>
              <a:spcAft>
                <a:spcPts val="0"/>
              </a:spcAft>
              <a:buClr>
                <a:schemeClr val="tx2"/>
              </a:buClr>
              <a:buFont typeface="Symbol" panose="05050102010706020507" pitchFamily="18" charset="2"/>
              <a:buChar char="·"/>
            </a:pPr>
            <a:r>
              <a:rPr lang="fr-FR" sz="1600" b="1" dirty="0" smtClean="0">
                <a:solidFill>
                  <a:schemeClr val="accent1"/>
                </a:solidFill>
              </a:rPr>
              <a:t>Classes </a:t>
            </a:r>
            <a:r>
              <a:rPr lang="fr-FR" sz="1600" b="1" dirty="0">
                <a:solidFill>
                  <a:schemeClr val="accent1"/>
                </a:solidFill>
              </a:rPr>
              <a:t>d’anti-infectieux </a:t>
            </a:r>
            <a:r>
              <a:rPr lang="fr-FR" sz="1600" b="1" dirty="0" smtClean="0">
                <a:solidFill>
                  <a:schemeClr val="accent1"/>
                </a:solidFill>
              </a:rPr>
              <a:t>ciblés :</a:t>
            </a:r>
            <a:endParaRPr lang="fr-FR" sz="1600" b="1" dirty="0">
              <a:solidFill>
                <a:schemeClr val="accent1"/>
              </a:solidFill>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a:solidFill>
                  <a:srgbClr val="373739"/>
                </a:solidFill>
                <a:ea typeface="Calibri" panose="020F0502020204030204" pitchFamily="34" charset="0"/>
                <a:cs typeface="Times New Roman" panose="02020603050405020304" pitchFamily="18" charset="0"/>
              </a:rPr>
              <a:t>antibiotiques à usage systémique </a:t>
            </a:r>
            <a:r>
              <a:rPr lang="fr-FR" sz="1400" dirty="0">
                <a:solidFill>
                  <a:srgbClr val="373739"/>
                </a:solidFill>
                <a:ea typeface="Calibri" panose="020F0502020204030204" pitchFamily="34" charset="0"/>
                <a:cs typeface="Times New Roman" panose="02020603050405020304" pitchFamily="18" charset="0"/>
              </a:rPr>
              <a:t>(codes </a:t>
            </a:r>
            <a:r>
              <a:rPr lang="fr-FR" sz="1400" dirty="0">
                <a:solidFill>
                  <a:srgbClr val="373739"/>
                </a:solidFill>
                <a:ea typeface="Times New Roman" panose="02020603050405020304" pitchFamily="18" charset="0"/>
                <a:cs typeface="Times New Roman" panose="02020603050405020304" pitchFamily="18" charset="0"/>
              </a:rPr>
              <a:t>ATC J01</a:t>
            </a:r>
            <a:r>
              <a:rPr lang="fr-FR" sz="1400" dirty="0" smtClean="0">
                <a:solidFill>
                  <a:srgbClr val="373739"/>
                </a:solidFill>
                <a:ea typeface="Times New Roman" panose="02020603050405020304" pitchFamily="18" charset="0"/>
                <a:cs typeface="Times New Roman" panose="02020603050405020304" pitchFamily="18" charset="0"/>
              </a:rPr>
              <a:t>)</a:t>
            </a:r>
          </a:p>
          <a:p>
            <a:pPr marL="216000" lvl="0" indent="288000">
              <a:lnSpc>
                <a:spcPct val="107000"/>
              </a:lnSpc>
              <a:spcBef>
                <a:spcPts val="200"/>
              </a:spcBef>
              <a:spcAft>
                <a:spcPts val="0"/>
              </a:spcAft>
              <a:buFont typeface="Calibri" panose="020F0502020204030204" pitchFamily="34" charset="0"/>
              <a:buChar char="-"/>
            </a:pPr>
            <a:r>
              <a:rPr lang="fr-FR" sz="1400" dirty="0" smtClean="0">
                <a:solidFill>
                  <a:srgbClr val="373739"/>
                </a:solidFill>
                <a:ea typeface="Calibri" panose="020F0502020204030204" pitchFamily="34" charset="0"/>
                <a:cs typeface="Times New Roman" panose="02020603050405020304" pitchFamily="18" charset="0"/>
              </a:rPr>
              <a:t>Les </a:t>
            </a:r>
            <a:r>
              <a:rPr lang="fr-FR" sz="1400" b="1" dirty="0" err="1">
                <a:solidFill>
                  <a:srgbClr val="373739"/>
                </a:solidFill>
                <a:ea typeface="Calibri" panose="020F0502020204030204" pitchFamily="34" charset="0"/>
                <a:cs typeface="Times New Roman" panose="02020603050405020304" pitchFamily="18" charset="0"/>
              </a:rPr>
              <a:t>imidazolés</a:t>
            </a:r>
            <a:r>
              <a:rPr lang="fr-FR" sz="1400" b="1" dirty="0">
                <a:solidFill>
                  <a:srgbClr val="373739"/>
                </a:solidFill>
                <a:ea typeface="Calibri" panose="020F0502020204030204" pitchFamily="34"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per os antiparasitaires</a:t>
            </a:r>
            <a:r>
              <a:rPr lang="fr-FR" sz="1400" dirty="0">
                <a:solidFill>
                  <a:srgbClr val="373739"/>
                </a:solidFill>
                <a:ea typeface="Times New Roman" panose="02020603050405020304" pitchFamily="18" charset="0"/>
                <a:cs typeface="Times New Roman" panose="02020603050405020304" pitchFamily="18" charset="0"/>
              </a:rPr>
              <a:t> (codes ATC P01</a:t>
            </a:r>
            <a:r>
              <a:rPr lang="fr-FR" sz="1400" dirty="0" smtClean="0">
                <a:solidFill>
                  <a:srgbClr val="373739"/>
                </a:solidFill>
                <a:ea typeface="Times New Roman" panose="02020603050405020304" pitchFamily="18" charset="0"/>
                <a:cs typeface="Times New Roman" panose="02020603050405020304" pitchFamily="18" charset="0"/>
              </a:rPr>
              <a:t>)</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antibiotiques intestinaux</a:t>
            </a:r>
            <a:r>
              <a:rPr lang="fr-FR" sz="1400" dirty="0">
                <a:solidFill>
                  <a:srgbClr val="373739"/>
                </a:solidFill>
                <a:ea typeface="Times New Roman" panose="02020603050405020304" pitchFamily="18" charset="0"/>
                <a:cs typeface="Times New Roman" panose="02020603050405020304" pitchFamily="18" charset="0"/>
              </a:rPr>
              <a:t> : </a:t>
            </a:r>
            <a:r>
              <a:rPr lang="fr-FR" sz="1400" dirty="0" err="1">
                <a:solidFill>
                  <a:srgbClr val="373739"/>
                </a:solidFill>
                <a:ea typeface="Times New Roman" panose="02020603050405020304" pitchFamily="18" charset="0"/>
                <a:cs typeface="Times New Roman" panose="02020603050405020304" pitchFamily="18" charset="0"/>
              </a:rPr>
              <a:t>fidaxomicine</a:t>
            </a:r>
            <a:r>
              <a:rPr lang="fr-FR" sz="1400" dirty="0">
                <a:solidFill>
                  <a:srgbClr val="373739"/>
                </a:solidFill>
                <a:ea typeface="Times New Roman" panose="02020603050405020304" pitchFamily="18" charset="0"/>
                <a:cs typeface="Times New Roman" panose="02020603050405020304" pitchFamily="18" charset="0"/>
              </a:rPr>
              <a:t> (codes ATC A07AA</a:t>
            </a:r>
            <a:r>
              <a:rPr lang="fr-FR" sz="1400" dirty="0" smtClean="0">
                <a:solidFill>
                  <a:srgbClr val="373739"/>
                </a:solidFill>
                <a:ea typeface="Times New Roman" panose="02020603050405020304" pitchFamily="18" charset="0"/>
                <a:cs typeface="Times New Roman" panose="02020603050405020304" pitchFamily="18" charset="0"/>
              </a:rPr>
              <a:t>)</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antimycosiques </a:t>
            </a:r>
            <a:r>
              <a:rPr lang="fr-FR" sz="1400" dirty="0">
                <a:solidFill>
                  <a:srgbClr val="373739"/>
                </a:solidFill>
                <a:ea typeface="Times New Roman" panose="02020603050405020304" pitchFamily="18" charset="0"/>
                <a:cs typeface="Times New Roman" panose="02020603050405020304" pitchFamily="18" charset="0"/>
              </a:rPr>
              <a:t>(codes ATC J02</a:t>
            </a:r>
            <a:r>
              <a:rPr lang="fr-FR" sz="1400" dirty="0" smtClean="0">
                <a:solidFill>
                  <a:srgbClr val="373739"/>
                </a:solidFill>
                <a:ea typeface="Times New Roman" panose="02020603050405020304" pitchFamily="18" charset="0"/>
                <a:cs typeface="Times New Roman" panose="02020603050405020304" pitchFamily="18" charset="0"/>
              </a:rPr>
              <a:t>)</a:t>
            </a:r>
            <a:endParaRPr lang="fr-FR" sz="1400" dirty="0">
              <a:solidFill>
                <a:srgbClr val="373739"/>
              </a:solidFill>
              <a:ea typeface="Calibri" panose="020F0502020204030204" pitchFamily="34" charset="0"/>
              <a:cs typeface="Times New Roman" panose="02020603050405020304" pitchFamily="18" charset="0"/>
            </a:endParaRPr>
          </a:p>
          <a:p>
            <a:pPr marL="216000" indent="288000">
              <a:lnSpc>
                <a:spcPct val="107000"/>
              </a:lnSpc>
              <a:spcBef>
                <a:spcPts val="200"/>
              </a:spcBef>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antifongiques</a:t>
            </a:r>
            <a:r>
              <a:rPr lang="fr-FR" sz="1400" dirty="0">
                <a:solidFill>
                  <a:srgbClr val="373739"/>
                </a:solidFill>
                <a:ea typeface="Times New Roman" panose="02020603050405020304" pitchFamily="18" charset="0"/>
                <a:cs typeface="Times New Roman" panose="02020603050405020304" pitchFamily="18" charset="0"/>
              </a:rPr>
              <a:t> (codes ATC D01BA)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smtClean="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antituberculeux </a:t>
            </a:r>
            <a:r>
              <a:rPr lang="fr-FR" sz="1400" dirty="0">
                <a:solidFill>
                  <a:srgbClr val="373739"/>
                </a:solidFill>
                <a:ea typeface="Times New Roman" panose="02020603050405020304" pitchFamily="18" charset="0"/>
                <a:cs typeface="Times New Roman" panose="02020603050405020304" pitchFamily="18" charset="0"/>
              </a:rPr>
              <a:t>(codes ATC J04</a:t>
            </a:r>
            <a:r>
              <a:rPr lang="fr-FR" sz="1400" dirty="0" smtClean="0">
                <a:solidFill>
                  <a:srgbClr val="373739"/>
                </a:solidFill>
                <a:ea typeface="Times New Roman" panose="02020603050405020304" pitchFamily="18" charset="0"/>
                <a:cs typeface="Times New Roman" panose="02020603050405020304" pitchFamily="18" charset="0"/>
              </a:rPr>
              <a:t>)</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smtClean="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antiviraux pour la Covid-19 </a:t>
            </a:r>
            <a:r>
              <a:rPr lang="fr-FR" sz="1400" dirty="0">
                <a:solidFill>
                  <a:srgbClr val="373739"/>
                </a:solidFill>
                <a:ea typeface="Times New Roman" panose="02020603050405020304" pitchFamily="18" charset="0"/>
                <a:cs typeface="Times New Roman" panose="02020603050405020304" pitchFamily="18" charset="0"/>
              </a:rPr>
              <a:t>(tous les autres antiviraux sont exclus</a:t>
            </a:r>
            <a:r>
              <a:rPr lang="fr-FR" sz="1400" dirty="0" smtClean="0">
                <a:solidFill>
                  <a:srgbClr val="373739"/>
                </a:solidFill>
                <a:ea typeface="Times New Roman" panose="02020603050405020304" pitchFamily="18" charset="0"/>
                <a:cs typeface="Times New Roman" panose="02020603050405020304" pitchFamily="18" charset="0"/>
              </a:rPr>
              <a:t>)</a:t>
            </a:r>
          </a:p>
          <a:p>
            <a:pPr marL="216000" lvl="0" algn="just">
              <a:lnSpc>
                <a:spcPct val="107000"/>
              </a:lnSpc>
              <a:spcAft>
                <a:spcPts val="0"/>
              </a:spcAft>
            </a:pPr>
            <a:r>
              <a:rPr lang="fr-FR" sz="1400" i="1" dirty="0" smtClean="0">
                <a:solidFill>
                  <a:srgbClr val="373739"/>
                </a:solidFill>
                <a:ea typeface="Calibri" panose="020F0502020204030204" pitchFamily="34" charset="0"/>
                <a:cs typeface="Times New Roman" panose="02020603050405020304" pitchFamily="18" charset="0"/>
              </a:rPr>
              <a:t>(cf</a:t>
            </a:r>
            <a:r>
              <a:rPr lang="fr-FR" sz="1400" i="1" dirty="0">
                <a:solidFill>
                  <a:srgbClr val="373739"/>
                </a:solidFill>
                <a:ea typeface="Calibri" panose="020F0502020204030204" pitchFamily="34" charset="0"/>
                <a:cs typeface="Times New Roman" panose="02020603050405020304" pitchFamily="18" charset="0"/>
              </a:rPr>
              <a:t>. annexe 3 du guide de l’enquêteur </a:t>
            </a:r>
            <a:r>
              <a:rPr lang="fr-FR" sz="1400" i="1" dirty="0" smtClean="0">
                <a:solidFill>
                  <a:srgbClr val="373739"/>
                </a:solidFill>
                <a:ea typeface="Calibri" panose="020F0502020204030204" pitchFamily="34" charset="0"/>
                <a:cs typeface="Times New Roman" panose="02020603050405020304" pitchFamily="18" charset="0"/>
              </a:rPr>
              <a:t>page 51-55 pour </a:t>
            </a:r>
            <a:r>
              <a:rPr lang="fr-FR" sz="1400" i="1" dirty="0">
                <a:solidFill>
                  <a:srgbClr val="373739"/>
                </a:solidFill>
                <a:ea typeface="Calibri" panose="020F0502020204030204" pitchFamily="34" charset="0"/>
                <a:cs typeface="Times New Roman" panose="02020603050405020304" pitchFamily="18" charset="0"/>
              </a:rPr>
              <a:t>la liste complète des </a:t>
            </a:r>
            <a:r>
              <a:rPr lang="fr-FR" sz="1400" i="1" dirty="0" smtClean="0">
                <a:solidFill>
                  <a:srgbClr val="373739"/>
                </a:solidFill>
                <a:ea typeface="Calibri" panose="020F0502020204030204" pitchFamily="34" charset="0"/>
                <a:cs typeface="Times New Roman" panose="02020603050405020304" pitchFamily="18" charset="0"/>
              </a:rPr>
              <a:t>AI ciblés)</a:t>
            </a:r>
          </a:p>
          <a:p>
            <a:pPr lvl="0" algn="just">
              <a:lnSpc>
                <a:spcPct val="107000"/>
              </a:lnSpc>
              <a:spcAft>
                <a:spcPts val="0"/>
              </a:spcAft>
            </a:pPr>
            <a:endParaRPr lang="fr-FR" sz="1600" i="1" dirty="0">
              <a:ea typeface="Calibri" panose="020F0502020204030204" pitchFamily="34" charset="0"/>
              <a:cs typeface="Times New Roman" panose="02020603050405020304" pitchFamily="18" charset="0"/>
            </a:endParaRPr>
          </a:p>
          <a:p>
            <a:pPr marL="144000" lvl="2" indent="-144000">
              <a:lnSpc>
                <a:spcPct val="110000"/>
              </a:lnSpc>
              <a:buClr>
                <a:schemeClr val="tx2"/>
              </a:buClr>
              <a:buFont typeface="Symbol" panose="05050102010706020507" pitchFamily="18" charset="2"/>
              <a:buChar char="·"/>
            </a:pPr>
            <a:r>
              <a:rPr lang="fr-FR" sz="1600" b="1" dirty="0">
                <a:solidFill>
                  <a:schemeClr val="accent1"/>
                </a:solidFill>
              </a:rPr>
              <a:t>Pour documenter les traitements AI</a:t>
            </a:r>
            <a:r>
              <a:rPr lang="fr-FR" sz="1600" dirty="0">
                <a:solidFill>
                  <a:srgbClr val="373739"/>
                </a:solidFill>
              </a:rPr>
              <a:t>, recueillir les informations de la manière suivante :</a:t>
            </a:r>
          </a:p>
          <a:p>
            <a:pPr marL="540000" indent="-342900" algn="just">
              <a:lnSpc>
                <a:spcPct val="107000"/>
              </a:lnSpc>
              <a:spcBef>
                <a:spcPts val="3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Répertorier </a:t>
            </a:r>
            <a:r>
              <a:rPr lang="fr-FR" sz="1400" b="1" dirty="0">
                <a:solidFill>
                  <a:srgbClr val="373739"/>
                </a:solidFill>
                <a:ea typeface="Times New Roman" panose="02020603050405020304" pitchFamily="18" charset="0"/>
                <a:cs typeface="Times New Roman" panose="02020603050405020304" pitchFamily="18" charset="0"/>
              </a:rPr>
              <a:t>tous les traitements anti-infectieux administrés au résident le jour de </a:t>
            </a:r>
            <a:r>
              <a:rPr lang="fr-FR" sz="1400" b="1" dirty="0" smtClean="0">
                <a:solidFill>
                  <a:srgbClr val="373739"/>
                </a:solidFill>
                <a:ea typeface="Times New Roman" panose="02020603050405020304" pitchFamily="18" charset="0"/>
                <a:cs typeface="Times New Roman" panose="02020603050405020304" pitchFamily="18" charset="0"/>
              </a:rPr>
              <a:t>l'enquête</a:t>
            </a:r>
            <a:endParaRPr lang="fr-FR" sz="1400" b="1"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documenter la </a:t>
            </a:r>
            <a:r>
              <a:rPr lang="fr-FR" sz="1400" b="1" dirty="0">
                <a:solidFill>
                  <a:srgbClr val="373739"/>
                </a:solidFill>
                <a:ea typeface="Times New Roman" panose="02020603050405020304" pitchFamily="18" charset="0"/>
                <a:cs typeface="Times New Roman" panose="02020603050405020304" pitchFamily="18" charset="0"/>
              </a:rPr>
              <a:t>voie d’administration </a:t>
            </a:r>
            <a:r>
              <a:rPr lang="fr-FR" sz="1400" dirty="0">
                <a:solidFill>
                  <a:srgbClr val="373739"/>
                </a:solidFill>
                <a:ea typeface="Times New Roman" panose="02020603050405020304" pitchFamily="18" charset="0"/>
                <a:cs typeface="Times New Roman" panose="02020603050405020304" pitchFamily="18" charset="0"/>
              </a:rPr>
              <a:t>et </a:t>
            </a:r>
            <a:r>
              <a:rPr lang="fr-FR" sz="1400" b="1" dirty="0">
                <a:solidFill>
                  <a:srgbClr val="373739"/>
                </a:solidFill>
                <a:ea typeface="Times New Roman" panose="02020603050405020304" pitchFamily="18" charset="0"/>
                <a:cs typeface="Times New Roman" panose="02020603050405020304" pitchFamily="18" charset="0"/>
              </a:rPr>
              <a:t>la durée prévue du traitement </a:t>
            </a:r>
            <a:r>
              <a:rPr lang="fr-FR" sz="1400" b="1" u="sng" dirty="0">
                <a:solidFill>
                  <a:srgbClr val="373739"/>
                </a:solidFill>
                <a:ea typeface="Times New Roman" panose="02020603050405020304" pitchFamily="18" charset="0"/>
                <a:cs typeface="Times New Roman" panose="02020603050405020304" pitchFamily="18" charset="0"/>
              </a:rPr>
              <a:t>en intention de </a:t>
            </a:r>
            <a:r>
              <a:rPr lang="fr-FR" sz="1400" b="1" u="sng" dirty="0" smtClean="0">
                <a:solidFill>
                  <a:srgbClr val="373739"/>
                </a:solidFill>
                <a:ea typeface="Times New Roman" panose="02020603050405020304" pitchFamily="18" charset="0"/>
                <a:cs typeface="Times New Roman" panose="02020603050405020304" pitchFamily="18" charset="0"/>
              </a:rPr>
              <a:t>traiter</a:t>
            </a:r>
            <a:endParaRPr lang="fr-FR" sz="1400" b="1" u="sng"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renseigner l’</a:t>
            </a:r>
            <a:r>
              <a:rPr lang="fr-FR" sz="1400" b="1" dirty="0">
                <a:solidFill>
                  <a:srgbClr val="373739"/>
                </a:solidFill>
                <a:ea typeface="Times New Roman" panose="02020603050405020304" pitchFamily="18" charset="0"/>
                <a:cs typeface="Times New Roman" panose="02020603050405020304" pitchFamily="18" charset="0"/>
              </a:rPr>
              <a:t>indication</a:t>
            </a:r>
            <a:r>
              <a:rPr lang="fr-FR" sz="1400" dirty="0">
                <a:solidFill>
                  <a:srgbClr val="373739"/>
                </a:solidFill>
                <a:ea typeface="Times New Roman" panose="02020603050405020304" pitchFamily="18" charset="0"/>
                <a:cs typeface="Times New Roman" panose="02020603050405020304" pitchFamily="18" charset="0"/>
              </a:rPr>
              <a:t> </a:t>
            </a:r>
            <a:r>
              <a:rPr lang="fr-FR" sz="1400" b="1" dirty="0" smtClean="0">
                <a:solidFill>
                  <a:srgbClr val="373739"/>
                </a:solidFill>
                <a:ea typeface="Times New Roman" panose="02020603050405020304" pitchFamily="18" charset="0"/>
                <a:cs typeface="Times New Roman" panose="02020603050405020304" pitchFamily="18" charset="0"/>
              </a:rPr>
              <a:t>ou contexte </a:t>
            </a:r>
            <a:r>
              <a:rPr lang="fr-FR" sz="1400" b="1" dirty="0">
                <a:solidFill>
                  <a:srgbClr val="373739"/>
                </a:solidFill>
                <a:ea typeface="Times New Roman" panose="02020603050405020304" pitchFamily="18" charset="0"/>
                <a:cs typeface="Times New Roman" panose="02020603050405020304" pitchFamily="18" charset="0"/>
              </a:rPr>
              <a:t>de </a:t>
            </a:r>
            <a:r>
              <a:rPr lang="fr-FR" sz="1400" b="1" dirty="0" smtClean="0">
                <a:solidFill>
                  <a:srgbClr val="373739"/>
                </a:solidFill>
                <a:ea typeface="Times New Roman" panose="02020603050405020304" pitchFamily="18" charset="0"/>
                <a:cs typeface="Times New Roman" panose="02020603050405020304" pitchFamily="18" charset="0"/>
              </a:rPr>
              <a:t>prescription</a:t>
            </a:r>
            <a:endParaRPr lang="fr-FR" sz="1400"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a:t>
            </a:r>
            <a:r>
              <a:rPr lang="fr-FR" sz="1400" dirty="0">
                <a:solidFill>
                  <a:srgbClr val="373739"/>
                </a:solidFill>
                <a:ea typeface="Times New Roman" panose="02020603050405020304" pitchFamily="18" charset="0"/>
                <a:cs typeface="Times New Roman" panose="02020603050405020304" pitchFamily="18" charset="0"/>
              </a:rPr>
              <a:t>, renseigner le </a:t>
            </a:r>
            <a:r>
              <a:rPr lang="fr-FR" sz="1400" b="1" dirty="0">
                <a:solidFill>
                  <a:srgbClr val="373739"/>
                </a:solidFill>
                <a:ea typeface="Times New Roman" panose="02020603050405020304" pitchFamily="18" charset="0"/>
                <a:cs typeface="Times New Roman" panose="02020603050405020304" pitchFamily="18" charset="0"/>
              </a:rPr>
              <a:t>diagnostic associé au </a:t>
            </a:r>
            <a:r>
              <a:rPr lang="fr-FR" sz="1400" b="1" dirty="0" smtClean="0">
                <a:solidFill>
                  <a:srgbClr val="373739"/>
                </a:solidFill>
                <a:ea typeface="Times New Roman" panose="02020603050405020304" pitchFamily="18" charset="0"/>
                <a:cs typeface="Times New Roman" panose="02020603050405020304" pitchFamily="18" charset="0"/>
              </a:rPr>
              <a:t>traitement</a:t>
            </a:r>
            <a:endParaRPr lang="fr-FR" sz="1400" b="1"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 de plus de 72 heures</a:t>
            </a:r>
            <a:r>
              <a:rPr lang="fr-FR" sz="1400" dirty="0">
                <a:solidFill>
                  <a:srgbClr val="373739"/>
                </a:solidFill>
                <a:ea typeface="Times New Roman" panose="02020603050405020304" pitchFamily="18" charset="0"/>
                <a:cs typeface="Times New Roman" panose="02020603050405020304" pitchFamily="18" charset="0"/>
              </a:rPr>
              <a:t>, indiquer si une </a:t>
            </a:r>
            <a:r>
              <a:rPr lang="fr-FR" sz="1400" b="1" dirty="0" smtClean="0">
                <a:solidFill>
                  <a:srgbClr val="373739"/>
                </a:solidFill>
                <a:ea typeface="Times New Roman" panose="02020603050405020304" pitchFamily="18" charset="0"/>
                <a:cs typeface="Times New Roman" panose="02020603050405020304" pitchFamily="18" charset="0"/>
              </a:rPr>
              <a:t>réévaluation de l’antibiothérapie</a:t>
            </a:r>
            <a:r>
              <a:rPr lang="fr-FR" sz="1400" dirty="0" smtClean="0">
                <a:solidFill>
                  <a:srgbClr val="373739"/>
                </a:solidFill>
                <a:ea typeface="Times New Roman" panose="02020603050405020304" pitchFamily="18" charset="0"/>
                <a:cs typeface="Times New Roman" panose="02020603050405020304" pitchFamily="18" charset="0"/>
              </a:rPr>
              <a:t> </a:t>
            </a:r>
            <a:r>
              <a:rPr lang="fr-FR" sz="1400" dirty="0">
                <a:solidFill>
                  <a:srgbClr val="373739"/>
                </a:solidFill>
                <a:ea typeface="Times New Roman" panose="02020603050405020304" pitchFamily="18" charset="0"/>
                <a:cs typeface="Times New Roman" panose="02020603050405020304" pitchFamily="18" charset="0"/>
              </a:rPr>
              <a:t>a été </a:t>
            </a:r>
            <a:r>
              <a:rPr lang="fr-FR" sz="1400" dirty="0" smtClean="0">
                <a:solidFill>
                  <a:srgbClr val="373739"/>
                </a:solidFill>
                <a:ea typeface="Times New Roman" panose="02020603050405020304" pitchFamily="18" charset="0"/>
                <a:cs typeface="Times New Roman" panose="02020603050405020304" pitchFamily="18" charset="0"/>
              </a:rPr>
              <a:t>réalisée</a:t>
            </a:r>
            <a:endParaRPr lang="fr-FR" sz="1400"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indiquer le </a:t>
            </a:r>
            <a:r>
              <a:rPr lang="fr-FR" sz="1400" b="1" dirty="0">
                <a:solidFill>
                  <a:srgbClr val="373739"/>
                </a:solidFill>
                <a:ea typeface="Times New Roman" panose="02020603050405020304" pitchFamily="18" charset="0"/>
                <a:cs typeface="Times New Roman" panose="02020603050405020304" pitchFamily="18" charset="0"/>
              </a:rPr>
              <a:t>lieu de </a:t>
            </a:r>
            <a:r>
              <a:rPr lang="fr-FR" sz="1400" b="1" dirty="0" smtClean="0">
                <a:solidFill>
                  <a:srgbClr val="373739"/>
                </a:solidFill>
                <a:ea typeface="Times New Roman" panose="02020603050405020304" pitchFamily="18" charset="0"/>
                <a:cs typeface="Times New Roman" panose="02020603050405020304" pitchFamily="18" charset="0"/>
              </a:rPr>
              <a:t>prescription</a:t>
            </a:r>
            <a:endParaRPr lang="fr-FR" sz="1400" b="1" dirty="0">
              <a:solidFill>
                <a:srgbClr val="373739"/>
              </a:solidFill>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7244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124744"/>
            <a:ext cx="3331717"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5576" y="3987196"/>
            <a:ext cx="7632848" cy="278537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si le </a:t>
            </a:r>
            <a:r>
              <a:rPr lang="fr-FR" sz="1600" b="1" dirty="0" smtClean="0">
                <a:solidFill>
                  <a:schemeClr val="accent1"/>
                </a:solidFill>
              </a:rPr>
              <a:t>résident reçoit au moins un traitement anti-infectieux</a:t>
            </a:r>
            <a:br>
              <a:rPr lang="fr-FR" sz="1600" b="1" dirty="0" smtClean="0">
                <a:solidFill>
                  <a:schemeClr val="accent1"/>
                </a:solidFill>
              </a:rPr>
            </a:br>
            <a:r>
              <a:rPr lang="fr-FR" sz="1600" b="1" dirty="0" smtClean="0">
                <a:solidFill>
                  <a:schemeClr val="accent1"/>
                </a:solidFill>
              </a:rPr>
              <a:t>parmi ceux ciblés et administrés par voir générale le jour de l’enquête</a:t>
            </a:r>
          </a:p>
          <a:p>
            <a:pPr marL="0" lvl="4">
              <a:spcBef>
                <a:spcPts val="300"/>
              </a:spcBef>
            </a:pPr>
            <a:r>
              <a:rPr lang="fr-FR" sz="1400" i="1" dirty="0">
                <a:solidFill>
                  <a:srgbClr val="373739"/>
                </a:solidFill>
                <a:sym typeface="Wingdings" panose="05000000000000000000" pitchFamily="2" charset="2"/>
              </a:rPr>
              <a:t>(c</a:t>
            </a:r>
            <a:r>
              <a:rPr lang="fr-FR" sz="1400" i="1" dirty="0" smtClean="0">
                <a:solidFill>
                  <a:srgbClr val="373739"/>
                </a:solidFill>
                <a:sym typeface="Wingdings" panose="05000000000000000000" pitchFamily="2" charset="2"/>
              </a:rPr>
              <a:t>f. </a:t>
            </a:r>
            <a:r>
              <a:rPr lang="fr-FR" sz="1400" i="1" dirty="0">
                <a:solidFill>
                  <a:srgbClr val="373739"/>
                </a:solidFill>
                <a:sym typeface="Wingdings" panose="05000000000000000000" pitchFamily="2" charset="2"/>
              </a:rPr>
              <a:t>la liste complète des AI ciblés </a:t>
            </a:r>
            <a:r>
              <a:rPr lang="fr-FR" sz="1400" i="1" dirty="0" smtClean="0">
                <a:solidFill>
                  <a:srgbClr val="373739"/>
                </a:solidFill>
                <a:sym typeface="Wingdings" panose="05000000000000000000" pitchFamily="2" charset="2"/>
              </a:rPr>
              <a:t>en annexe 3 du guide de l’enquêteur page 51-55)</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rPr>
              <a:t>Si « Traitement(s) anti-infectieux » est coché « Oui », renseigner au moins un traitement AI et </a:t>
            </a:r>
            <a:r>
              <a:rPr lang="fr-FR" sz="1400" b="1" dirty="0" smtClean="0">
                <a:solidFill>
                  <a:srgbClr val="373739"/>
                </a:solidFill>
                <a:sym typeface="Wingdings" panose="05000000000000000000" pitchFamily="2" charset="2"/>
              </a:rPr>
              <a:t>jusqu’à 4 anti-infectieux</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rPr>
              <a:t>Les traitements différés (</a:t>
            </a:r>
            <a:r>
              <a:rPr lang="fr-FR" sz="1400" i="1" dirty="0" smtClean="0">
                <a:solidFill>
                  <a:srgbClr val="373739"/>
                </a:solidFill>
              </a:rPr>
              <a:t>i.e. </a:t>
            </a:r>
            <a:r>
              <a:rPr lang="fr-FR" sz="1400" dirty="0" smtClean="0">
                <a:solidFill>
                  <a:srgbClr val="373739"/>
                </a:solidFill>
              </a:rPr>
              <a:t>non administrés au résident le jour de l’enquête) pour une infection présente chez le résident le jour de l’enquête ne doivent pas être documentés</a:t>
            </a: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Cocher </a:t>
            </a: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a:t>
            </a: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Traitement(s) anti-infectieux » </a:t>
            </a:r>
            <a:r>
              <a:rPr lang="fr-FR" sz="1400" dirty="0" smtClean="0">
                <a:solidFill>
                  <a:srgbClr val="373739"/>
                </a:solidFill>
              </a:rPr>
              <a:t>est </a:t>
            </a:r>
            <a:r>
              <a:rPr lang="fr-FR" sz="1400" dirty="0">
                <a:solidFill>
                  <a:srgbClr val="373739"/>
                </a:solidFill>
              </a:rPr>
              <a:t>coché « Oui », la section s’ouvre et propose l’ensemble des champs de la section </a:t>
            </a:r>
            <a:r>
              <a:rPr lang="fr-FR" sz="1400" dirty="0" smtClean="0">
                <a:solidFill>
                  <a:srgbClr val="373739"/>
                </a:solidFill>
              </a:rPr>
              <a:t>pour le 1</a:t>
            </a:r>
            <a:r>
              <a:rPr lang="fr-FR" sz="1400" baseline="30000" dirty="0" smtClean="0">
                <a:solidFill>
                  <a:srgbClr val="373739"/>
                </a:solidFill>
              </a:rPr>
              <a:t>er</a:t>
            </a:r>
            <a:r>
              <a:rPr lang="fr-FR" sz="1400" dirty="0" smtClean="0">
                <a:solidFill>
                  <a:srgbClr val="373739"/>
                </a:solidFill>
              </a:rPr>
              <a:t> AI </a:t>
            </a:r>
            <a:r>
              <a:rPr lang="fr-FR" sz="1400" dirty="0">
                <a:solidFill>
                  <a:srgbClr val="373739"/>
                </a:solidFill>
              </a:rPr>
              <a:t>; il est possible d’ajouter jusqu’à </a:t>
            </a:r>
            <a:r>
              <a:rPr lang="fr-FR" sz="1400" dirty="0" smtClean="0">
                <a:solidFill>
                  <a:srgbClr val="373739"/>
                </a:solidFill>
              </a:rPr>
              <a:t>3 </a:t>
            </a:r>
            <a:r>
              <a:rPr lang="fr-FR" sz="1400" dirty="0">
                <a:solidFill>
                  <a:srgbClr val="373739"/>
                </a:solidFill>
              </a:rPr>
              <a:t>autres </a:t>
            </a:r>
            <a:r>
              <a:rPr lang="fr-FR" sz="1400" dirty="0" smtClean="0">
                <a:solidFill>
                  <a:srgbClr val="373739"/>
                </a:solidFill>
              </a:rPr>
              <a:t>AI</a:t>
            </a:r>
            <a:endParaRPr lang="fr-FR" sz="1400" dirty="0">
              <a:solidFill>
                <a:srgbClr val="373739"/>
              </a:solidFill>
            </a:endParaRPr>
          </a:p>
        </p:txBody>
      </p:sp>
    </p:spTree>
    <p:custDataLst>
      <p:tags r:id="rId1"/>
    </p:custDataLst>
    <p:extLst>
      <p:ext uri="{BB962C8B-B14F-4D97-AF65-F5344CB8AC3E}">
        <p14:creationId xmlns:p14="http://schemas.microsoft.com/office/powerpoint/2010/main" val="9299265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6920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11560" y="4143482"/>
            <a:ext cx="7632848" cy="246221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smtClean="0">
                <a:solidFill>
                  <a:srgbClr val="373739"/>
                </a:solidFill>
              </a:rPr>
              <a:t>Si le </a:t>
            </a:r>
            <a:r>
              <a:rPr lang="fr-FR" sz="1400" i="1" dirty="0">
                <a:solidFill>
                  <a:srgbClr val="373739"/>
                </a:solidFill>
              </a:rPr>
              <a:t>champ « </a:t>
            </a:r>
            <a:r>
              <a:rPr lang="fr-FR" sz="1400" i="1" dirty="0" smtClean="0">
                <a:solidFill>
                  <a:srgbClr val="373739"/>
                </a:solidFill>
              </a:rPr>
              <a:t>Traitement(s) anti-infectieux » est </a:t>
            </a:r>
            <a:r>
              <a:rPr lang="fr-FR" sz="1400" i="1" dirty="0">
                <a:solidFill>
                  <a:srgbClr val="373739"/>
                </a:solidFill>
              </a:rPr>
              <a:t>coché « Oui </a:t>
            </a:r>
            <a:r>
              <a:rPr lang="fr-FR" sz="1400" i="1" dirty="0" smtClean="0">
                <a:solidFill>
                  <a:srgbClr val="373739"/>
                </a:solidFill>
              </a:rPr>
              <a:t>» :</a:t>
            </a:r>
            <a:endParaRPr lang="fr-FR" sz="1400" i="1" dirty="0"/>
          </a:p>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le </a:t>
            </a:r>
            <a:r>
              <a:rPr lang="fr-FR" sz="1600" b="1" dirty="0" smtClean="0">
                <a:solidFill>
                  <a:schemeClr val="accent1"/>
                </a:solidFill>
              </a:rPr>
              <a:t>nom de l’anti-infectieux administré au résident</a:t>
            </a:r>
            <a:br>
              <a:rPr lang="fr-FR" sz="1600" b="1" dirty="0" smtClean="0">
                <a:solidFill>
                  <a:schemeClr val="accent1"/>
                </a:solidFill>
              </a:rPr>
            </a:br>
            <a:r>
              <a:rPr lang="fr-FR" sz="1600" b="1" dirty="0" smtClean="0">
                <a:solidFill>
                  <a:schemeClr val="accent1"/>
                </a:solidFill>
              </a:rPr>
              <a:t>le jour de l’enquête</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Noter la </a:t>
            </a:r>
            <a:r>
              <a:rPr lang="fr-FR" sz="1400" b="1" dirty="0" smtClean="0">
                <a:solidFill>
                  <a:srgbClr val="373739"/>
                </a:solidFill>
              </a:rPr>
              <a:t>dénomination </a:t>
            </a:r>
            <a:r>
              <a:rPr lang="fr-FR" sz="1400" b="1" dirty="0">
                <a:solidFill>
                  <a:srgbClr val="373739"/>
                </a:solidFill>
              </a:rPr>
              <a:t>commune internationale (DCI) </a:t>
            </a:r>
            <a:r>
              <a:rPr lang="fr-FR" sz="1400" dirty="0">
                <a:solidFill>
                  <a:srgbClr val="373739"/>
                </a:solidFill>
              </a:rPr>
              <a:t>ou </a:t>
            </a:r>
            <a:r>
              <a:rPr lang="fr-FR" sz="1400" dirty="0" smtClean="0">
                <a:solidFill>
                  <a:srgbClr val="373739"/>
                </a:solidFill>
              </a:rPr>
              <a:t>le </a:t>
            </a:r>
            <a:r>
              <a:rPr lang="fr-FR" sz="1400" b="1" dirty="0" smtClean="0">
                <a:solidFill>
                  <a:srgbClr val="373739"/>
                </a:solidFill>
              </a:rPr>
              <a:t>nom commercial </a:t>
            </a:r>
            <a:r>
              <a:rPr lang="fr-FR" sz="1400" dirty="0">
                <a:solidFill>
                  <a:srgbClr val="373739"/>
                </a:solidFill>
              </a:rPr>
              <a:t>ou </a:t>
            </a:r>
            <a:r>
              <a:rPr lang="fr-FR" sz="1400" b="1" dirty="0">
                <a:solidFill>
                  <a:srgbClr val="373739"/>
                </a:solidFill>
              </a:rPr>
              <a:t>code </a:t>
            </a:r>
            <a:r>
              <a:rPr lang="fr-FR" sz="1400" b="1" dirty="0" smtClean="0">
                <a:solidFill>
                  <a:srgbClr val="373739"/>
                </a:solidFill>
              </a:rPr>
              <a:t>ATC </a:t>
            </a:r>
            <a:r>
              <a:rPr lang="fr-FR" sz="1400" dirty="0" smtClean="0">
                <a:solidFill>
                  <a:srgbClr val="373739"/>
                </a:solidFill>
              </a:rPr>
              <a:t>de l’anti-infectieux</a:t>
            </a:r>
          </a:p>
          <a:p>
            <a:pPr marL="285750" lvl="4" indent="-285750">
              <a:spcBef>
                <a:spcPts val="300"/>
              </a:spcBef>
              <a:buFont typeface="Wingdings" panose="05000000000000000000" pitchFamily="2" charset="2"/>
              <a:buChar char="Ä"/>
            </a:pPr>
            <a:r>
              <a:rPr lang="fr-FR" sz="1400" dirty="0" smtClean="0">
                <a:solidFill>
                  <a:srgbClr val="373739"/>
                </a:solidFill>
                <a:sym typeface="Wingdings" panose="05000000000000000000" pitchFamily="2" charset="2"/>
              </a:rPr>
              <a:t>Les anti-infectieux ciblés incluent les </a:t>
            </a:r>
            <a:r>
              <a:rPr lang="fr-FR" sz="1400" dirty="0" smtClean="0">
                <a:solidFill>
                  <a:srgbClr val="373739"/>
                </a:solidFill>
                <a:ea typeface="Times New Roman" panose="02020603050405020304" pitchFamily="18" charset="0"/>
                <a:cs typeface="Times New Roman" panose="02020603050405020304" pitchFamily="18" charset="0"/>
              </a:rPr>
              <a:t>antimycosiques, antifongiques, antituberculeux et </a:t>
            </a:r>
            <a:r>
              <a:rPr lang="fr-FR" sz="1400" dirty="0" err="1" smtClean="0">
                <a:solidFill>
                  <a:srgbClr val="373739"/>
                </a:solidFill>
                <a:ea typeface="Times New Roman" panose="02020603050405020304" pitchFamily="18" charset="0"/>
                <a:cs typeface="Times New Roman" panose="02020603050405020304" pitchFamily="18" charset="0"/>
              </a:rPr>
              <a:t>anti-viraux</a:t>
            </a:r>
            <a:r>
              <a:rPr lang="fr-FR" sz="1400" dirty="0" smtClean="0">
                <a:solidFill>
                  <a:srgbClr val="373739"/>
                </a:solidFill>
                <a:ea typeface="Times New Roman" panose="02020603050405020304" pitchFamily="18" charset="0"/>
                <a:cs typeface="Times New Roman" panose="02020603050405020304" pitchFamily="18" charset="0"/>
              </a:rPr>
              <a:t> pour la COVID-19</a:t>
            </a:r>
            <a:r>
              <a:rPr lang="fr-FR" sz="1400" dirty="0" smtClean="0">
                <a:solidFill>
                  <a:srgbClr val="373739"/>
                </a:solidFill>
                <a:sym typeface="Wingdings" panose="05000000000000000000" pitchFamily="2" charset="2"/>
              </a:rPr>
              <a:t> </a:t>
            </a:r>
          </a:p>
          <a:p>
            <a:pPr marL="0" lvl="4">
              <a:spcBef>
                <a:spcPts val="3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la recherche du nom de l’AI à sélectionner dans le menu déroulant peut être effectuée à partir de la saisie, même partielle, du code ATC, de la DCI ou du nom commercial</a:t>
            </a:r>
            <a:endParaRPr lang="fr-FR" sz="1400" dirty="0">
              <a:solidFill>
                <a:schemeClr val="accent1"/>
              </a:solidFill>
            </a:endParaRPr>
          </a:p>
        </p:txBody>
      </p:sp>
      <p:sp>
        <p:nvSpPr>
          <p:cNvPr id="8" name="ZoneTexte 7"/>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Tree>
    <p:custDataLst>
      <p:tags r:id="rId1"/>
    </p:custDataLst>
    <p:extLst>
      <p:ext uri="{BB962C8B-B14F-4D97-AF65-F5344CB8AC3E}">
        <p14:creationId xmlns:p14="http://schemas.microsoft.com/office/powerpoint/2010/main" val="12689790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019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683568" y="4277260"/>
            <a:ext cx="7632848" cy="153118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la </a:t>
            </a:r>
            <a:r>
              <a:rPr lang="fr-FR" sz="1600" b="1" dirty="0" smtClean="0">
                <a:solidFill>
                  <a:schemeClr val="accent1"/>
                </a:solidFill>
              </a:rPr>
              <a:t>voie d’administration de l’anti-infectieux</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Noter la </a:t>
            </a:r>
            <a:r>
              <a:rPr lang="fr-FR" sz="1400" b="1" dirty="0" smtClean="0">
                <a:solidFill>
                  <a:srgbClr val="373739"/>
                </a:solidFill>
                <a:sym typeface="Wingdings" panose="05000000000000000000" pitchFamily="2" charset="2"/>
              </a:rPr>
              <a:t>voie </a:t>
            </a:r>
            <a:r>
              <a:rPr lang="fr-FR" sz="1400" b="1" dirty="0">
                <a:solidFill>
                  <a:srgbClr val="373739"/>
                </a:solidFill>
                <a:sym typeface="Wingdings" panose="05000000000000000000" pitchFamily="2" charset="2"/>
              </a:rPr>
              <a:t>parmi les </a:t>
            </a:r>
            <a:r>
              <a:rPr lang="fr-FR" sz="1400" b="1" dirty="0" smtClean="0">
                <a:solidFill>
                  <a:srgbClr val="373739"/>
                </a:solidFill>
                <a:sym typeface="Wingdings" panose="05000000000000000000" pitchFamily="2" charset="2"/>
              </a:rPr>
              <a:t>5 codes proposés</a:t>
            </a:r>
            <a:endParaRPr lang="fr-FR" sz="1400" dirty="0" smtClean="0">
              <a:solidFill>
                <a:srgbClr val="373739"/>
              </a:solidFill>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la recherche de la voie à sélectionner peut être effectuée à partir du code ou du libellé de la </a:t>
            </a:r>
            <a:r>
              <a:rPr lang="fr-FR" sz="1400" dirty="0">
                <a:solidFill>
                  <a:srgbClr val="373739"/>
                </a:solidFill>
              </a:rPr>
              <a:t>voie</a:t>
            </a:r>
            <a:br>
              <a:rPr lang="fr-FR" sz="1400" dirty="0">
                <a:solidFill>
                  <a:srgbClr val="373739"/>
                </a:solidFill>
              </a:rPr>
            </a:br>
            <a:r>
              <a:rPr lang="fr-FR" sz="1400" dirty="0" smtClean="0">
                <a:solidFill>
                  <a:srgbClr val="373739"/>
                </a:solidFill>
              </a:rPr>
              <a:t>Si </a:t>
            </a:r>
            <a:r>
              <a:rPr lang="fr-FR" sz="1400" dirty="0">
                <a:solidFill>
                  <a:srgbClr val="373739"/>
                </a:solidFill>
              </a:rPr>
              <a:t>l’information n’est pas </a:t>
            </a:r>
            <a:r>
              <a:rPr lang="fr-FR" sz="1400" dirty="0" smtClean="0">
                <a:solidFill>
                  <a:srgbClr val="373739"/>
                </a:solidFill>
              </a:rPr>
              <a:t>disponible, coder « INC » sur le questionnaire au format papier et sélectionner </a:t>
            </a:r>
            <a:r>
              <a:rPr lang="fr-FR" sz="1400" dirty="0">
                <a:solidFill>
                  <a:srgbClr val="373739"/>
                </a:solidFill>
              </a:rPr>
              <a:t>la proposition « </a:t>
            </a:r>
            <a:r>
              <a:rPr lang="fr-FR" sz="1400" dirty="0" smtClean="0">
                <a:solidFill>
                  <a:srgbClr val="373739"/>
                </a:solidFill>
              </a:rPr>
              <a:t>Inconnu » </a:t>
            </a:r>
            <a:r>
              <a:rPr lang="fr-FR" sz="1400" dirty="0">
                <a:solidFill>
                  <a:srgbClr val="373739"/>
                </a:solidFill>
              </a:rPr>
              <a:t>dans la liste </a:t>
            </a:r>
            <a:r>
              <a:rPr lang="fr-FR" sz="1400" dirty="0" smtClean="0">
                <a:solidFill>
                  <a:srgbClr val="373739"/>
                </a:solidFill>
              </a:rPr>
              <a:t>déroulante sur le questionnaire numérique</a:t>
            </a:r>
          </a:p>
        </p:txBody>
      </p:sp>
    </p:spTree>
    <p:custDataLst>
      <p:tags r:id="rId1"/>
    </p:custDataLst>
    <p:extLst>
      <p:ext uri="{BB962C8B-B14F-4D97-AF65-F5344CB8AC3E}">
        <p14:creationId xmlns:p14="http://schemas.microsoft.com/office/powerpoint/2010/main" val="18274697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3364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smtClean="0">
                <a:solidFill>
                  <a:schemeClr val="accent1"/>
                </a:solidFill>
                <a:sym typeface="Wingdings" panose="05000000000000000000" pitchFamily="2" charset="2"/>
              </a:rPr>
              <a:t></a:t>
            </a:r>
            <a:endParaRPr lang="fr-FR" sz="3200" dirty="0" smtClean="0">
              <a:solidFill>
                <a:schemeClr val="accent1"/>
              </a:solidFill>
            </a:endParaRPr>
          </a:p>
        </p:txBody>
      </p:sp>
      <p:sp>
        <p:nvSpPr>
          <p:cNvPr id="8" name="Rectangle 7"/>
          <p:cNvSpPr/>
          <p:nvPr/>
        </p:nvSpPr>
        <p:spPr>
          <a:xfrm>
            <a:off x="611561" y="4368579"/>
            <a:ext cx="7396650" cy="22467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smtClean="0">
                <a:solidFill>
                  <a:schemeClr val="accent1"/>
                </a:solidFill>
                <a:sym typeface="Wingdings" panose="05000000000000000000" pitchFamily="2" charset="2"/>
              </a:rPr>
              <a:t> </a:t>
            </a:r>
            <a:r>
              <a:rPr lang="fr-FR" sz="1600" b="1" dirty="0" smtClean="0">
                <a:solidFill>
                  <a:srgbClr val="373739"/>
                </a:solidFill>
              </a:rPr>
              <a:t>Indiquer la </a:t>
            </a:r>
            <a:r>
              <a:rPr lang="fr-FR" sz="1600" b="1" dirty="0" smtClean="0">
                <a:solidFill>
                  <a:schemeClr val="accent1"/>
                </a:solidFill>
              </a:rPr>
              <a:t>durée prévue de la prescription d’anti-infectieux</a:t>
            </a:r>
            <a:br>
              <a:rPr lang="fr-FR" sz="1600" b="1" dirty="0" smtClean="0">
                <a:solidFill>
                  <a:schemeClr val="accent1"/>
                </a:solidFill>
              </a:rPr>
            </a:br>
            <a:r>
              <a:rPr lang="fr-FR" sz="1600" b="1" u="sng" dirty="0" smtClean="0">
                <a:solidFill>
                  <a:schemeClr val="accent1"/>
                </a:solidFill>
              </a:rPr>
              <a:t>en intention de traiter</a:t>
            </a:r>
          </a:p>
          <a:p>
            <a:pPr marL="0" lvl="4">
              <a:spcBef>
                <a:spcPts val="300"/>
              </a:spcBef>
            </a:pPr>
            <a:r>
              <a:rPr lang="fr-FR" sz="1400" b="1" dirty="0" smtClean="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Noter la </a:t>
            </a:r>
            <a:r>
              <a:rPr lang="fr-FR" sz="1400" b="1" dirty="0" smtClean="0">
                <a:solidFill>
                  <a:srgbClr val="373739"/>
                </a:solidFill>
                <a:sym typeface="Wingdings" panose="05000000000000000000" pitchFamily="2" charset="2"/>
              </a:rPr>
              <a:t>durée en jours de prescription qui figure dans le dossier du résident</a:t>
            </a:r>
            <a:endParaRPr lang="fr-FR" sz="1400" b="1" dirty="0" smtClean="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dirty="0" smtClean="0">
                <a:solidFill>
                  <a:srgbClr val="373739"/>
                </a:solidFill>
                <a:sym typeface="Wingdings" panose="05000000000000000000" pitchFamily="2" charset="2"/>
              </a:rPr>
              <a:t>La durée en intention de traiter diffère de la durée effective de traitement qui était renseignée dans Prev’Ehpad 2016</a:t>
            </a: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dans </a:t>
            </a:r>
            <a:r>
              <a:rPr lang="fr-FR" sz="1400" u="sng" dirty="0" err="1" smtClean="0">
                <a:solidFill>
                  <a:srgbClr val="373739"/>
                </a:solidFill>
              </a:rPr>
              <a:t>PrevIAS</a:t>
            </a:r>
            <a:r>
              <a:rPr lang="fr-FR" sz="1400" u="sng" dirty="0" smtClean="0">
                <a:solidFill>
                  <a:srgbClr val="373739"/>
                </a:solidFill>
              </a:rPr>
              <a:t> </a:t>
            </a:r>
            <a:r>
              <a:rPr lang="fr-FR" sz="1400" dirty="0" smtClean="0">
                <a:solidFill>
                  <a:srgbClr val="373739"/>
                </a:solidFill>
              </a:rPr>
              <a:t>: Si la durée n’est pas indiquée ou ne peut pas être calculée à partir des informations (date de début et date de fin du traitement) dans le dossier du résident</a:t>
            </a:r>
            <a:r>
              <a:rPr lang="fr-FR" sz="1400" dirty="0">
                <a:solidFill>
                  <a:srgbClr val="373739"/>
                </a:solidFill>
              </a:rPr>
              <a:t>, coder « INC » </a:t>
            </a:r>
            <a:r>
              <a:rPr lang="fr-FR" sz="1400" dirty="0" smtClean="0">
                <a:solidFill>
                  <a:srgbClr val="373739"/>
                </a:solidFill>
                <a:cs typeface="Arial" charset="0"/>
                <a:sym typeface="Wingdings" panose="05000000000000000000" pitchFamily="2" charset="2"/>
              </a:rPr>
              <a:t>sur </a:t>
            </a:r>
            <a:r>
              <a:rPr lang="fr-FR" sz="1400" dirty="0">
                <a:solidFill>
                  <a:srgbClr val="373739"/>
                </a:solidFill>
                <a:cs typeface="Arial" charset="0"/>
                <a:sym typeface="Wingdings" panose="05000000000000000000" pitchFamily="2" charset="2"/>
              </a:rPr>
              <a:t>le questionnaire </a:t>
            </a:r>
            <a:r>
              <a:rPr lang="fr-FR" sz="1400" dirty="0" smtClean="0">
                <a:solidFill>
                  <a:srgbClr val="373739"/>
                </a:solidFill>
                <a:cs typeface="Arial" charset="0"/>
                <a:sym typeface="Wingdings" panose="05000000000000000000" pitchFamily="2" charset="2"/>
              </a:rPr>
              <a:t>au format papier </a:t>
            </a:r>
            <a:r>
              <a:rPr lang="fr-FR" sz="1400" dirty="0">
                <a:solidFill>
                  <a:srgbClr val="373739"/>
                </a:solidFill>
                <a:cs typeface="Arial" charset="0"/>
                <a:sym typeface="Wingdings" panose="05000000000000000000" pitchFamily="2" charset="2"/>
              </a:rPr>
              <a:t>et cocher « Inconnu » sur le questionnaire </a:t>
            </a:r>
            <a:r>
              <a:rPr lang="fr-FR" sz="1400" dirty="0" smtClean="0">
                <a:solidFill>
                  <a:srgbClr val="373739"/>
                </a:solidFill>
                <a:cs typeface="Arial" charset="0"/>
                <a:sym typeface="Wingdings" panose="05000000000000000000" pitchFamily="2" charset="2"/>
              </a:rPr>
              <a:t>numérique</a:t>
            </a:r>
            <a:endParaRPr lang="fr-FR" sz="1400" dirty="0">
              <a:solidFill>
                <a:srgbClr val="373739"/>
              </a:solidFill>
            </a:endParaRPr>
          </a:p>
        </p:txBody>
      </p:sp>
    </p:spTree>
    <p:custDataLst>
      <p:tags r:id="rId1"/>
    </p:custDataLst>
    <p:extLst>
      <p:ext uri="{BB962C8B-B14F-4D97-AF65-F5344CB8AC3E}">
        <p14:creationId xmlns:p14="http://schemas.microsoft.com/office/powerpoint/2010/main" val="29627910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20"/>
  <p:tag name="ARS_RESPONSE_KEYRANGE" val="1-120"/>
  <p:tag name="ARS_PPT_DBNAME" val="ENP2024_EHPAD_Formation_Méthode_enquête 090424 [20240411110107996].mdb"/>
</p:tagLst>
</file>

<file path=ppt/tags/tag1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20"/>
  <p:tag name="ARS_SLIDE_PARTICIPANTNUM_MEN" val="120"/>
  <p:tag name="ARS_SLIDE_SUBMITNUM_MEN" val="0"/>
  <p:tag name="ARS_SLIDE_PARTICIPANTNUM" val="120"/>
  <p:tag name="ARS_SLIDE_SUBMITNUM" val="0"/>
  <p:tag name="ARS_SLIDE_CORRECTNUM" val="0"/>
  <p:tag name="ARS_SLIDE_VOTEMEAN" val="0"/>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0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0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20"/>
  <p:tag name="ARS_SLIDE_PARTICIPANTNUM_MEN" val="120"/>
  <p:tag name="ARS_SLIDE_SUBMITNUM_MEN" val="0"/>
  <p:tag name="ARS_SLIDE_PARTICIPANTNUM" val="120"/>
  <p:tag name="ARS_SLIDE_SUBMITNUM" val="0"/>
  <p:tag name="ARS_SLIDE_CORRECTNUM" val="0"/>
  <p:tag name="ARS_SLIDE_VOTEMEAN" val="0"/>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5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6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7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8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VOTEMEAN" val="0"/>
  <p:tag name="ARS_SLIDE_CORRECTNUM" val="0"/>
  <p:tag name="ARS_SLIDE_SUBMITNUM" val="0"/>
  <p:tag name="ARS_SLIDE_PARTICIPANTNUM" val="120"/>
  <p:tag name="ARS_SLIDE_SUBMITNUM_MEN" val="0"/>
  <p:tag name="ARS_SLIDE_PARTICIPANTNUM_MEN" val="120"/>
  <p:tag name="ARS_SLIDE_DUENO" val="120"/>
</p:tagLst>
</file>

<file path=ppt/tags/tag9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ags/tag9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SLIDE_DUENO" val="120"/>
  <p:tag name="ARS_SLIDE_PARTICIPANTNUM_MEN" val="120"/>
  <p:tag name="ARS_SLIDE_SUBMITNUM_MEN" val="0"/>
  <p:tag name="ARS_SLIDE_PARTICIPANTNUM" val="120"/>
  <p:tag name="ARS_SLIDE_SUBMITNUM" val="0"/>
  <p:tag name="ARS_SLIDE_CORRECTNUM" val="0"/>
  <p:tag name="ARS_SLIDE_VOTEMEAN" val="0"/>
</p:tagLst>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10241</TotalTime>
  <Words>12497</Words>
  <Application>Microsoft Office PowerPoint</Application>
  <PresentationFormat>Affichage à l'écran (4:3)</PresentationFormat>
  <Paragraphs>1242</Paragraphs>
  <Slides>128</Slides>
  <Notes>10</Notes>
  <HiddenSlides>23</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128</vt:i4>
      </vt:variant>
    </vt:vector>
  </HeadingPairs>
  <TitlesOfParts>
    <vt:vector size="137" baseType="lpstr">
      <vt:lpstr>Arial</vt:lpstr>
      <vt:lpstr>Arial Narrow</vt:lpstr>
      <vt:lpstr>Calibri</vt:lpstr>
      <vt:lpstr>Symbol</vt:lpstr>
      <vt:lpstr>Tahoma</vt:lpstr>
      <vt:lpstr>Times New Roman</vt:lpstr>
      <vt:lpstr>Wingdings</vt:lpstr>
      <vt:lpstr>SPF_PPT_Test-v3</vt:lpstr>
      <vt:lpstr>1_SPF_PPT_Test-v3</vt:lpstr>
      <vt:lpstr>  ENP 2024  Enquête nationale de prévalence des infections associées aux soins et des traitements anti-infectieux en établissements d’hébergement pour personnes âgées dépendantes</vt:lpstr>
      <vt:lpstr>Contexte et objectifs         (3  8) Méthode d’enquête       (9  14) Organisation de l’enquête     (15  42)  Questionnaire établissement     (43  66) Questionnaire résident   (67  110) Application PrevIAS (111  117) Nouveautés en 2024 (118  123)</vt:lpstr>
      <vt:lpstr>Contexte et objectifs </vt:lpstr>
      <vt:lpstr>Contexte</vt:lpstr>
      <vt:lpstr>Pilotage</vt:lpstr>
      <vt:lpstr>Groupe de travail et de pilotage</vt:lpstr>
      <vt:lpstr>Objectifs</vt:lpstr>
      <vt:lpstr>Pourquoi participer à l’ENP 2024 ?</vt:lpstr>
      <vt:lpstr>Méthode d'enquête</vt:lpstr>
      <vt:lpstr>Indicateurs de prévalence</vt:lpstr>
      <vt:lpstr>Échantillonnage et Participation</vt:lpstr>
      <vt:lpstr>Échantillonnage et Participation</vt:lpstr>
      <vt:lpstr>Quoi de neuf en 2024 ?</vt:lpstr>
      <vt:lpstr>Population d’étude</vt:lpstr>
      <vt:lpstr>Population d’étude</vt:lpstr>
      <vt:lpstr>ORGANISATION DE L’ENQUÊTE </vt:lpstr>
      <vt:lpstr>période d’étude</vt:lpstr>
      <vt:lpstr>En amont du recueil de données</vt:lpstr>
      <vt:lpstr>En amont du recueil de données</vt:lpstr>
      <vt:lpstr>En amont du recueil de données</vt:lpstr>
      <vt:lpstr>En amont du recueil de données</vt:lpstr>
      <vt:lpstr>En amont du recueil de données</vt:lpstr>
      <vt:lpstr>Le jour de l’enquête</vt:lpstr>
      <vt:lpstr>Le jour de l’enquête</vt:lpstr>
      <vt:lpstr>Le jour de l’enquête</vt:lpstr>
      <vt:lpstr>Le jour de l’enquête</vt:lpstr>
      <vt:lpstr>Le jour de l’enquête</vt:lpstr>
      <vt:lpstr>Le jour de l’enquête</vt:lpstr>
      <vt:lpstr>Le jour de l’enquête</vt:lpstr>
      <vt:lpstr>Le plus proche du jour de l’enquête</vt:lpstr>
      <vt:lpstr>Le plus proche du jour de l’enquête</vt:lpstr>
      <vt:lpstr>Le plus proche du jour de l’enquête</vt:lpstr>
      <vt:lpstr>Présentation PowerPoint</vt:lpstr>
      <vt:lpstr>Le plus proche du jour de l’enquête</vt:lpstr>
      <vt:lpstr>Équipe en charge de l’enquête</vt:lpstr>
      <vt:lpstr>Rôle du référent</vt:lpstr>
      <vt:lpstr>Rôle du référent</vt:lpstr>
      <vt:lpstr>Rôle du référent</vt:lpstr>
      <vt:lpstr>Rôle du référent</vt:lpstr>
      <vt:lpstr>Rôle de l’enquêteur</vt:lpstr>
      <vt:lpstr>Rôle du correspondant médical</vt:lpstr>
      <vt:lpstr>Rôle des CPias et de SPF</vt:lpstr>
      <vt:lpstr>Coordonnées des référents régionaux dans les  CPIAS</vt:lpstr>
      <vt:lpstr>Contacts Spfrance</vt:lpstr>
      <vt:lpstr>Information des résidents</vt:lpstr>
      <vt:lpstr>Analyse des données</vt:lpstr>
      <vt:lpstr>Outils d’enquête</vt:lpstr>
      <vt:lpstr>Questionnaire établissement </vt:lpstr>
      <vt:lpstr>Questionnaires établissement</vt:lpstr>
      <vt:lpstr>Questionnaire établissement</vt:lpstr>
      <vt:lpstr>Données administratives</vt:lpstr>
      <vt:lpstr>Données administratives</vt:lpstr>
      <vt:lpstr>Données administratives</vt:lpstr>
      <vt:lpstr>Données administratives</vt:lpstr>
      <vt:lpstr>Questionnaire établissement</vt:lpstr>
      <vt:lpstr>Périmètre de l’enquête</vt:lpstr>
      <vt:lpstr>Périmètre de l’enquête</vt:lpstr>
      <vt:lpstr>Questionnaire établissement</vt:lpstr>
      <vt:lpstr>Capacité et charge en soins</vt:lpstr>
      <vt:lpstr>Capacité et charge en soins</vt:lpstr>
      <vt:lpstr>Capacité et charge en soins</vt:lpstr>
      <vt:lpstr>                               Questionnaire                                établissement</vt:lpstr>
      <vt:lpstr>Organisation des soins</vt:lpstr>
      <vt:lpstr>Organisation des soins</vt:lpstr>
      <vt:lpstr>Organisation des soins</vt:lpstr>
      <vt:lpstr>Organisation des soins</vt:lpstr>
      <vt:lpstr>Organisation des soins</vt:lpstr>
      <vt:lpstr>Organisation des soins</vt:lpstr>
      <vt:lpstr>Organisation des soins</vt:lpstr>
      <vt:lpstr>Organisation des soins</vt:lpstr>
      <vt:lpstr>recueil des indicateurs agrégés</vt:lpstr>
      <vt:lpstr>Questionnaire résident </vt:lpstr>
      <vt:lpstr>Questionnaire résident</vt:lpstr>
      <vt:lpstr>Questionnaire résident</vt:lpstr>
      <vt:lpstr>Identification du résident</vt:lpstr>
      <vt:lpstr>Identification du résident</vt:lpstr>
      <vt:lpstr>Identification du résident</vt:lpstr>
      <vt:lpstr>Questionnaire résident</vt:lpstr>
      <vt:lpstr>questionnaire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Questionnaire résident</vt:lpstr>
      <vt:lpstr>Dispositifs invasifs</vt:lpstr>
      <vt:lpstr>Dispositifs invasifs</vt:lpstr>
      <vt:lpstr>Dispositifs invasifs</vt:lpstr>
      <vt:lpstr>Questionnaire résident</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                           Questionnaire résident</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Sensibilité des micro-organismes</vt:lpstr>
      <vt:lpstr>Application PrevIAS </vt:lpstr>
      <vt:lpstr>Accès à PrevIAS</vt:lpstr>
      <vt:lpstr>Première connexion</vt:lpstr>
      <vt:lpstr>profils des utilisateurs</vt:lpstr>
      <vt:lpstr>Saisie et validation des données</vt:lpstr>
      <vt:lpstr>Autres fonctionnalités</vt:lpstr>
      <vt:lpstr>Pour en savoir plus…</vt:lpstr>
      <vt:lpstr>Nouveautés en 2024 </vt:lpstr>
      <vt:lpstr>Nouveautés : méthode</vt:lpstr>
      <vt:lpstr>Nouveautés : questionnaires</vt:lpstr>
      <vt:lpstr>Nouveautés : Traitements anti-infectieux</vt:lpstr>
      <vt:lpstr>Nouveautés : infections associées aux soins</vt:lpstr>
      <vt:lpstr>Nouveautés : MO et résistances</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EMERIC Barbara</cp:lastModifiedBy>
  <cp:revision>662</cp:revision>
  <cp:lastPrinted>2024-04-08T13:47:44Z</cp:lastPrinted>
  <dcterms:created xsi:type="dcterms:W3CDTF">2016-06-03T12:31:51Z</dcterms:created>
  <dcterms:modified xsi:type="dcterms:W3CDTF">2024-04-12T10:03:55Z</dcterms:modified>
</cp:coreProperties>
</file>