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59" r:id="rId3"/>
  </p:sldMasterIdLst>
  <p:notesMasterIdLst>
    <p:notesMasterId r:id="rId66"/>
  </p:notesMasterIdLst>
  <p:sldIdLst>
    <p:sldId id="320" r:id="rId4"/>
    <p:sldId id="335" r:id="rId5"/>
    <p:sldId id="262" r:id="rId6"/>
    <p:sldId id="374" r:id="rId7"/>
    <p:sldId id="399" r:id="rId8"/>
    <p:sldId id="431" r:id="rId9"/>
    <p:sldId id="430" r:id="rId10"/>
    <p:sldId id="429" r:id="rId11"/>
    <p:sldId id="432" r:id="rId12"/>
    <p:sldId id="376" r:id="rId13"/>
    <p:sldId id="435" r:id="rId14"/>
    <p:sldId id="444" r:id="rId15"/>
    <p:sldId id="437" r:id="rId16"/>
    <p:sldId id="436" r:id="rId17"/>
    <p:sldId id="438" r:id="rId18"/>
    <p:sldId id="445" r:id="rId19"/>
    <p:sldId id="439" r:id="rId20"/>
    <p:sldId id="390" r:id="rId21"/>
    <p:sldId id="391" r:id="rId22"/>
    <p:sldId id="427" r:id="rId23"/>
    <p:sldId id="394" r:id="rId24"/>
    <p:sldId id="421" r:id="rId25"/>
    <p:sldId id="422" r:id="rId26"/>
    <p:sldId id="428" r:id="rId27"/>
    <p:sldId id="423" r:id="rId28"/>
    <p:sldId id="454" r:id="rId29"/>
    <p:sldId id="455" r:id="rId30"/>
    <p:sldId id="395" r:id="rId31"/>
    <p:sldId id="398" r:id="rId32"/>
    <p:sldId id="397" r:id="rId33"/>
    <p:sldId id="440" r:id="rId34"/>
    <p:sldId id="396" r:id="rId35"/>
    <p:sldId id="446" r:id="rId36"/>
    <p:sldId id="447" r:id="rId37"/>
    <p:sldId id="448" r:id="rId38"/>
    <p:sldId id="401" r:id="rId39"/>
    <p:sldId id="403" r:id="rId40"/>
    <p:sldId id="402" r:id="rId41"/>
    <p:sldId id="404" r:id="rId42"/>
    <p:sldId id="449" r:id="rId43"/>
    <p:sldId id="450" r:id="rId44"/>
    <p:sldId id="456" r:id="rId45"/>
    <p:sldId id="384" r:id="rId46"/>
    <p:sldId id="385" r:id="rId47"/>
    <p:sldId id="381" r:id="rId48"/>
    <p:sldId id="382" r:id="rId49"/>
    <p:sldId id="425" r:id="rId50"/>
    <p:sldId id="383" r:id="rId51"/>
    <p:sldId id="408" r:id="rId52"/>
    <p:sldId id="410" r:id="rId53"/>
    <p:sldId id="426" r:id="rId54"/>
    <p:sldId id="443" r:id="rId55"/>
    <p:sldId id="409" r:id="rId56"/>
    <p:sldId id="451" r:id="rId57"/>
    <p:sldId id="452" r:id="rId58"/>
    <p:sldId id="453" r:id="rId59"/>
    <p:sldId id="411" r:id="rId60"/>
    <p:sldId id="412" r:id="rId61"/>
    <p:sldId id="413" r:id="rId62"/>
    <p:sldId id="418" r:id="rId63"/>
    <p:sldId id="419" r:id="rId64"/>
    <p:sldId id="420" r:id="rId65"/>
  </p:sldIdLst>
  <p:sldSz cx="6858000" cy="9144000" type="screen4x3"/>
  <p:notesSz cx="6799263" cy="9929813"/>
  <p:custDataLst>
    <p:tags r:id="rId6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orient="horz" pos="1912" userDrawn="1">
          <p15:clr>
            <a:srgbClr val="A4A3A4"/>
          </p15:clr>
        </p15:guide>
        <p15:guide id="3" orient="horz" pos="5239" userDrawn="1">
          <p15:clr>
            <a:srgbClr val="A4A3A4"/>
          </p15:clr>
        </p15:guide>
        <p15:guide id="4" pos="2160" userDrawn="1">
          <p15:clr>
            <a:srgbClr val="A4A3A4"/>
          </p15:clr>
        </p15:guide>
        <p15:guide id="5" pos="4065" userDrawn="1">
          <p15:clr>
            <a:srgbClr val="A4A3A4"/>
          </p15:clr>
        </p15:guide>
        <p15:guide id="6" pos="800" userDrawn="1">
          <p15:clr>
            <a:srgbClr val="A4A3A4"/>
          </p15:clr>
        </p15:guide>
        <p15:guide id="7" pos="2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bajole2" initials="CH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9"/>
    <a:srgbClr val="004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343" autoAdjust="0"/>
  </p:normalViewPr>
  <p:slideViewPr>
    <p:cSldViewPr showGuides="1">
      <p:cViewPr varScale="1">
        <p:scale>
          <a:sx n="79" d="100"/>
          <a:sy n="79" d="100"/>
        </p:scale>
        <p:origin x="2964" y="102"/>
      </p:cViewPr>
      <p:guideLst>
        <p:guide orient="horz" pos="2880"/>
        <p:guide orient="horz" pos="1912"/>
        <p:guide orient="horz" pos="5239"/>
        <p:guide pos="2160"/>
        <p:guide pos="4065"/>
        <p:guide pos="800"/>
        <p:guide pos="255"/>
      </p:guideLst>
    </p:cSldViewPr>
  </p:slideViewPr>
  <p:outlineViewPr>
    <p:cViewPr>
      <p:scale>
        <a:sx n="33" d="100"/>
        <a:sy n="33" d="100"/>
      </p:scale>
      <p:origin x="0" y="-12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E5-4A5C-8F8D-D19EB5251108}"/>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6347" cy="496491"/>
          </a:xfrm>
          <a:prstGeom prst="rect">
            <a:avLst/>
          </a:prstGeom>
        </p:spPr>
        <p:txBody>
          <a:bodyPr vert="horz" lIns="91431" tIns="45715" rIns="91431" bIns="45715" rtlCol="0"/>
          <a:lstStyle>
            <a:lvl1pPr algn="l">
              <a:defRPr sz="1200"/>
            </a:lvl1pPr>
          </a:lstStyle>
          <a:p>
            <a:endParaRPr lang="fr-FR" dirty="0"/>
          </a:p>
        </p:txBody>
      </p:sp>
      <p:sp>
        <p:nvSpPr>
          <p:cNvPr id="3" name="Espace réservé de la date 2"/>
          <p:cNvSpPr>
            <a:spLocks noGrp="1"/>
          </p:cNvSpPr>
          <p:nvPr>
            <p:ph type="dt" idx="1"/>
          </p:nvPr>
        </p:nvSpPr>
        <p:spPr>
          <a:xfrm>
            <a:off x="3851343" y="1"/>
            <a:ext cx="2946347" cy="496491"/>
          </a:xfrm>
          <a:prstGeom prst="rect">
            <a:avLst/>
          </a:prstGeom>
        </p:spPr>
        <p:txBody>
          <a:bodyPr vert="horz" lIns="91431" tIns="45715" rIns="91431" bIns="45715" rtlCol="0"/>
          <a:lstStyle>
            <a:lvl1pPr algn="r">
              <a:defRPr sz="1200"/>
            </a:lvl1pPr>
          </a:lstStyle>
          <a:p>
            <a:fld id="{AE4F876F-2394-434A-9B07-432DE19C105F}" type="datetimeFigureOut">
              <a:rPr lang="fr-FR" smtClean="0"/>
              <a:t>09/04/2024</a:t>
            </a:fld>
            <a:endParaRPr lang="fr-FR" dirty="0"/>
          </a:p>
        </p:txBody>
      </p:sp>
      <p:sp>
        <p:nvSpPr>
          <p:cNvPr id="4" name="Espace réservé de l'image des diapositives 3"/>
          <p:cNvSpPr>
            <a:spLocks noGrp="1" noRot="1" noChangeAspect="1"/>
          </p:cNvSpPr>
          <p:nvPr>
            <p:ph type="sldImg" idx="2"/>
          </p:nvPr>
        </p:nvSpPr>
        <p:spPr>
          <a:xfrm>
            <a:off x="2003425" y="744538"/>
            <a:ext cx="2792413" cy="3724275"/>
          </a:xfrm>
          <a:prstGeom prst="rect">
            <a:avLst/>
          </a:prstGeom>
          <a:noFill/>
          <a:ln w="12700">
            <a:solidFill>
              <a:prstClr val="black"/>
            </a:solidFill>
          </a:ln>
        </p:spPr>
        <p:txBody>
          <a:bodyPr vert="horz" lIns="91431" tIns="45715" rIns="91431" bIns="45715" rtlCol="0" anchor="ctr"/>
          <a:lstStyle/>
          <a:p>
            <a:endParaRPr lang="fr-FR" dirty="0"/>
          </a:p>
        </p:txBody>
      </p:sp>
      <p:sp>
        <p:nvSpPr>
          <p:cNvPr id="5" name="Espace réservé des commentaires 4"/>
          <p:cNvSpPr>
            <a:spLocks noGrp="1"/>
          </p:cNvSpPr>
          <p:nvPr>
            <p:ph type="body" sz="quarter" idx="3"/>
          </p:nvPr>
        </p:nvSpPr>
        <p:spPr>
          <a:xfrm>
            <a:off x="679927" y="4716662"/>
            <a:ext cx="5439410" cy="4468416"/>
          </a:xfrm>
          <a:prstGeom prst="rect">
            <a:avLst/>
          </a:prstGeom>
        </p:spPr>
        <p:txBody>
          <a:bodyPr vert="horz" lIns="91431" tIns="45715" rIns="91431" bIns="4571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1600"/>
            <a:ext cx="2946347" cy="496491"/>
          </a:xfrm>
          <a:prstGeom prst="rect">
            <a:avLst/>
          </a:prstGeom>
        </p:spPr>
        <p:txBody>
          <a:bodyPr vert="horz" lIns="91431" tIns="45715" rIns="91431" bIns="45715"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3" y="9431600"/>
            <a:ext cx="2946347" cy="496491"/>
          </a:xfrm>
          <a:prstGeom prst="rect">
            <a:avLst/>
          </a:prstGeom>
        </p:spPr>
        <p:txBody>
          <a:bodyPr vert="horz" lIns="91431" tIns="45715" rIns="91431" bIns="45715" rtlCol="0" anchor="b"/>
          <a:lstStyle>
            <a:lvl1pPr algn="r">
              <a:defRPr sz="1200"/>
            </a:lvl1pPr>
          </a:lstStyle>
          <a:p>
            <a:fld id="{1E5AC9FA-9DB2-48FB-B76A-EB55F6C2D38A}" type="slidenum">
              <a:rPr lang="fr-FR" smtClean="0"/>
              <a:t>‹N°›</a:t>
            </a:fld>
            <a:endParaRPr lang="fr-FR" dirty="0"/>
          </a:p>
        </p:txBody>
      </p:sp>
    </p:spTree>
    <p:extLst>
      <p:ext uri="{BB962C8B-B14F-4D97-AF65-F5344CB8AC3E}">
        <p14:creationId xmlns:p14="http://schemas.microsoft.com/office/powerpoint/2010/main" val="145747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4</a:t>
            </a:fld>
            <a:endParaRPr lang="fr-FR" dirty="0"/>
          </a:p>
        </p:txBody>
      </p:sp>
    </p:spTree>
    <p:custDataLst>
      <p:tags r:id="rId1"/>
    </p:custDataLst>
    <p:extLst>
      <p:ext uri="{BB962C8B-B14F-4D97-AF65-F5344CB8AC3E}">
        <p14:creationId xmlns:p14="http://schemas.microsoft.com/office/powerpoint/2010/main" val="146854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2413" cy="3724275"/>
          </a:xfrm>
        </p:spPr>
      </p:sp>
      <p:sp>
        <p:nvSpPr>
          <p:cNvPr id="3" name="Espace réservé des notes 2"/>
          <p:cNvSpPr>
            <a:spLocks noGrp="1"/>
          </p:cNvSpPr>
          <p:nvPr>
            <p:ph type="body" idx="1"/>
          </p:nvPr>
        </p:nvSpPr>
        <p:spPr/>
        <p:txBody>
          <a:bodyPr/>
          <a:lstStyle/>
          <a:p>
            <a:r>
              <a:rPr lang="fr-FR" dirty="0" smtClean="0"/>
              <a:t>Spécifier &gt; 72H ou&lt;72  et</a:t>
            </a:r>
            <a:r>
              <a:rPr lang="fr-FR" baseline="0" dirty="0" smtClean="0"/>
              <a:t> </a:t>
            </a:r>
            <a:r>
              <a:rPr lang="fr-FR" dirty="0" smtClean="0"/>
              <a:t>Pensez à la réévaluation si TTT</a:t>
            </a:r>
            <a:r>
              <a:rPr lang="fr-FR" baseline="0" dirty="0" smtClean="0"/>
              <a:t> à 24h /revenir sur la fiche</a:t>
            </a:r>
          </a:p>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33</a:t>
            </a:fld>
            <a:endParaRPr lang="fr-FR" dirty="0"/>
          </a:p>
        </p:txBody>
      </p:sp>
    </p:spTree>
    <p:extLst>
      <p:ext uri="{BB962C8B-B14F-4D97-AF65-F5344CB8AC3E}">
        <p14:creationId xmlns:p14="http://schemas.microsoft.com/office/powerpoint/2010/main" val="1029906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998731" y="2927658"/>
            <a:ext cx="5454457" cy="2508441"/>
          </a:xfrm>
        </p:spPr>
        <p:txBody>
          <a:bodyPr anchor="b"/>
          <a:lstStyle>
            <a:lvl1pPr algn="r">
              <a:defRPr sz="3000" u="sng" baseline="0">
                <a:solidFill>
                  <a:schemeClr val="accent4"/>
                </a:solidFill>
              </a:defRPr>
            </a:lvl1pPr>
          </a:lstStyle>
          <a:p>
            <a:r>
              <a:rPr lang="fr-FR" dirty="0"/>
              <a:t>Modifiez le style du titre</a:t>
            </a:r>
          </a:p>
        </p:txBody>
      </p:sp>
      <p:sp>
        <p:nvSpPr>
          <p:cNvPr id="3" name="Sous-titre 2"/>
          <p:cNvSpPr>
            <a:spLocks noGrp="1"/>
          </p:cNvSpPr>
          <p:nvPr>
            <p:ph type="subTitle" idx="1"/>
          </p:nvPr>
        </p:nvSpPr>
        <p:spPr>
          <a:xfrm>
            <a:off x="998356" y="6530167"/>
            <a:ext cx="5435502" cy="1248139"/>
          </a:xfrm>
        </p:spPr>
        <p:txBody>
          <a:bodyPr/>
          <a:lstStyle>
            <a:lvl1pPr marL="0" indent="0" algn="r">
              <a:buNone/>
              <a:defRPr sz="1800" b="0" cap="none">
                <a:solidFill>
                  <a:schemeClr val="accent4"/>
                </a:solidFill>
              </a:defRPr>
            </a:lvl1pPr>
            <a:lvl2pPr marL="457233" indent="0" algn="ctr">
              <a:buNone/>
              <a:defRPr>
                <a:solidFill>
                  <a:schemeClr val="tx1">
                    <a:tint val="75000"/>
                  </a:schemeClr>
                </a:solidFill>
              </a:defRPr>
            </a:lvl2pPr>
            <a:lvl3pPr marL="914466" indent="0" algn="ctr">
              <a:buNone/>
              <a:defRPr>
                <a:solidFill>
                  <a:schemeClr val="tx1">
                    <a:tint val="75000"/>
                  </a:schemeClr>
                </a:solidFill>
              </a:defRPr>
            </a:lvl3pPr>
            <a:lvl4pPr marL="1371699" indent="0" algn="ctr">
              <a:buNone/>
              <a:defRPr>
                <a:solidFill>
                  <a:schemeClr val="tx1">
                    <a:tint val="75000"/>
                  </a:schemeClr>
                </a:solidFill>
              </a:defRPr>
            </a:lvl4pPr>
            <a:lvl5pPr marL="1828931" indent="0" algn="ctr">
              <a:buNone/>
              <a:defRPr>
                <a:solidFill>
                  <a:schemeClr val="tx1">
                    <a:tint val="75000"/>
                  </a:schemeClr>
                </a:solidFill>
              </a:defRPr>
            </a:lvl5pPr>
            <a:lvl6pPr marL="2286164" indent="0" algn="ctr">
              <a:buNone/>
              <a:defRPr>
                <a:solidFill>
                  <a:schemeClr val="tx1">
                    <a:tint val="75000"/>
                  </a:schemeClr>
                </a:solidFill>
              </a:defRPr>
            </a:lvl6pPr>
            <a:lvl7pPr marL="2743397" indent="0" algn="ctr">
              <a:buNone/>
              <a:defRPr>
                <a:solidFill>
                  <a:schemeClr val="tx1">
                    <a:tint val="75000"/>
                  </a:schemeClr>
                </a:solidFill>
              </a:defRPr>
            </a:lvl7pPr>
            <a:lvl8pPr marL="3200630" indent="0" algn="ctr">
              <a:buNone/>
              <a:defRPr>
                <a:solidFill>
                  <a:schemeClr val="tx1">
                    <a:tint val="75000"/>
                  </a:schemeClr>
                </a:solidFill>
              </a:defRPr>
            </a:lvl8pPr>
            <a:lvl9pPr marL="3657862" indent="0" algn="ctr">
              <a:buNone/>
              <a:defRPr>
                <a:solidFill>
                  <a:schemeClr val="tx1">
                    <a:tint val="75000"/>
                  </a:schemeClr>
                </a:solidFill>
              </a:defRPr>
            </a:lvl9pPr>
          </a:lstStyle>
          <a:p>
            <a:r>
              <a:rPr lang="fr-FR" dirty="0"/>
              <a:t>Modifiez le style des sous-titres du masque</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5732" y="683796"/>
            <a:ext cx="1291665" cy="1295919"/>
          </a:xfrm>
          <a:prstGeom prst="rect">
            <a:avLst/>
          </a:prstGeom>
        </p:spPr>
      </p:pic>
    </p:spTree>
    <p:extLst>
      <p:ext uri="{BB962C8B-B14F-4D97-AF65-F5344CB8AC3E}">
        <p14:creationId xmlns:p14="http://schemas.microsoft.com/office/powerpoint/2010/main" val="44373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998731" y="4572000"/>
            <a:ext cx="5454457" cy="1728193"/>
          </a:xfrm>
        </p:spPr>
        <p:txBody>
          <a:bodyPr anchor="b"/>
          <a:lstStyle>
            <a:lvl1pPr algn="r">
              <a:lnSpc>
                <a:spcPct val="100000"/>
              </a:lnSpc>
              <a:spcBef>
                <a:spcPts val="0"/>
              </a:spcBef>
              <a:defRPr sz="2600" b="1" cap="all">
                <a:solidFill>
                  <a:schemeClr val="tx2"/>
                </a:solidFill>
              </a:defRPr>
            </a:lvl1pPr>
          </a:lstStyle>
          <a:p>
            <a:r>
              <a:rPr lang="fr-FR" dirty="0"/>
              <a:t>Modifiez le style du titre</a:t>
            </a:r>
          </a:p>
        </p:txBody>
      </p:sp>
      <p:sp>
        <p:nvSpPr>
          <p:cNvPr id="3" name="Espace réservé du texte 2"/>
          <p:cNvSpPr>
            <a:spLocks noGrp="1"/>
          </p:cNvSpPr>
          <p:nvPr>
            <p:ph type="body" idx="1"/>
          </p:nvPr>
        </p:nvSpPr>
        <p:spPr>
          <a:xfrm>
            <a:off x="998731" y="6492215"/>
            <a:ext cx="5454457" cy="1824171"/>
          </a:xfrm>
        </p:spPr>
        <p:txBody>
          <a:bodyPr anchor="t"/>
          <a:lstStyle>
            <a:lvl1pPr marL="0" indent="0" algn="r">
              <a:lnSpc>
                <a:spcPct val="110000"/>
              </a:lnSpc>
              <a:spcBef>
                <a:spcPts val="0"/>
              </a:spcBef>
              <a:buNone/>
              <a:defRPr sz="1600" b="0" cap="none">
                <a:solidFill>
                  <a:schemeClr val="tx2"/>
                </a:solidFill>
              </a:defRPr>
            </a:lvl1pPr>
            <a:lvl2pPr marL="457233" indent="0">
              <a:buNone/>
              <a:defRPr sz="1800">
                <a:solidFill>
                  <a:schemeClr val="tx1">
                    <a:tint val="75000"/>
                  </a:schemeClr>
                </a:solidFill>
              </a:defRPr>
            </a:lvl2pPr>
            <a:lvl3pPr marL="914466" indent="0">
              <a:buNone/>
              <a:defRPr sz="1600">
                <a:solidFill>
                  <a:schemeClr val="tx1">
                    <a:tint val="75000"/>
                  </a:schemeClr>
                </a:solidFill>
              </a:defRPr>
            </a:lvl3pPr>
            <a:lvl4pPr marL="1371699" indent="0">
              <a:buNone/>
              <a:defRPr sz="1400">
                <a:solidFill>
                  <a:schemeClr val="tx1">
                    <a:tint val="75000"/>
                  </a:schemeClr>
                </a:solidFill>
              </a:defRPr>
            </a:lvl4pPr>
            <a:lvl5pPr marL="1828931" indent="0">
              <a:buNone/>
              <a:defRPr sz="1400">
                <a:solidFill>
                  <a:schemeClr val="tx1">
                    <a:tint val="75000"/>
                  </a:schemeClr>
                </a:solidFill>
              </a:defRPr>
            </a:lvl5pPr>
            <a:lvl6pPr marL="2286164" indent="0">
              <a:buNone/>
              <a:defRPr sz="1400">
                <a:solidFill>
                  <a:schemeClr val="tx1">
                    <a:tint val="75000"/>
                  </a:schemeClr>
                </a:solidFill>
              </a:defRPr>
            </a:lvl6pPr>
            <a:lvl7pPr marL="2743397" indent="0">
              <a:buNone/>
              <a:defRPr sz="1400">
                <a:solidFill>
                  <a:schemeClr val="tx1">
                    <a:tint val="75000"/>
                  </a:schemeClr>
                </a:solidFill>
              </a:defRPr>
            </a:lvl7pPr>
            <a:lvl8pPr marL="3200630" indent="0">
              <a:buNone/>
              <a:defRPr sz="1400">
                <a:solidFill>
                  <a:schemeClr val="tx1">
                    <a:tint val="75000"/>
                  </a:schemeClr>
                </a:solidFill>
              </a:defRPr>
            </a:lvl8pPr>
            <a:lvl9pPr marL="3657862" indent="0">
              <a:buNone/>
              <a:defRPr sz="1400">
                <a:solidFill>
                  <a:schemeClr val="tx1">
                    <a:tint val="75000"/>
                  </a:schemeClr>
                </a:solidFill>
              </a:defRPr>
            </a:lvl9pPr>
          </a:lstStyle>
          <a:p>
            <a:pPr lvl="0"/>
            <a:r>
              <a:rPr lang="fr-FR" dirty="0"/>
              <a:t>Modifiez les styles du texte du masque</a:t>
            </a:r>
          </a:p>
        </p:txBody>
      </p:sp>
      <p:sp>
        <p:nvSpPr>
          <p:cNvPr id="5" name="Espace réservé du texte 4"/>
          <p:cNvSpPr>
            <a:spLocks noGrp="1"/>
          </p:cNvSpPr>
          <p:nvPr>
            <p:ph type="body" sz="quarter" idx="10" hasCustomPrompt="1"/>
          </p:nvPr>
        </p:nvSpPr>
        <p:spPr>
          <a:xfrm>
            <a:off x="998261" y="3731344"/>
            <a:ext cx="5454928" cy="648637"/>
          </a:xfrm>
        </p:spPr>
        <p:txBody>
          <a:bodyPr anchor="b"/>
          <a:lstStyle>
            <a:lvl1pPr marL="0" algn="r">
              <a:lnSpc>
                <a:spcPct val="100000"/>
              </a:lnSpc>
              <a:spcBef>
                <a:spcPts val="0"/>
              </a:spcBef>
              <a:buFontTx/>
              <a:buNone/>
              <a:defRPr sz="300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a:t>Partie #</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1259" y="539553"/>
            <a:ext cx="810089" cy="812756"/>
          </a:xfrm>
          <a:prstGeom prst="rect">
            <a:avLst/>
          </a:prstGeom>
        </p:spPr>
      </p:pic>
    </p:spTree>
    <p:extLst>
      <p:ext uri="{BB962C8B-B14F-4D97-AF65-F5344CB8AC3E}">
        <p14:creationId xmlns:p14="http://schemas.microsoft.com/office/powerpoint/2010/main" val="4234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404664" y="1883704"/>
            <a:ext cx="5670630" cy="6432713"/>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0763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404664" y="1787692"/>
            <a:ext cx="5184576" cy="6432683"/>
          </a:xfrm>
        </p:spPr>
        <p:txBody>
          <a:bodyPr/>
          <a:lstStyle>
            <a:lvl1pPr>
              <a:defRPr b="1" u="none"/>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6599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5683" y="3035832"/>
            <a:ext cx="5662613" cy="508423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62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3190" y="539555"/>
            <a:ext cx="2980355" cy="794149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259" y="539553"/>
            <a:ext cx="810089" cy="812756"/>
          </a:xfrm>
          <a:prstGeom prst="rect">
            <a:avLst/>
          </a:prstGeom>
        </p:spPr>
      </p:pic>
      <p:sp>
        <p:nvSpPr>
          <p:cNvPr id="15" name="Rectangle 14"/>
          <p:cNvSpPr/>
          <p:nvPr userDrawn="1"/>
        </p:nvSpPr>
        <p:spPr>
          <a:xfrm>
            <a:off x="6932155" y="8062688"/>
            <a:ext cx="184731" cy="369332"/>
          </a:xfrm>
          <a:prstGeom prst="rect">
            <a:avLst/>
          </a:prstGeom>
        </p:spPr>
        <p:txBody>
          <a:bodyPr wrap="none">
            <a:spAutoFit/>
          </a:bodyPr>
          <a:lstStyle/>
          <a:p>
            <a:endParaRPr lang="fr-FR" sz="1800" dirty="0"/>
          </a:p>
        </p:txBody>
      </p:sp>
      <p:sp>
        <p:nvSpPr>
          <p:cNvPr id="16" name="Rectangle 15"/>
          <p:cNvSpPr/>
          <p:nvPr userDrawn="1"/>
        </p:nvSpPr>
        <p:spPr>
          <a:xfrm>
            <a:off x="6691649" y="7988605"/>
            <a:ext cx="184731" cy="369332"/>
          </a:xfrm>
          <a:prstGeom prst="rect">
            <a:avLst/>
          </a:prstGeom>
        </p:spPr>
        <p:txBody>
          <a:bodyPr wrap="none">
            <a:spAutoFit/>
          </a:bodyPr>
          <a:lstStyle/>
          <a:p>
            <a:endParaRPr lang="fr-FR" sz="1800" dirty="0"/>
          </a:p>
        </p:txBody>
      </p:sp>
      <p:sp>
        <p:nvSpPr>
          <p:cNvPr id="42" name="ZoneTexte 41"/>
          <p:cNvSpPr txBox="1"/>
          <p:nvPr userDrawn="1"/>
        </p:nvSpPr>
        <p:spPr>
          <a:xfrm>
            <a:off x="6209112" y="8598062"/>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spTree>
    <p:extLst>
      <p:ext uri="{BB962C8B-B14F-4D97-AF65-F5344CB8AC3E}">
        <p14:creationId xmlns:p14="http://schemas.microsoft.com/office/powerpoint/2010/main" val="378712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graphicFrame>
        <p:nvGraphicFramePr>
          <p:cNvPr id="4" name="Graphique 3"/>
          <p:cNvGraphicFramePr/>
          <p:nvPr userDrawn="1">
            <p:extLst>
              <p:ext uri="{D42A27DB-BD31-4B8C-83A1-F6EECF244321}">
                <p14:modId xmlns:p14="http://schemas.microsoft.com/office/powerpoint/2010/main" val="1096079390"/>
              </p:ext>
            </p:extLst>
          </p:nvPr>
        </p:nvGraphicFramePr>
        <p:xfrm>
          <a:off x="1160748" y="2459767"/>
          <a:ext cx="4572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40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14350" y="8331200"/>
            <a:ext cx="1428750" cy="609600"/>
          </a:xfrm>
          <a:prstGeom prst="rect">
            <a:avLst/>
          </a:prstGeom>
          <a:ln/>
        </p:spPr>
        <p:txBody>
          <a:bodyPr/>
          <a:lstStyle>
            <a:lvl1pPr>
              <a:defRPr/>
            </a:lvl1pPr>
          </a:lstStyle>
          <a:p>
            <a:pPr>
              <a:defRPr/>
            </a:pPr>
            <a:endParaRPr lang="fr-FR" altLang="fr-FR" dirty="0"/>
          </a:p>
        </p:txBody>
      </p:sp>
      <p:sp>
        <p:nvSpPr>
          <p:cNvPr id="3" name="Rectangle 5"/>
          <p:cNvSpPr>
            <a:spLocks noGrp="1" noChangeArrowheads="1"/>
          </p:cNvSpPr>
          <p:nvPr>
            <p:ph type="ftr" sz="quarter" idx="11"/>
          </p:nvPr>
        </p:nvSpPr>
        <p:spPr>
          <a:xfrm>
            <a:off x="2343150" y="8331200"/>
            <a:ext cx="2171700" cy="609600"/>
          </a:xfrm>
          <a:prstGeom prst="rect">
            <a:avLst/>
          </a:prstGeom>
          <a:ln/>
        </p:spPr>
        <p:txBody>
          <a:bodyPr/>
          <a:lstStyle>
            <a:lvl1pPr>
              <a:defRPr/>
            </a:lvl1pPr>
          </a:lstStyle>
          <a:p>
            <a:pPr>
              <a:defRPr/>
            </a:pPr>
            <a:endParaRPr lang="fr-FR" altLang="fr-FR" dirty="0"/>
          </a:p>
        </p:txBody>
      </p:sp>
      <p:sp>
        <p:nvSpPr>
          <p:cNvPr id="4" name="Rectangle 6"/>
          <p:cNvSpPr>
            <a:spLocks noGrp="1" noChangeArrowheads="1"/>
          </p:cNvSpPr>
          <p:nvPr>
            <p:ph type="sldNum" sz="quarter" idx="12"/>
          </p:nvPr>
        </p:nvSpPr>
        <p:spPr>
          <a:xfrm>
            <a:off x="4914900" y="8331200"/>
            <a:ext cx="1428750" cy="609600"/>
          </a:xfrm>
          <a:prstGeom prst="rect">
            <a:avLst/>
          </a:prstGeom>
          <a:ln/>
        </p:spPr>
        <p:txBody>
          <a:bodyPr/>
          <a:lstStyle>
            <a:lvl1pPr>
              <a:defRPr/>
            </a:lvl1pPr>
          </a:lstStyle>
          <a:p>
            <a:pPr>
              <a:defRPr/>
            </a:pPr>
            <a:fld id="{85368965-5D26-4B82-BE61-C1F9A485ED25}" type="slidenum">
              <a:rPr lang="fr-FR" altLang="fr-FR"/>
              <a:pPr>
                <a:defRPr/>
              </a:pPr>
              <a:t>‹N°›</a:t>
            </a:fld>
            <a:endParaRPr lang="fr-FR" altLang="fr-FR" dirty="0"/>
          </a:p>
        </p:txBody>
      </p:sp>
    </p:spTree>
    <p:extLst>
      <p:ext uri="{BB962C8B-B14F-4D97-AF65-F5344CB8AC3E}">
        <p14:creationId xmlns:p14="http://schemas.microsoft.com/office/powerpoint/2010/main" val="217773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39918"/>
            <a:ext cx="5829300" cy="1960685"/>
          </a:xfrm>
        </p:spPr>
        <p:txBody>
          <a:bodyPr/>
          <a:lstStyle/>
          <a:p>
            <a:r>
              <a:rPr lang="fr-FR"/>
              <a:t>Modifiez le style du titre</a:t>
            </a:r>
          </a:p>
        </p:txBody>
      </p:sp>
      <p:sp>
        <p:nvSpPr>
          <p:cNvPr id="3" name="Sous-titre 2"/>
          <p:cNvSpPr>
            <a:spLocks noGrp="1"/>
          </p:cNvSpPr>
          <p:nvPr>
            <p:ph type="subTitle" idx="1"/>
          </p:nvPr>
        </p:nvSpPr>
        <p:spPr>
          <a:xfrm>
            <a:off x="1028700" y="5181602"/>
            <a:ext cx="4800600" cy="2337289"/>
          </a:xfrm>
        </p:spPr>
        <p:txBody>
          <a:bodyPr/>
          <a:lstStyle>
            <a:lvl1pPr marL="0" indent="0" algn="ctr">
              <a:buNone/>
              <a:defRPr/>
            </a:lvl1pPr>
            <a:lvl2pPr marL="422071" indent="0" algn="ctr">
              <a:buNone/>
              <a:defRPr/>
            </a:lvl2pPr>
            <a:lvl3pPr marL="844143" indent="0" algn="ctr">
              <a:buNone/>
              <a:defRPr/>
            </a:lvl3pPr>
            <a:lvl4pPr marL="1266215" indent="0" algn="ctr">
              <a:buNone/>
              <a:defRPr/>
            </a:lvl4pPr>
            <a:lvl5pPr marL="1688286" indent="0" algn="ctr">
              <a:buNone/>
              <a:defRPr/>
            </a:lvl5pPr>
            <a:lvl6pPr marL="2110359" indent="0" algn="ctr">
              <a:buNone/>
              <a:defRPr/>
            </a:lvl6pPr>
            <a:lvl7pPr marL="2532430" indent="0" algn="ctr">
              <a:buNone/>
              <a:defRPr/>
            </a:lvl7pPr>
            <a:lvl8pPr marL="2954501" indent="0" algn="ctr">
              <a:buNone/>
              <a:defRPr/>
            </a:lvl8pPr>
            <a:lvl9pPr marL="3376573"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defTabSz="844143" fontAlgn="base">
              <a:spcBef>
                <a:spcPct val="0"/>
              </a:spcBef>
              <a:spcAft>
                <a:spcPct val="0"/>
              </a:spcAft>
              <a:defRPr/>
            </a:pPr>
            <a:endParaRPr lang="fr-FR" alt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844143" fontAlgn="base">
              <a:spcBef>
                <a:spcPct val="0"/>
              </a:spcBef>
              <a:spcAft>
                <a:spcPct val="0"/>
              </a:spcAft>
              <a:defRPr/>
            </a:pPr>
            <a:endParaRPr lang="fr-FR" alt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844143" fontAlgn="base">
              <a:spcBef>
                <a:spcPct val="0"/>
              </a:spcBef>
              <a:spcAft>
                <a:spcPct val="0"/>
              </a:spcAft>
              <a:defRPr/>
            </a:pPr>
            <a:fld id="{4AD20DDF-E7BC-4FBF-88E2-2C70120E7294}" type="slidenum">
              <a:rPr lang="fr-FR" altLang="fr-FR" smtClean="0">
                <a:solidFill>
                  <a:srgbClr val="000000"/>
                </a:solidFill>
              </a:rPr>
              <a:pPr defTabSz="844143"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155743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252316"/>
            <a:ext cx="6669360" cy="1247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 name="Espace réservé du titre 1"/>
          <p:cNvSpPr>
            <a:spLocks noGrp="1"/>
          </p:cNvSpPr>
          <p:nvPr>
            <p:ph type="title"/>
          </p:nvPr>
        </p:nvSpPr>
        <p:spPr>
          <a:xfrm>
            <a:off x="404812" y="251522"/>
            <a:ext cx="5130422" cy="1248139"/>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404665" y="1787691"/>
            <a:ext cx="5562619" cy="6528724"/>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6209112" y="8598062"/>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41854" y="539637"/>
            <a:ext cx="765489" cy="768000"/>
          </a:xfrm>
          <a:prstGeom prst="rect">
            <a:avLst/>
          </a:prstGeom>
        </p:spPr>
      </p:pic>
    </p:spTree>
    <p:extLst>
      <p:ext uri="{BB962C8B-B14F-4D97-AF65-F5344CB8AC3E}">
        <p14:creationId xmlns:p14="http://schemas.microsoft.com/office/powerpoint/2010/main" val="28981115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7" r:id="rId8"/>
  </p:sldLayoutIdLst>
  <p:hf sldNum="0" hdr="0" dt="0"/>
  <p:txStyles>
    <p:titleStyle>
      <a:lvl1pPr marL="0" indent="0" algn="l" defTabSz="914466"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66"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66" rtl="0" eaLnBrk="1" latinLnBrk="0" hangingPunct="1">
        <a:lnSpc>
          <a:spcPct val="110000"/>
        </a:lnSpc>
        <a:spcBef>
          <a:spcPts val="600"/>
        </a:spcBef>
        <a:buFontTx/>
        <a:buNone/>
        <a:defRPr sz="1600" kern="1200">
          <a:solidFill>
            <a:schemeClr val="tx1"/>
          </a:solidFill>
          <a:latin typeface="+mn-lt"/>
          <a:ea typeface="+mn-ea"/>
          <a:cs typeface="+mn-cs"/>
        </a:defRPr>
      </a:lvl2pPr>
      <a:lvl3pPr marL="144011" indent="-144011" algn="l" defTabSz="914466"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11" indent="-144011" algn="l" defTabSz="914466"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21" indent="-144011" algn="l" defTabSz="914466"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781" indent="-228616" algn="l" defTabSz="9144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013" indent="-228616" algn="l" defTabSz="9144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246" indent="-228616" algn="l" defTabSz="9144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479" indent="-228616" algn="l" defTabSz="9144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66" rtl="0" eaLnBrk="1" latinLnBrk="0" hangingPunct="1">
        <a:defRPr sz="1800" kern="1200">
          <a:solidFill>
            <a:schemeClr val="tx1"/>
          </a:solidFill>
          <a:latin typeface="+mn-lt"/>
          <a:ea typeface="+mn-ea"/>
          <a:cs typeface="+mn-cs"/>
        </a:defRPr>
      </a:lvl1pPr>
      <a:lvl2pPr marL="457233"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9"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2"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252316"/>
            <a:ext cx="6669360" cy="1247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prstClr val="white"/>
              </a:solidFill>
            </a:endParaRPr>
          </a:p>
        </p:txBody>
      </p:sp>
      <p:sp>
        <p:nvSpPr>
          <p:cNvPr id="2" name="Espace réservé du titre 1"/>
          <p:cNvSpPr>
            <a:spLocks noGrp="1"/>
          </p:cNvSpPr>
          <p:nvPr>
            <p:ph type="title"/>
          </p:nvPr>
        </p:nvSpPr>
        <p:spPr>
          <a:xfrm>
            <a:off x="404812" y="251522"/>
            <a:ext cx="5130422" cy="1248139"/>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404665" y="1787691"/>
            <a:ext cx="5562619" cy="6528724"/>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6209112" y="8598062"/>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rgbClr val="4D4D4F"/>
                </a:solidFill>
              </a:rPr>
              <a:pPr algn="r"/>
              <a:t>‹N°›</a:t>
            </a:fld>
            <a:endParaRPr lang="fr-FR" sz="750" b="1" dirty="0">
              <a:solidFill>
                <a:srgbClr val="4D4D4F"/>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1854" y="539637"/>
            <a:ext cx="765489" cy="768000"/>
          </a:xfrm>
          <a:prstGeom prst="rect">
            <a:avLst/>
          </a:prstGeom>
        </p:spPr>
      </p:pic>
    </p:spTree>
    <p:extLst>
      <p:ext uri="{BB962C8B-B14F-4D97-AF65-F5344CB8AC3E}">
        <p14:creationId xmlns:p14="http://schemas.microsoft.com/office/powerpoint/2010/main" val="529594956"/>
      </p:ext>
    </p:extLst>
  </p:cSld>
  <p:clrMap bg1="lt1" tx1="dk1" bg2="lt2" tx2="dk2" accent1="accent1" accent2="accent2" accent3="accent3" accent4="accent4" accent5="accent5" accent6="accent6" hlink="hlink" folHlink="folHlink"/>
  <p:hf sldNum="0" hdr="0" dt="0"/>
  <p:txStyles>
    <p:titleStyle>
      <a:lvl1pPr marL="0" indent="0" algn="l" defTabSz="914466"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66"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66" rtl="0" eaLnBrk="1" latinLnBrk="0" hangingPunct="1">
        <a:lnSpc>
          <a:spcPct val="110000"/>
        </a:lnSpc>
        <a:spcBef>
          <a:spcPts val="600"/>
        </a:spcBef>
        <a:buFontTx/>
        <a:buNone/>
        <a:defRPr sz="1600" kern="1200">
          <a:solidFill>
            <a:schemeClr val="tx1"/>
          </a:solidFill>
          <a:latin typeface="+mn-lt"/>
          <a:ea typeface="+mn-ea"/>
          <a:cs typeface="+mn-cs"/>
        </a:defRPr>
      </a:lvl2pPr>
      <a:lvl3pPr marL="144011" indent="-144011" algn="l" defTabSz="914466"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11" indent="-144011" algn="l" defTabSz="914466"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21" indent="-144011" algn="l" defTabSz="914466"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781" indent="-228616" algn="l" defTabSz="9144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013" indent="-228616" algn="l" defTabSz="9144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246" indent="-228616" algn="l" defTabSz="9144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479" indent="-228616" algn="l" defTabSz="9144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66" rtl="0" eaLnBrk="1" latinLnBrk="0" hangingPunct="1">
        <a:defRPr sz="1800" kern="1200">
          <a:solidFill>
            <a:schemeClr val="tx1"/>
          </a:solidFill>
          <a:latin typeface="+mn-lt"/>
          <a:ea typeface="+mn-ea"/>
          <a:cs typeface="+mn-cs"/>
        </a:defRPr>
      </a:lvl1pPr>
      <a:lvl2pPr marL="457233"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9"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2" algn="l" defTabSz="9144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346"/>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342900" y="2133600"/>
            <a:ext cx="6172200" cy="603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342900" y="8326315"/>
            <a:ext cx="1600200" cy="63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92">
                <a:latin typeface="Arial" charset="0"/>
              </a:defRPr>
            </a:lvl1pPr>
          </a:lstStyle>
          <a:p>
            <a:pPr defTabSz="844143" fontAlgn="base">
              <a:spcBef>
                <a:spcPct val="0"/>
              </a:spcBef>
              <a:spcAft>
                <a:spcPct val="0"/>
              </a:spcAft>
              <a:defRPr/>
            </a:pPr>
            <a:endParaRPr lang="fr-FR" altLang="fr-FR" dirty="0">
              <a:solidFill>
                <a:srgbClr val="000000"/>
              </a:solidFill>
            </a:endParaRPr>
          </a:p>
        </p:txBody>
      </p:sp>
      <p:sp>
        <p:nvSpPr>
          <p:cNvPr id="1029" name="Rectangle 5"/>
          <p:cNvSpPr>
            <a:spLocks noGrp="1" noChangeArrowheads="1"/>
          </p:cNvSpPr>
          <p:nvPr>
            <p:ph type="ftr" sz="quarter" idx="3"/>
          </p:nvPr>
        </p:nvSpPr>
        <p:spPr bwMode="auto">
          <a:xfrm>
            <a:off x="2343150" y="8326315"/>
            <a:ext cx="2171700" cy="63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92">
                <a:latin typeface="Arial" charset="0"/>
              </a:defRPr>
            </a:lvl1pPr>
          </a:lstStyle>
          <a:p>
            <a:pPr defTabSz="844143" fontAlgn="base">
              <a:spcBef>
                <a:spcPct val="0"/>
              </a:spcBef>
              <a:spcAft>
                <a:spcPct val="0"/>
              </a:spcAft>
              <a:defRPr/>
            </a:pPr>
            <a:endParaRPr lang="fr-FR" altLang="fr-FR" dirty="0">
              <a:solidFill>
                <a:srgbClr val="000000"/>
              </a:solidFill>
            </a:endParaRPr>
          </a:p>
        </p:txBody>
      </p:sp>
      <p:sp>
        <p:nvSpPr>
          <p:cNvPr id="1030" name="Rectangle 6"/>
          <p:cNvSpPr>
            <a:spLocks noGrp="1" noChangeArrowheads="1"/>
          </p:cNvSpPr>
          <p:nvPr>
            <p:ph type="sldNum" sz="quarter" idx="4"/>
          </p:nvPr>
        </p:nvSpPr>
        <p:spPr bwMode="auto">
          <a:xfrm>
            <a:off x="4914900" y="8326315"/>
            <a:ext cx="1600200" cy="63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92"/>
            </a:lvl1pPr>
          </a:lstStyle>
          <a:p>
            <a:pPr defTabSz="844143" fontAlgn="base">
              <a:spcBef>
                <a:spcPct val="0"/>
              </a:spcBef>
              <a:spcAft>
                <a:spcPct val="0"/>
              </a:spcAft>
              <a:defRPr/>
            </a:pPr>
            <a:fld id="{E7C32A57-7580-49E0-ACDF-9308F7863EED}" type="slidenum">
              <a:rPr lang="fr-FR" altLang="fr-FR" smtClean="0">
                <a:solidFill>
                  <a:srgbClr val="000000"/>
                </a:solidFill>
              </a:rPr>
              <a:pPr defTabSz="844143" fontAlgn="base">
                <a:spcBef>
                  <a:spcPct val="0"/>
                </a:spcBef>
                <a:spcAft>
                  <a:spcPct val="0"/>
                </a:spcAft>
                <a:defRPr/>
              </a:pPr>
              <a:t>‹N°›</a:t>
            </a:fld>
            <a:endParaRPr lang="fr-FR" altLang="fr-FR" dirty="0">
              <a:solidFill>
                <a:srgbClr val="000000"/>
              </a:solidFill>
            </a:endParaRPr>
          </a:p>
        </p:txBody>
      </p:sp>
    </p:spTree>
    <p:extLst>
      <p:ext uri="{BB962C8B-B14F-4D97-AF65-F5344CB8AC3E}">
        <p14:creationId xmlns:p14="http://schemas.microsoft.com/office/powerpoint/2010/main" val="1770259960"/>
      </p:ext>
    </p:extLst>
  </p:cSld>
  <p:clrMap bg1="lt1" tx1="dk1" bg2="lt2" tx2="dk2" accent1="accent1" accent2="accent2" accent3="accent3" accent4="accent4" accent5="accent5" accent6="accent6" hlink="hlink" folHlink="folHlink"/>
  <p:sldLayoutIdLst>
    <p:sldLayoutId id="2147483660" r:id="rId1"/>
  </p:sldLayoutIdLst>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charset="0"/>
        </a:defRPr>
      </a:lvl2pPr>
      <a:lvl3pPr algn="ctr" rtl="0" eaLnBrk="0" fontAlgn="base" hangingPunct="0">
        <a:spcBef>
          <a:spcPct val="0"/>
        </a:spcBef>
        <a:spcAft>
          <a:spcPct val="0"/>
        </a:spcAft>
        <a:defRPr sz="4062">
          <a:solidFill>
            <a:schemeClr val="tx2"/>
          </a:solidFill>
          <a:latin typeface="Arial" charset="0"/>
        </a:defRPr>
      </a:lvl3pPr>
      <a:lvl4pPr algn="ctr" rtl="0" eaLnBrk="0" fontAlgn="base" hangingPunct="0">
        <a:spcBef>
          <a:spcPct val="0"/>
        </a:spcBef>
        <a:spcAft>
          <a:spcPct val="0"/>
        </a:spcAft>
        <a:defRPr sz="4062">
          <a:solidFill>
            <a:schemeClr val="tx2"/>
          </a:solidFill>
          <a:latin typeface="Arial" charset="0"/>
        </a:defRPr>
      </a:lvl4pPr>
      <a:lvl5pPr algn="ctr" rtl="0" eaLnBrk="0" fontAlgn="base" hangingPunct="0">
        <a:spcBef>
          <a:spcPct val="0"/>
        </a:spcBef>
        <a:spcAft>
          <a:spcPct val="0"/>
        </a:spcAft>
        <a:defRPr sz="4062">
          <a:solidFill>
            <a:schemeClr val="tx2"/>
          </a:solidFill>
          <a:latin typeface="Arial" charset="0"/>
        </a:defRPr>
      </a:lvl5pPr>
      <a:lvl6pPr marL="422071" algn="ctr" rtl="0" fontAlgn="base">
        <a:spcBef>
          <a:spcPct val="0"/>
        </a:spcBef>
        <a:spcAft>
          <a:spcPct val="0"/>
        </a:spcAft>
        <a:defRPr sz="4062">
          <a:solidFill>
            <a:schemeClr val="tx2"/>
          </a:solidFill>
          <a:latin typeface="Arial" charset="0"/>
        </a:defRPr>
      </a:lvl6pPr>
      <a:lvl7pPr marL="844143" algn="ctr" rtl="0" fontAlgn="base">
        <a:spcBef>
          <a:spcPct val="0"/>
        </a:spcBef>
        <a:spcAft>
          <a:spcPct val="0"/>
        </a:spcAft>
        <a:defRPr sz="4062">
          <a:solidFill>
            <a:schemeClr val="tx2"/>
          </a:solidFill>
          <a:latin typeface="Arial" charset="0"/>
        </a:defRPr>
      </a:lvl7pPr>
      <a:lvl8pPr marL="1266215" algn="ctr" rtl="0" fontAlgn="base">
        <a:spcBef>
          <a:spcPct val="0"/>
        </a:spcBef>
        <a:spcAft>
          <a:spcPct val="0"/>
        </a:spcAft>
        <a:defRPr sz="4062">
          <a:solidFill>
            <a:schemeClr val="tx2"/>
          </a:solidFill>
          <a:latin typeface="Arial" charset="0"/>
        </a:defRPr>
      </a:lvl8pPr>
      <a:lvl9pPr marL="1688286" algn="ctr" rtl="0" fontAlgn="base">
        <a:spcBef>
          <a:spcPct val="0"/>
        </a:spcBef>
        <a:spcAft>
          <a:spcPct val="0"/>
        </a:spcAft>
        <a:defRPr sz="4062">
          <a:solidFill>
            <a:schemeClr val="tx2"/>
          </a:solidFill>
          <a:latin typeface="Arial" charset="0"/>
        </a:defRPr>
      </a:lvl9pPr>
    </p:titleStyle>
    <p:bodyStyle>
      <a:lvl1pPr marL="316554" indent="-316554" algn="l" rtl="0" eaLnBrk="0" fontAlgn="base" hangingPunct="0">
        <a:spcBef>
          <a:spcPct val="20000"/>
        </a:spcBef>
        <a:spcAft>
          <a:spcPct val="0"/>
        </a:spcAft>
        <a:buChar char="•"/>
        <a:defRPr sz="2954">
          <a:solidFill>
            <a:schemeClr val="tx1"/>
          </a:solidFill>
          <a:latin typeface="+mn-lt"/>
          <a:ea typeface="+mn-ea"/>
          <a:cs typeface="+mn-cs"/>
        </a:defRPr>
      </a:lvl1pPr>
      <a:lvl2pPr marL="685866" indent="-263795" algn="l" rtl="0" eaLnBrk="0" fontAlgn="base" hangingPunct="0">
        <a:spcBef>
          <a:spcPct val="20000"/>
        </a:spcBef>
        <a:spcAft>
          <a:spcPct val="0"/>
        </a:spcAft>
        <a:buChar char="–"/>
        <a:defRPr sz="2585">
          <a:solidFill>
            <a:schemeClr val="tx1"/>
          </a:solidFill>
          <a:latin typeface="+mn-lt"/>
        </a:defRPr>
      </a:lvl2pPr>
      <a:lvl3pPr marL="1055179" indent="-211036" algn="l" rtl="0" eaLnBrk="0" fontAlgn="base" hangingPunct="0">
        <a:spcBef>
          <a:spcPct val="20000"/>
        </a:spcBef>
        <a:spcAft>
          <a:spcPct val="0"/>
        </a:spcAft>
        <a:buChar char="•"/>
        <a:defRPr sz="2215">
          <a:solidFill>
            <a:schemeClr val="tx1"/>
          </a:solidFill>
          <a:latin typeface="+mn-lt"/>
        </a:defRPr>
      </a:lvl3pPr>
      <a:lvl4pPr marL="1477251" indent="-211036" algn="l" rtl="0" eaLnBrk="0" fontAlgn="base" hangingPunct="0">
        <a:spcBef>
          <a:spcPct val="20000"/>
        </a:spcBef>
        <a:spcAft>
          <a:spcPct val="0"/>
        </a:spcAft>
        <a:buChar char="–"/>
        <a:defRPr sz="1846">
          <a:solidFill>
            <a:schemeClr val="tx1"/>
          </a:solidFill>
          <a:latin typeface="+mn-lt"/>
        </a:defRPr>
      </a:lvl4pPr>
      <a:lvl5pPr marL="1899322" indent="-211036" algn="l" rtl="0" eaLnBrk="0" fontAlgn="base" hangingPunct="0">
        <a:spcBef>
          <a:spcPct val="20000"/>
        </a:spcBef>
        <a:spcAft>
          <a:spcPct val="0"/>
        </a:spcAft>
        <a:buChar char="»"/>
        <a:defRPr sz="1846">
          <a:solidFill>
            <a:schemeClr val="tx1"/>
          </a:solidFill>
          <a:latin typeface="+mn-lt"/>
        </a:defRPr>
      </a:lvl5pPr>
      <a:lvl6pPr marL="2321393" indent="-211036" algn="l" rtl="0" fontAlgn="base">
        <a:spcBef>
          <a:spcPct val="20000"/>
        </a:spcBef>
        <a:spcAft>
          <a:spcPct val="0"/>
        </a:spcAft>
        <a:buChar char="»"/>
        <a:defRPr sz="1846">
          <a:solidFill>
            <a:schemeClr val="tx1"/>
          </a:solidFill>
          <a:latin typeface="+mn-lt"/>
        </a:defRPr>
      </a:lvl6pPr>
      <a:lvl7pPr marL="2743466" indent="-211036" algn="l" rtl="0" fontAlgn="base">
        <a:spcBef>
          <a:spcPct val="20000"/>
        </a:spcBef>
        <a:spcAft>
          <a:spcPct val="0"/>
        </a:spcAft>
        <a:buChar char="»"/>
        <a:defRPr sz="1846">
          <a:solidFill>
            <a:schemeClr val="tx1"/>
          </a:solidFill>
          <a:latin typeface="+mn-lt"/>
        </a:defRPr>
      </a:lvl7pPr>
      <a:lvl8pPr marL="3165537" indent="-211036" algn="l" rtl="0" fontAlgn="base">
        <a:spcBef>
          <a:spcPct val="20000"/>
        </a:spcBef>
        <a:spcAft>
          <a:spcPct val="0"/>
        </a:spcAft>
        <a:buChar char="»"/>
        <a:defRPr sz="1846">
          <a:solidFill>
            <a:schemeClr val="tx1"/>
          </a:solidFill>
          <a:latin typeface="+mn-lt"/>
        </a:defRPr>
      </a:lvl8pPr>
      <a:lvl9pPr marL="3587609" indent="-211036" algn="l" rtl="0" fontAlgn="base">
        <a:spcBef>
          <a:spcPct val="20000"/>
        </a:spcBef>
        <a:spcAft>
          <a:spcPct val="0"/>
        </a:spcAft>
        <a:buChar char="»"/>
        <a:defRPr sz="1846">
          <a:solidFill>
            <a:schemeClr val="tx1"/>
          </a:solidFill>
          <a:latin typeface="+mn-lt"/>
        </a:defRPr>
      </a:lvl9pPr>
    </p:bodyStyle>
    <p:otherStyle>
      <a:defPPr>
        <a:defRPr lang="fr-FR"/>
      </a:defPPr>
      <a:lvl1pPr marL="0" algn="l" defTabSz="844143" rtl="0" eaLnBrk="1" latinLnBrk="0" hangingPunct="1">
        <a:defRPr sz="1662" kern="1200">
          <a:solidFill>
            <a:schemeClr val="tx1"/>
          </a:solidFill>
          <a:latin typeface="+mn-lt"/>
          <a:ea typeface="+mn-ea"/>
          <a:cs typeface="+mn-cs"/>
        </a:defRPr>
      </a:lvl1pPr>
      <a:lvl2pPr marL="422071" algn="l" defTabSz="844143" rtl="0" eaLnBrk="1" latinLnBrk="0" hangingPunct="1">
        <a:defRPr sz="1662" kern="1200">
          <a:solidFill>
            <a:schemeClr val="tx1"/>
          </a:solidFill>
          <a:latin typeface="+mn-lt"/>
          <a:ea typeface="+mn-ea"/>
          <a:cs typeface="+mn-cs"/>
        </a:defRPr>
      </a:lvl2pPr>
      <a:lvl3pPr marL="844143" algn="l" defTabSz="844143" rtl="0" eaLnBrk="1" latinLnBrk="0" hangingPunct="1">
        <a:defRPr sz="1662" kern="1200">
          <a:solidFill>
            <a:schemeClr val="tx1"/>
          </a:solidFill>
          <a:latin typeface="+mn-lt"/>
          <a:ea typeface="+mn-ea"/>
          <a:cs typeface="+mn-cs"/>
        </a:defRPr>
      </a:lvl3pPr>
      <a:lvl4pPr marL="1266215" algn="l" defTabSz="844143" rtl="0" eaLnBrk="1" latinLnBrk="0" hangingPunct="1">
        <a:defRPr sz="1662" kern="1200">
          <a:solidFill>
            <a:schemeClr val="tx1"/>
          </a:solidFill>
          <a:latin typeface="+mn-lt"/>
          <a:ea typeface="+mn-ea"/>
          <a:cs typeface="+mn-cs"/>
        </a:defRPr>
      </a:lvl4pPr>
      <a:lvl5pPr marL="1688286" algn="l" defTabSz="844143" rtl="0" eaLnBrk="1" latinLnBrk="0" hangingPunct="1">
        <a:defRPr sz="1662" kern="1200">
          <a:solidFill>
            <a:schemeClr val="tx1"/>
          </a:solidFill>
          <a:latin typeface="+mn-lt"/>
          <a:ea typeface="+mn-ea"/>
          <a:cs typeface="+mn-cs"/>
        </a:defRPr>
      </a:lvl5pPr>
      <a:lvl6pPr marL="2110359" algn="l" defTabSz="844143" rtl="0" eaLnBrk="1" latinLnBrk="0" hangingPunct="1">
        <a:defRPr sz="1662" kern="1200">
          <a:solidFill>
            <a:schemeClr val="tx1"/>
          </a:solidFill>
          <a:latin typeface="+mn-lt"/>
          <a:ea typeface="+mn-ea"/>
          <a:cs typeface="+mn-cs"/>
        </a:defRPr>
      </a:lvl6pPr>
      <a:lvl7pPr marL="2532430" algn="l" defTabSz="844143" rtl="0" eaLnBrk="1" latinLnBrk="0" hangingPunct="1">
        <a:defRPr sz="1662" kern="1200">
          <a:solidFill>
            <a:schemeClr val="tx1"/>
          </a:solidFill>
          <a:latin typeface="+mn-lt"/>
          <a:ea typeface="+mn-ea"/>
          <a:cs typeface="+mn-cs"/>
        </a:defRPr>
      </a:lvl7pPr>
      <a:lvl8pPr marL="2954501" algn="l" defTabSz="844143" rtl="0" eaLnBrk="1" latinLnBrk="0" hangingPunct="1">
        <a:defRPr sz="1662" kern="1200">
          <a:solidFill>
            <a:schemeClr val="tx1"/>
          </a:solidFill>
          <a:latin typeface="+mn-lt"/>
          <a:ea typeface="+mn-ea"/>
          <a:cs typeface="+mn-cs"/>
        </a:defRPr>
      </a:lvl8pPr>
      <a:lvl9pPr marL="3376573" algn="l" defTabSz="84414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8.xml"/><Relationship Id="rId5" Type="http://schemas.openxmlformats.org/officeDocument/2006/relationships/image" Target="../media/image12.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5.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39.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40.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41.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44.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r"/>
            <a:r>
              <a:rPr lang="fr-FR" sz="3000" b="1" u="sng" kern="1200" cap="all" dirty="0">
                <a:solidFill>
                  <a:srgbClr val="004192"/>
                </a:solidFill>
              </a:rPr>
              <a:t>ENP 2024 en EHPAD</a:t>
            </a:r>
            <a:br>
              <a:rPr lang="fr-FR" sz="3000" b="1" u="sng" kern="1200" cap="all" dirty="0">
                <a:solidFill>
                  <a:srgbClr val="004192"/>
                </a:solidFill>
              </a:rPr>
            </a:br>
            <a:r>
              <a:rPr lang="fr-FR" sz="3000" b="1" u="sng" kern="1200" cap="all" dirty="0">
                <a:solidFill>
                  <a:srgbClr val="004192"/>
                </a:solidFill>
              </a:rPr>
              <a:t/>
            </a:r>
            <a:br>
              <a:rPr lang="fr-FR" sz="3000" b="1" u="sng" kern="1200" cap="all" dirty="0">
                <a:solidFill>
                  <a:srgbClr val="004192"/>
                </a:solidFill>
              </a:rPr>
            </a:br>
            <a:r>
              <a:rPr lang="fr-FR" sz="3000" b="1" u="sng" kern="1200" cap="all" dirty="0">
                <a:solidFill>
                  <a:srgbClr val="004192"/>
                </a:solidFill>
              </a:rPr>
              <a:t>études de cas cliniques</a:t>
            </a:r>
            <a:br>
              <a:rPr lang="fr-FR" sz="3000" b="1" u="sng" kern="1200" cap="all" dirty="0">
                <a:solidFill>
                  <a:srgbClr val="004192"/>
                </a:solidFill>
              </a:rPr>
            </a:br>
            <a:endParaRPr lang="fr-FR" sz="3000" b="1" u="sng" kern="1200" cap="all" dirty="0">
              <a:solidFill>
                <a:srgbClr val="004192"/>
              </a:solidFill>
            </a:endParaRPr>
          </a:p>
        </p:txBody>
      </p:sp>
      <p:sp>
        <p:nvSpPr>
          <p:cNvPr id="3" name="Sous-titre 2"/>
          <p:cNvSpPr>
            <a:spLocks noGrp="1"/>
          </p:cNvSpPr>
          <p:nvPr>
            <p:ph type="subTitle" idx="1"/>
          </p:nvPr>
        </p:nvSpPr>
        <p:spPr>
          <a:xfrm>
            <a:off x="1028700" y="5181601"/>
            <a:ext cx="5496644" cy="2337289"/>
          </a:xfrm>
        </p:spPr>
        <p:txBody>
          <a:bodyPr/>
          <a:lstStyle/>
          <a:p>
            <a:r>
              <a:rPr lang="fr-FR" sz="3200" b="1" dirty="0">
                <a:solidFill>
                  <a:srgbClr val="C00000"/>
                </a:solidFill>
                <a:latin typeface="Arial" charset="0"/>
                <a:cs typeface="Arial" charset="0"/>
              </a:rPr>
              <a:t>Formation des enquêteurs</a:t>
            </a:r>
          </a:p>
        </p:txBody>
      </p:sp>
    </p:spTree>
    <p:custDataLst>
      <p:tags r:id="rId1"/>
    </p:custDataLst>
    <p:extLst>
      <p:ext uri="{BB962C8B-B14F-4D97-AF65-F5344CB8AC3E}">
        <p14:creationId xmlns:p14="http://schemas.microsoft.com/office/powerpoint/2010/main" val="2892312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16" name="Groupe 15"/>
          <p:cNvGrpSpPr/>
          <p:nvPr/>
        </p:nvGrpSpPr>
        <p:grpSpPr>
          <a:xfrm>
            <a:off x="2798344" y="4441629"/>
            <a:ext cx="3006920" cy="369332"/>
            <a:chOff x="2798344" y="4441632"/>
            <a:chExt cx="3006920" cy="369332"/>
          </a:xfrm>
        </p:grpSpPr>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grpSp>
      <p:grpSp>
        <p:nvGrpSpPr>
          <p:cNvPr id="24" name="Groupe 23"/>
          <p:cNvGrpSpPr/>
          <p:nvPr/>
        </p:nvGrpSpPr>
        <p:grpSpPr>
          <a:xfrm>
            <a:off x="3086376" y="6677044"/>
            <a:ext cx="3438968" cy="714840"/>
            <a:chOff x="3086376" y="6677028"/>
            <a:chExt cx="3438968" cy="127220"/>
          </a:xfrm>
        </p:grpSpPr>
        <p:sp>
          <p:nvSpPr>
            <p:cNvPr id="63" name="ZoneTexte 62"/>
            <p:cNvSpPr txBox="1"/>
            <p:nvPr/>
          </p:nvSpPr>
          <p:spPr>
            <a:xfrm>
              <a:off x="3937996" y="6714234"/>
              <a:ext cx="2587348" cy="35604"/>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65730"/>
            </a:xfrm>
            <a:prstGeom prst="rect">
              <a:avLst/>
            </a:prstGeom>
            <a:noFill/>
          </p:spPr>
          <p:txBody>
            <a:bodyPr wrap="square" lIns="36000" tIns="0" rIns="36000" bIns="0" rtlCol="0">
              <a:spAutoFit/>
            </a:bodyPr>
            <a:lstStyle/>
            <a:p>
              <a:r>
                <a:rPr lang="fr-FR" sz="2400" dirty="0">
                  <a:solidFill>
                    <a:srgbClr val="FF0000"/>
                  </a:solidFill>
                </a:rPr>
                <a:t>*</a:t>
              </a:r>
            </a:p>
          </p:txBody>
        </p:sp>
      </p:grpSp>
    </p:spTree>
    <p:extLst>
      <p:ext uri="{BB962C8B-B14F-4D97-AF65-F5344CB8AC3E}">
        <p14:creationId xmlns:p14="http://schemas.microsoft.com/office/powerpoint/2010/main" val="108353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61" name="ZoneTexte 60"/>
          <p:cNvSpPr txBox="1"/>
          <p:nvPr/>
        </p:nvSpPr>
        <p:spPr>
          <a:xfrm>
            <a:off x="3592804" y="4471974"/>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60"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28" name="Image 27"/>
          <p:cNvPicPr>
            <a:picLocks noChangeAspect="1"/>
          </p:cNvPicPr>
          <p:nvPr/>
        </p:nvPicPr>
        <p:blipFill>
          <a:blip r:embed="rId3"/>
          <a:stretch>
            <a:fillRect/>
          </a:stretch>
        </p:blipFill>
        <p:spPr>
          <a:xfrm>
            <a:off x="620688" y="2850354"/>
            <a:ext cx="5920104" cy="957542"/>
          </a:xfrm>
          <a:prstGeom prst="rect">
            <a:avLst/>
          </a:prstGeom>
          <a:ln>
            <a:solidFill>
              <a:srgbClr val="0070C0"/>
            </a:solidFill>
          </a:ln>
        </p:spPr>
      </p:pic>
      <p:cxnSp>
        <p:nvCxnSpPr>
          <p:cNvPr id="32" name="Connecteur droit avec flèche 31"/>
          <p:cNvCxnSpPr>
            <a:cxnSpLocks/>
          </p:cNvCxnSpPr>
          <p:nvPr/>
        </p:nvCxnSpPr>
        <p:spPr bwMode="auto">
          <a:xfrm flipV="1">
            <a:off x="3809842" y="3819834"/>
            <a:ext cx="28110" cy="64810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Rectangle à coins arrondis 41"/>
          <p:cNvSpPr/>
          <p:nvPr/>
        </p:nvSpPr>
        <p:spPr>
          <a:xfrm>
            <a:off x="4856911" y="3554014"/>
            <a:ext cx="876345" cy="25388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9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18" name="ZoneTexte 17"/>
          <p:cNvSpPr txBox="1"/>
          <p:nvPr/>
        </p:nvSpPr>
        <p:spPr>
          <a:xfrm>
            <a:off x="4347902" y="4937559"/>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40" name="Connecteur droit avec flèche 39"/>
          <p:cNvCxnSpPr/>
          <p:nvPr/>
        </p:nvCxnSpPr>
        <p:spPr>
          <a:xfrm>
            <a:off x="3361933"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3"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61" name="ZoneTexte 60"/>
          <p:cNvSpPr txBox="1"/>
          <p:nvPr/>
        </p:nvSpPr>
        <p:spPr>
          <a:xfrm>
            <a:off x="3592804" y="4471974"/>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60"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16" name="Image 15"/>
          <p:cNvPicPr>
            <a:picLocks noChangeAspect="1"/>
          </p:cNvPicPr>
          <p:nvPr/>
        </p:nvPicPr>
        <p:blipFill>
          <a:blip r:embed="rId3"/>
          <a:stretch>
            <a:fillRect/>
          </a:stretch>
        </p:blipFill>
        <p:spPr>
          <a:xfrm>
            <a:off x="3291203" y="2002233"/>
            <a:ext cx="2486576" cy="2682719"/>
          </a:xfrm>
          <a:prstGeom prst="rect">
            <a:avLst/>
          </a:prstGeom>
          <a:ln>
            <a:solidFill>
              <a:srgbClr val="0070C0"/>
            </a:solidFill>
          </a:ln>
        </p:spPr>
      </p:pic>
      <p:sp>
        <p:nvSpPr>
          <p:cNvPr id="19" name="Rectangle à coins arrondis 18"/>
          <p:cNvSpPr/>
          <p:nvPr/>
        </p:nvSpPr>
        <p:spPr>
          <a:xfrm>
            <a:off x="3356992" y="4355976"/>
            <a:ext cx="2160240" cy="21602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avec flèche 34"/>
          <p:cNvCxnSpPr>
            <a:cxnSpLocks/>
          </p:cNvCxnSpPr>
          <p:nvPr/>
        </p:nvCxnSpPr>
        <p:spPr bwMode="auto">
          <a:xfrm>
            <a:off x="3429000" y="4572000"/>
            <a:ext cx="0" cy="23896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5339955" y="2211013"/>
            <a:ext cx="437824"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sp>
        <p:nvSpPr>
          <p:cNvPr id="39" name="Rectangle à coins arrondis 38"/>
          <p:cNvSpPr/>
          <p:nvPr/>
        </p:nvSpPr>
        <p:spPr>
          <a:xfrm>
            <a:off x="548680" y="5652120"/>
            <a:ext cx="1800200" cy="93610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11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750"/>
                                  </p:stCondLst>
                                  <p:childTnLst>
                                    <p:set>
                                      <p:cBhvr>
                                        <p:cTn id="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18" name="ZoneTexte 17"/>
          <p:cNvSpPr txBox="1"/>
          <p:nvPr/>
        </p:nvSpPr>
        <p:spPr>
          <a:xfrm>
            <a:off x="4347902" y="4888919"/>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8"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2"/>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cxnSp>
        <p:nvCxnSpPr>
          <p:cNvPr id="40" name="Connecteur droit avec flèche 39"/>
          <p:cNvCxnSpPr/>
          <p:nvPr/>
        </p:nvCxnSpPr>
        <p:spPr>
          <a:xfrm>
            <a:off x="3361933"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3"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3"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1"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90"/>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70"/>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61" name="ZoneTexte 60"/>
          <p:cNvSpPr txBox="1"/>
          <p:nvPr/>
        </p:nvSpPr>
        <p:spPr>
          <a:xfrm>
            <a:off x="3592804" y="4471974"/>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60"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46" name="Image 45"/>
          <p:cNvPicPr>
            <a:picLocks noChangeAspect="1"/>
          </p:cNvPicPr>
          <p:nvPr/>
        </p:nvPicPr>
        <p:blipFill rotWithShape="1">
          <a:blip r:embed="rId3"/>
          <a:srcRect l="42613" t="38187" r="19952" b="20470"/>
          <a:stretch/>
        </p:blipFill>
        <p:spPr>
          <a:xfrm>
            <a:off x="3290439" y="1421328"/>
            <a:ext cx="3416321" cy="3018401"/>
          </a:xfrm>
          <a:prstGeom prst="rect">
            <a:avLst/>
          </a:prstGeom>
          <a:ln>
            <a:solidFill>
              <a:schemeClr val="accent4"/>
            </a:solidFill>
          </a:ln>
        </p:spPr>
      </p:pic>
      <p:cxnSp>
        <p:nvCxnSpPr>
          <p:cNvPr id="47" name="Connecteur droit avec flèche 46"/>
          <p:cNvCxnSpPr>
            <a:cxnSpLocks/>
          </p:cNvCxnSpPr>
          <p:nvPr/>
        </p:nvCxnSpPr>
        <p:spPr bwMode="auto">
          <a:xfrm flipH="1">
            <a:off x="2929195" y="4439730"/>
            <a:ext cx="681217" cy="147209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165304" y="4150986"/>
            <a:ext cx="541456" cy="276999"/>
          </a:xfrm>
          <a:prstGeom prst="rect">
            <a:avLst/>
          </a:prstGeom>
          <a:solidFill>
            <a:schemeClr val="bg1"/>
          </a:solidFill>
        </p:spPr>
        <p:txBody>
          <a:bodyPr wrap="square">
            <a:spAutoFit/>
          </a:bodyPr>
          <a:lstStyle/>
          <a:p>
            <a:r>
              <a:rPr lang="fr-FR" sz="1200" dirty="0">
                <a:solidFill>
                  <a:srgbClr val="00B050"/>
                </a:solidFill>
              </a:rPr>
              <a:t>p.39</a:t>
            </a:r>
            <a:endParaRPr lang="fr-FR" dirty="0">
              <a:solidFill>
                <a:srgbClr val="00B050"/>
              </a:solidFill>
            </a:endParaRPr>
          </a:p>
        </p:txBody>
      </p:sp>
    </p:spTree>
    <p:extLst>
      <p:ext uri="{BB962C8B-B14F-4D97-AF65-F5344CB8AC3E}">
        <p14:creationId xmlns:p14="http://schemas.microsoft.com/office/powerpoint/2010/main" val="29531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18" name="ZoneTexte 17"/>
          <p:cNvSpPr txBox="1"/>
          <p:nvPr/>
        </p:nvSpPr>
        <p:spPr>
          <a:xfrm>
            <a:off x="4347902" y="4937559"/>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8"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2"/>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a:t>
            </a:r>
            <a:r>
              <a:rPr lang="fr-FR" sz="1300" b="1" dirty="0">
                <a:solidFill>
                  <a:srgbClr val="00B050"/>
                </a:solidFill>
              </a:rPr>
              <a:t>57</a:t>
            </a:r>
          </a:p>
        </p:txBody>
      </p:sp>
      <p:cxnSp>
        <p:nvCxnSpPr>
          <p:cNvPr id="40" name="Connecteur droit avec flèche 39"/>
          <p:cNvCxnSpPr/>
          <p:nvPr/>
        </p:nvCxnSpPr>
        <p:spPr>
          <a:xfrm>
            <a:off x="3361933"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3"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3"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1"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90"/>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70"/>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4" y="4471974"/>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60"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67" name="Groupe 66"/>
          <p:cNvGrpSpPr/>
          <p:nvPr/>
        </p:nvGrpSpPr>
        <p:grpSpPr>
          <a:xfrm>
            <a:off x="693592" y="7583072"/>
            <a:ext cx="5837222" cy="1029410"/>
            <a:chOff x="476672" y="7642415"/>
            <a:chExt cx="5837222" cy="1029410"/>
          </a:xfrm>
        </p:grpSpPr>
        <p:pic>
          <p:nvPicPr>
            <p:cNvPr id="69" name="Image 68">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0" name="ZoneTexte 69"/>
            <p:cNvSpPr txBox="1"/>
            <p:nvPr/>
          </p:nvSpPr>
          <p:spPr>
            <a:xfrm>
              <a:off x="682968" y="8016008"/>
              <a:ext cx="267185"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cxnSp>
        <p:nvCxnSpPr>
          <p:cNvPr id="71" name="Connecteur droit avec flèche 70"/>
          <p:cNvCxnSpPr>
            <a:cxnSpLocks/>
          </p:cNvCxnSpPr>
          <p:nvPr/>
        </p:nvCxnSpPr>
        <p:spPr bwMode="auto">
          <a:xfrm flipH="1">
            <a:off x="2408412" y="7295981"/>
            <a:ext cx="269215" cy="66821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4" name="Groupe 23"/>
          <p:cNvGrpSpPr/>
          <p:nvPr/>
        </p:nvGrpSpPr>
        <p:grpSpPr>
          <a:xfrm>
            <a:off x="3100780" y="3367320"/>
            <a:ext cx="3565237" cy="3740363"/>
            <a:chOff x="3100780" y="3355856"/>
            <a:chExt cx="3565237" cy="3740363"/>
          </a:xfrm>
        </p:grpSpPr>
        <p:pic>
          <p:nvPicPr>
            <p:cNvPr id="72" name="Image 71"/>
            <p:cNvPicPr>
              <a:picLocks noChangeAspect="1"/>
            </p:cNvPicPr>
            <p:nvPr/>
          </p:nvPicPr>
          <p:blipFill rotWithShape="1">
            <a:blip r:embed="rId4"/>
            <a:srcRect l="41420" t="30067" r="19736" b="18993"/>
            <a:stretch/>
          </p:blipFill>
          <p:spPr>
            <a:xfrm>
              <a:off x="3100780" y="3355856"/>
              <a:ext cx="3565237" cy="3740363"/>
            </a:xfrm>
            <a:prstGeom prst="rect">
              <a:avLst/>
            </a:prstGeom>
            <a:ln>
              <a:solidFill>
                <a:schemeClr val="accent4"/>
              </a:solidFill>
            </a:ln>
          </p:spPr>
        </p:pic>
        <p:sp>
          <p:nvSpPr>
            <p:cNvPr id="16" name="Rectangle 15"/>
            <p:cNvSpPr/>
            <p:nvPr/>
          </p:nvSpPr>
          <p:spPr>
            <a:xfrm>
              <a:off x="6107231" y="6769930"/>
              <a:ext cx="532518" cy="307777"/>
            </a:xfrm>
            <a:prstGeom prst="rect">
              <a:avLst/>
            </a:prstGeom>
            <a:solidFill>
              <a:schemeClr val="bg1"/>
            </a:solidFill>
          </p:spPr>
          <p:txBody>
            <a:bodyPr wrap="none">
              <a:spAutoFit/>
            </a:bodyPr>
            <a:lstStyle/>
            <a:p>
              <a:r>
                <a:rPr lang="fr-FR" sz="1400" dirty="0">
                  <a:solidFill>
                    <a:srgbClr val="00B050"/>
                  </a:solidFill>
                </a:rPr>
                <a:t>p.43</a:t>
              </a:r>
              <a:endParaRPr lang="fr-FR" sz="1400" dirty="0"/>
            </a:p>
          </p:txBody>
        </p:sp>
      </p:grpSp>
      <p:cxnSp>
        <p:nvCxnSpPr>
          <p:cNvPr id="73" name="Connecteur droit avec flèche 72"/>
          <p:cNvCxnSpPr>
            <a:cxnSpLocks/>
          </p:cNvCxnSpPr>
          <p:nvPr/>
        </p:nvCxnSpPr>
        <p:spPr bwMode="auto">
          <a:xfrm flipV="1">
            <a:off x="2774152" y="3673885"/>
            <a:ext cx="2021103" cy="337600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7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67"/>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18" name="ZoneTexte 17"/>
          <p:cNvSpPr txBox="1"/>
          <p:nvPr/>
        </p:nvSpPr>
        <p:spPr>
          <a:xfrm>
            <a:off x="4347902" y="4937559"/>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8"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2"/>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57</a:t>
            </a:r>
          </a:p>
        </p:txBody>
      </p:sp>
      <p:cxnSp>
        <p:nvCxnSpPr>
          <p:cNvPr id="40" name="Connecteur droit avec flèche 39"/>
          <p:cNvCxnSpPr/>
          <p:nvPr/>
        </p:nvCxnSpPr>
        <p:spPr>
          <a:xfrm>
            <a:off x="3361933"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3"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3"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1"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90"/>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70"/>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4" y="4471974"/>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60"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16" name="Groupe 15"/>
          <p:cNvGrpSpPr/>
          <p:nvPr/>
        </p:nvGrpSpPr>
        <p:grpSpPr>
          <a:xfrm>
            <a:off x="1946512" y="8107070"/>
            <a:ext cx="3426704" cy="1240083"/>
            <a:chOff x="1946512" y="8107070"/>
            <a:chExt cx="3426704" cy="108559"/>
          </a:xfrm>
        </p:grpSpPr>
        <p:sp>
          <p:nvSpPr>
            <p:cNvPr id="57" name="ZoneTexte 56"/>
            <p:cNvSpPr txBox="1"/>
            <p:nvPr/>
          </p:nvSpPr>
          <p:spPr>
            <a:xfrm>
              <a:off x="4143590" y="8116361"/>
              <a:ext cx="1229626" cy="17513"/>
            </a:xfrm>
            <a:prstGeom prst="rect">
              <a:avLst/>
            </a:prstGeom>
            <a:solidFill>
              <a:schemeClr val="bg1"/>
            </a:solidFill>
          </p:spPr>
          <p:txBody>
            <a:bodyPr wrap="square" lIns="36000" tIns="0" rIns="36000" bIns="0" rtlCol="0">
              <a:spAutoFit/>
            </a:bodyPr>
            <a:lstStyle/>
            <a:p>
              <a:r>
                <a:rPr lang="fr-FR" sz="1300" b="1" dirty="0">
                  <a:solidFill>
                    <a:srgbClr val="00B050"/>
                  </a:solidFill>
                </a:rPr>
                <a:t>p.66</a:t>
              </a:r>
            </a:p>
          </p:txBody>
        </p:sp>
        <p:sp>
          <p:nvSpPr>
            <p:cNvPr id="68" name="ZoneTexte 67">
              <a:extLst>
                <a:ext uri="{FF2B5EF4-FFF2-40B4-BE49-F238E27FC236}">
                  <a16:creationId xmlns:a16="http://schemas.microsoft.com/office/drawing/2014/main" id="{52B4F4CA-B0B6-4144-B403-6E7B724B6AB5}"/>
                </a:ext>
              </a:extLst>
            </p:cNvPr>
            <p:cNvSpPr txBox="1"/>
            <p:nvPr/>
          </p:nvSpPr>
          <p:spPr>
            <a:xfrm>
              <a:off x="1946512" y="8107070"/>
              <a:ext cx="1842528" cy="16166"/>
            </a:xfrm>
            <a:prstGeom prst="rect">
              <a:avLst/>
            </a:prstGeom>
            <a:solidFill>
              <a:schemeClr val="bg1"/>
            </a:solidFill>
          </p:spPr>
          <p:txBody>
            <a:bodyPr wrap="square" lIns="36000" tIns="0" rIns="36000" bIns="0" rtlCol="0">
              <a:spAutoFit/>
            </a:bodyPr>
            <a:lstStyle/>
            <a:p>
              <a:r>
                <a:rPr lang="fr-FR" sz="1200" dirty="0">
                  <a:solidFill>
                    <a:srgbClr val="FF0000"/>
                  </a:solidFill>
                </a:rPr>
                <a:t>ESCCOL </a:t>
              </a:r>
              <a:r>
                <a:rPr lang="fr-FR" sz="1100" dirty="0"/>
                <a:t>(</a:t>
              </a:r>
              <a:r>
                <a:rPr lang="fr-FR" sz="1100" i="1" dirty="0"/>
                <a:t>Escherichia coli</a:t>
              </a:r>
              <a:r>
                <a:rPr lang="fr-FR" sz="1100" dirty="0"/>
                <a:t>)</a:t>
              </a:r>
              <a:endParaRPr lang="fr-FR" sz="1200" dirty="0">
                <a:solidFill>
                  <a:srgbClr val="00B050"/>
                </a:solidFill>
              </a:endParaRPr>
            </a:p>
          </p:txBody>
        </p:sp>
        <p:cxnSp>
          <p:nvCxnSpPr>
            <p:cNvPr id="59" name="Connecteur droit avec flèche 58"/>
            <p:cNvCxnSpPr/>
            <p:nvPr/>
          </p:nvCxnSpPr>
          <p:spPr>
            <a:xfrm>
              <a:off x="3762473" y="8215629"/>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grpSp>
      <p:sp>
        <p:nvSpPr>
          <p:cNvPr id="53" name="Rectangle à coins arrondis 52"/>
          <p:cNvSpPr/>
          <p:nvPr/>
        </p:nvSpPr>
        <p:spPr>
          <a:xfrm>
            <a:off x="598146" y="8061480"/>
            <a:ext cx="1301269" cy="75899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83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18" name="ZoneTexte 17"/>
          <p:cNvSpPr txBox="1"/>
          <p:nvPr/>
        </p:nvSpPr>
        <p:spPr>
          <a:xfrm>
            <a:off x="4347902" y="4937559"/>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8"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2"/>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57</a:t>
            </a:r>
          </a:p>
        </p:txBody>
      </p:sp>
      <p:cxnSp>
        <p:nvCxnSpPr>
          <p:cNvPr id="40" name="Connecteur droit avec flèche 39"/>
          <p:cNvCxnSpPr/>
          <p:nvPr/>
        </p:nvCxnSpPr>
        <p:spPr>
          <a:xfrm>
            <a:off x="3361933"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3"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3"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1"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90"/>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70"/>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4" y="4471974"/>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60"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16" name="Groupe 15"/>
          <p:cNvGrpSpPr/>
          <p:nvPr/>
        </p:nvGrpSpPr>
        <p:grpSpPr>
          <a:xfrm>
            <a:off x="1946512" y="8107070"/>
            <a:ext cx="3426704" cy="1240083"/>
            <a:chOff x="1946512" y="8107070"/>
            <a:chExt cx="3426704" cy="108559"/>
          </a:xfrm>
        </p:grpSpPr>
        <p:sp>
          <p:nvSpPr>
            <p:cNvPr id="57" name="ZoneTexte 56"/>
            <p:cNvSpPr txBox="1"/>
            <p:nvPr/>
          </p:nvSpPr>
          <p:spPr>
            <a:xfrm>
              <a:off x="4143590" y="8116361"/>
              <a:ext cx="1229626" cy="17513"/>
            </a:xfrm>
            <a:prstGeom prst="rect">
              <a:avLst/>
            </a:prstGeom>
            <a:solidFill>
              <a:schemeClr val="bg1"/>
            </a:solidFill>
          </p:spPr>
          <p:txBody>
            <a:bodyPr wrap="square" lIns="36000" tIns="0" rIns="36000" bIns="0" rtlCol="0">
              <a:spAutoFit/>
            </a:bodyPr>
            <a:lstStyle/>
            <a:p>
              <a:r>
                <a:rPr lang="fr-FR" sz="1300" dirty="0">
                  <a:solidFill>
                    <a:srgbClr val="00B050"/>
                  </a:solidFill>
                </a:rPr>
                <a:t>p.66</a:t>
              </a:r>
            </a:p>
          </p:txBody>
        </p:sp>
        <p:sp>
          <p:nvSpPr>
            <p:cNvPr id="68" name="ZoneTexte 67">
              <a:extLst>
                <a:ext uri="{FF2B5EF4-FFF2-40B4-BE49-F238E27FC236}">
                  <a16:creationId xmlns:a16="http://schemas.microsoft.com/office/drawing/2014/main" id="{52B4F4CA-B0B6-4144-B403-6E7B724B6AB5}"/>
                </a:ext>
              </a:extLst>
            </p:cNvPr>
            <p:cNvSpPr txBox="1"/>
            <p:nvPr/>
          </p:nvSpPr>
          <p:spPr>
            <a:xfrm>
              <a:off x="1946512" y="8107070"/>
              <a:ext cx="1842528" cy="16166"/>
            </a:xfrm>
            <a:prstGeom prst="rect">
              <a:avLst/>
            </a:prstGeom>
            <a:solidFill>
              <a:schemeClr val="bg1"/>
            </a:solidFill>
          </p:spPr>
          <p:txBody>
            <a:bodyPr wrap="square" lIns="36000" tIns="0" rIns="36000" bIns="0" rtlCol="0">
              <a:spAutoFit/>
            </a:bodyPr>
            <a:lstStyle/>
            <a:p>
              <a:r>
                <a:rPr lang="fr-FR" sz="1200" dirty="0">
                  <a:solidFill>
                    <a:srgbClr val="FF0000"/>
                  </a:solidFill>
                </a:rPr>
                <a:t>ESCCOL </a:t>
              </a:r>
              <a:r>
                <a:rPr lang="fr-FR" sz="1100" dirty="0"/>
                <a:t>(</a:t>
              </a:r>
              <a:r>
                <a:rPr lang="fr-FR" sz="1100" i="1" dirty="0"/>
                <a:t>Escherichia coli</a:t>
              </a:r>
              <a:r>
                <a:rPr lang="fr-FR" sz="1100" dirty="0"/>
                <a:t>)</a:t>
              </a:r>
              <a:endParaRPr lang="fr-FR" sz="1200" dirty="0">
                <a:solidFill>
                  <a:srgbClr val="00B050"/>
                </a:solidFill>
              </a:endParaRPr>
            </a:p>
          </p:txBody>
        </p:sp>
        <p:cxnSp>
          <p:nvCxnSpPr>
            <p:cNvPr id="59" name="Connecteur droit avec flèche 58"/>
            <p:cNvCxnSpPr/>
            <p:nvPr/>
          </p:nvCxnSpPr>
          <p:spPr>
            <a:xfrm>
              <a:off x="3762473" y="8215629"/>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grpSp>
      <p:sp>
        <p:nvSpPr>
          <p:cNvPr id="53" name="Rectangle à coins arrondis 52"/>
          <p:cNvSpPr/>
          <p:nvPr/>
        </p:nvSpPr>
        <p:spPr>
          <a:xfrm>
            <a:off x="598146" y="8316416"/>
            <a:ext cx="1301269" cy="5040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p:cNvGrpSpPr/>
          <p:nvPr/>
        </p:nvGrpSpPr>
        <p:grpSpPr>
          <a:xfrm>
            <a:off x="248398" y="3309480"/>
            <a:ext cx="6396038" cy="3787944"/>
            <a:chOff x="248397" y="3309480"/>
            <a:chExt cx="6396038" cy="3787944"/>
          </a:xfrm>
        </p:grpSpPr>
        <p:pic>
          <p:nvPicPr>
            <p:cNvPr id="60" name="Image 59"/>
            <p:cNvPicPr>
              <a:picLocks noChangeAspect="1"/>
            </p:cNvPicPr>
            <p:nvPr/>
          </p:nvPicPr>
          <p:blipFill>
            <a:blip r:embed="rId3"/>
            <a:stretch>
              <a:fillRect/>
            </a:stretch>
          </p:blipFill>
          <p:spPr>
            <a:xfrm>
              <a:off x="248397" y="3309480"/>
              <a:ext cx="6396038" cy="3787944"/>
            </a:xfrm>
            <a:prstGeom prst="rect">
              <a:avLst/>
            </a:prstGeom>
            <a:ln>
              <a:solidFill>
                <a:srgbClr val="0070C0"/>
              </a:solidFill>
            </a:ln>
          </p:spPr>
        </p:pic>
        <p:sp>
          <p:nvSpPr>
            <p:cNvPr id="58" name="Rectangle 57"/>
            <p:cNvSpPr/>
            <p:nvPr/>
          </p:nvSpPr>
          <p:spPr>
            <a:xfrm>
              <a:off x="5967046" y="6722111"/>
              <a:ext cx="582211" cy="307777"/>
            </a:xfrm>
            <a:prstGeom prst="rect">
              <a:avLst/>
            </a:prstGeom>
            <a:solidFill>
              <a:schemeClr val="bg1"/>
            </a:solidFill>
          </p:spPr>
          <p:txBody>
            <a:bodyPr wrap="none">
              <a:spAutoFit/>
            </a:bodyPr>
            <a:lstStyle/>
            <a:p>
              <a:r>
                <a:rPr lang="fr-FR" sz="1400" dirty="0">
                  <a:solidFill>
                    <a:srgbClr val="00B050"/>
                  </a:solidFill>
                </a:rPr>
                <a:t>p. 46</a:t>
              </a:r>
              <a:endParaRPr lang="fr-FR" sz="1400" dirty="0"/>
            </a:p>
          </p:txBody>
        </p:sp>
      </p:grpSp>
      <p:cxnSp>
        <p:nvCxnSpPr>
          <p:cNvPr id="66" name="Connecteur droit avec flèche 65"/>
          <p:cNvCxnSpPr>
            <a:cxnSpLocks/>
          </p:cNvCxnSpPr>
          <p:nvPr/>
        </p:nvCxnSpPr>
        <p:spPr bwMode="auto">
          <a:xfrm flipV="1">
            <a:off x="845592" y="5824730"/>
            <a:ext cx="20462" cy="246700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47" name="Image 46">
            <a:extLst>
              <a:ext uri="{FF2B5EF4-FFF2-40B4-BE49-F238E27FC236}">
                <a16:creationId xmlns:a16="http://schemas.microsoft.com/office/drawing/2014/main" id="{E1872F61-4884-4B95-944F-FF65C0EA8735}"/>
              </a:ext>
            </a:extLst>
          </p:cNvPr>
          <p:cNvPicPr>
            <a:picLocks noChangeAspect="1"/>
          </p:cNvPicPr>
          <p:nvPr/>
        </p:nvPicPr>
        <p:blipFill>
          <a:blip r:embed="rId4"/>
          <a:stretch>
            <a:fillRect/>
          </a:stretch>
        </p:blipFill>
        <p:spPr>
          <a:xfrm>
            <a:off x="4432684" y="7513584"/>
            <a:ext cx="2211751" cy="1607834"/>
          </a:xfrm>
          <a:prstGeom prst="rect">
            <a:avLst/>
          </a:prstGeom>
          <a:ln>
            <a:solidFill>
              <a:srgbClr val="0070C0"/>
            </a:solidFill>
          </a:ln>
        </p:spPr>
      </p:pic>
      <p:cxnSp>
        <p:nvCxnSpPr>
          <p:cNvPr id="67" name="Connecteur droit avec flèche 66"/>
          <p:cNvCxnSpPr>
            <a:cxnSpLocks/>
          </p:cNvCxnSpPr>
          <p:nvPr/>
        </p:nvCxnSpPr>
        <p:spPr bwMode="auto">
          <a:xfrm flipV="1">
            <a:off x="2293052" y="7812360"/>
            <a:ext cx="2242093" cy="62848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p:cNvCxnSpPr>
          <p:nvPr/>
        </p:nvCxnSpPr>
        <p:spPr bwMode="auto">
          <a:xfrm flipV="1">
            <a:off x="2293051" y="8164845"/>
            <a:ext cx="2242094" cy="43598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p:cNvCxnSpPr>
          <p:nvPr/>
        </p:nvCxnSpPr>
        <p:spPr bwMode="auto">
          <a:xfrm flipV="1">
            <a:off x="2293050" y="8585421"/>
            <a:ext cx="2242095" cy="15419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cxnSpLocks/>
          </p:cNvCxnSpPr>
          <p:nvPr/>
        </p:nvCxnSpPr>
        <p:spPr bwMode="auto">
          <a:xfrm flipV="1">
            <a:off x="2293049" y="8894513"/>
            <a:ext cx="2242096" cy="1558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82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0"/>
                                  </p:stCondLst>
                                  <p:childTnLst>
                                    <p:set>
                                      <p:cBhvr>
                                        <p:cTn id="9" dur="1" fill="hold">
                                          <p:stCondLst>
                                            <p:cond delay="0"/>
                                          </p:stCondLst>
                                        </p:cTn>
                                        <p:tgtEl>
                                          <p:spTgt spid="66"/>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100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500"/>
                                  </p:stCondLst>
                                  <p:childTnLst>
                                    <p:set>
                                      <p:cBhvr>
                                        <p:cTn id="15" dur="1" fill="hold">
                                          <p:stCondLst>
                                            <p:cond delay="0"/>
                                          </p:stCondLst>
                                        </p:cTn>
                                        <p:tgtEl>
                                          <p:spTgt spid="67"/>
                                        </p:tgtEl>
                                        <p:attrNameLst>
                                          <p:attrName>style.visibility</p:attrName>
                                        </p:attrNameLst>
                                      </p:cBhvr>
                                      <p:to>
                                        <p:strVal val="visible"/>
                                      </p:to>
                                    </p:set>
                                  </p:childTnLst>
                                </p:cTn>
                              </p:par>
                            </p:childTnLst>
                          </p:cTn>
                        </p:par>
                        <p:par>
                          <p:cTn id="16" fill="hold">
                            <p:stCondLst>
                              <p:cond delay="2750"/>
                            </p:stCondLst>
                            <p:childTnLst>
                              <p:par>
                                <p:cTn id="17" presetID="1" presetClass="entr" presetSubtype="0" fill="hold" nodeType="afterEffect">
                                  <p:stCondLst>
                                    <p:cond delay="500"/>
                                  </p:stCondLst>
                                  <p:childTnLst>
                                    <p:set>
                                      <p:cBhvr>
                                        <p:cTn id="18" dur="1" fill="hold">
                                          <p:stCondLst>
                                            <p:cond delay="0"/>
                                          </p:stCondLst>
                                        </p:cTn>
                                        <p:tgtEl>
                                          <p:spTgt spid="69"/>
                                        </p:tgtEl>
                                        <p:attrNameLst>
                                          <p:attrName>style.visibility</p:attrName>
                                        </p:attrNameLst>
                                      </p:cBhvr>
                                      <p:to>
                                        <p:strVal val="visible"/>
                                      </p:to>
                                    </p:set>
                                  </p:childTnLst>
                                </p:cTn>
                              </p:par>
                            </p:childTnLst>
                          </p:cTn>
                        </p:par>
                        <p:par>
                          <p:cTn id="19" fill="hold">
                            <p:stCondLst>
                              <p:cond delay="325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nodeType="afterEffect">
                                  <p:stCondLst>
                                    <p:cond delay="50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31" name="ZoneTexte 30"/>
          <p:cNvSpPr txBox="1"/>
          <p:nvPr/>
        </p:nvSpPr>
        <p:spPr>
          <a:xfrm>
            <a:off x="1943310" y="8351625"/>
            <a:ext cx="792088" cy="738664"/>
          </a:xfrm>
          <a:prstGeom prst="rect">
            <a:avLst/>
          </a:prstGeom>
          <a:no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Non BLSE</a:t>
            </a:r>
          </a:p>
          <a:p>
            <a:r>
              <a:rPr lang="fr-FR" sz="1200" dirty="0">
                <a:solidFill>
                  <a:srgbClr val="FF0000"/>
                </a:solidFill>
              </a:rPr>
              <a:t>S</a:t>
            </a:r>
          </a:p>
          <a:p>
            <a:r>
              <a:rPr lang="fr-FR" sz="1200" dirty="0">
                <a:solidFill>
                  <a:srgbClr val="FF0000"/>
                </a:solidFill>
              </a:rPr>
              <a:t>Non</a:t>
            </a:r>
          </a:p>
        </p:txBody>
      </p:sp>
      <p:sp>
        <p:nvSpPr>
          <p:cNvPr id="18" name="ZoneTexte 17"/>
          <p:cNvSpPr txBox="1"/>
          <p:nvPr/>
        </p:nvSpPr>
        <p:spPr>
          <a:xfrm>
            <a:off x="4347902" y="4937559"/>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8"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2"/>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57</a:t>
            </a:r>
          </a:p>
        </p:txBody>
      </p:sp>
      <p:cxnSp>
        <p:nvCxnSpPr>
          <p:cNvPr id="40" name="Connecteur droit avec flèche 39"/>
          <p:cNvCxnSpPr/>
          <p:nvPr/>
        </p:nvCxnSpPr>
        <p:spPr>
          <a:xfrm>
            <a:off x="3361933"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3"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3"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1"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90"/>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70"/>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7" name="ZoneTexte 56"/>
          <p:cNvSpPr txBox="1"/>
          <p:nvPr/>
        </p:nvSpPr>
        <p:spPr>
          <a:xfrm>
            <a:off x="4143590" y="8116361"/>
            <a:ext cx="1229626" cy="200055"/>
          </a:xfrm>
          <a:prstGeom prst="rect">
            <a:avLst/>
          </a:prstGeom>
          <a:solidFill>
            <a:schemeClr val="bg1"/>
          </a:solidFill>
        </p:spPr>
        <p:txBody>
          <a:bodyPr wrap="square" lIns="36000" tIns="0" rIns="36000" bIns="0" rtlCol="0">
            <a:spAutoFit/>
          </a:bodyPr>
          <a:lstStyle/>
          <a:p>
            <a:r>
              <a:rPr lang="fr-FR" sz="1300" dirty="0">
                <a:solidFill>
                  <a:srgbClr val="00B050"/>
                </a:solidFill>
              </a:rPr>
              <a:t>p.66</a:t>
            </a:r>
          </a:p>
        </p:txBody>
      </p:sp>
      <p:sp>
        <p:nvSpPr>
          <p:cNvPr id="58" name="ZoneTexte 57"/>
          <p:cNvSpPr txBox="1"/>
          <p:nvPr/>
        </p:nvSpPr>
        <p:spPr>
          <a:xfrm>
            <a:off x="4091639" y="8595148"/>
            <a:ext cx="953520" cy="200055"/>
          </a:xfrm>
          <a:prstGeom prst="rect">
            <a:avLst/>
          </a:prstGeom>
          <a:solidFill>
            <a:schemeClr val="bg1"/>
          </a:solidFill>
        </p:spPr>
        <p:txBody>
          <a:bodyPr wrap="square" lIns="36000" tIns="0" rIns="36000" bIns="0" rtlCol="0">
            <a:spAutoFit/>
          </a:bodyPr>
          <a:lstStyle/>
          <a:p>
            <a:r>
              <a:rPr lang="fr-FR" sz="1300" dirty="0">
                <a:solidFill>
                  <a:srgbClr val="00B050"/>
                </a:solidFill>
              </a:rPr>
              <a:t>p.46 et 67</a:t>
            </a:r>
          </a:p>
        </p:txBody>
      </p:sp>
      <p:cxnSp>
        <p:nvCxnSpPr>
          <p:cNvPr id="60" name="Connecteur droit avec flèche 59"/>
          <p:cNvCxnSpPr/>
          <p:nvPr/>
        </p:nvCxnSpPr>
        <p:spPr>
          <a:xfrm>
            <a:off x="3691225" y="8705955"/>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4" y="4471974"/>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60"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68" name="ZoneTexte 67">
            <a:extLst>
              <a:ext uri="{FF2B5EF4-FFF2-40B4-BE49-F238E27FC236}">
                <a16:creationId xmlns:a16="http://schemas.microsoft.com/office/drawing/2014/main" id="{52B4F4CA-B0B6-4144-B403-6E7B724B6AB5}"/>
              </a:ext>
            </a:extLst>
          </p:cNvPr>
          <p:cNvSpPr txBox="1"/>
          <p:nvPr/>
        </p:nvSpPr>
        <p:spPr>
          <a:xfrm>
            <a:off x="1946512" y="8107070"/>
            <a:ext cx="1842528" cy="184666"/>
          </a:xfrm>
          <a:prstGeom prst="rect">
            <a:avLst/>
          </a:prstGeom>
          <a:solidFill>
            <a:schemeClr val="bg1"/>
          </a:solidFill>
        </p:spPr>
        <p:txBody>
          <a:bodyPr wrap="square" lIns="36000" tIns="0" rIns="36000" bIns="0" rtlCol="0">
            <a:spAutoFit/>
          </a:bodyPr>
          <a:lstStyle/>
          <a:p>
            <a:r>
              <a:rPr lang="fr-FR" sz="1200" b="1" dirty="0">
                <a:solidFill>
                  <a:srgbClr val="FF0000"/>
                </a:solidFill>
              </a:rPr>
              <a:t>ESCCOL</a:t>
            </a:r>
            <a:r>
              <a:rPr lang="fr-FR" sz="1200" dirty="0">
                <a:solidFill>
                  <a:srgbClr val="FF0000"/>
                </a:solidFill>
              </a:rPr>
              <a:t> </a:t>
            </a:r>
            <a:r>
              <a:rPr lang="fr-FR" sz="1100" dirty="0"/>
              <a:t>(</a:t>
            </a:r>
            <a:r>
              <a:rPr lang="fr-FR" sz="1100" i="1" dirty="0"/>
              <a:t>Escherichia coli</a:t>
            </a:r>
            <a:r>
              <a:rPr lang="fr-FR" sz="1100" dirty="0"/>
              <a:t>)</a:t>
            </a:r>
            <a:endParaRPr lang="fr-FR" sz="1200" dirty="0">
              <a:solidFill>
                <a:srgbClr val="00B050"/>
              </a:solidFill>
            </a:endParaRPr>
          </a:p>
        </p:txBody>
      </p:sp>
      <p:cxnSp>
        <p:nvCxnSpPr>
          <p:cNvPr id="59" name="Connecteur droit avec flèche 58"/>
          <p:cNvCxnSpPr/>
          <p:nvPr/>
        </p:nvCxnSpPr>
        <p:spPr>
          <a:xfrm>
            <a:off x="3762473" y="8215629"/>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6" name="Accolade fermante 15"/>
          <p:cNvSpPr/>
          <p:nvPr/>
        </p:nvSpPr>
        <p:spPr>
          <a:xfrm>
            <a:off x="3507003" y="8437682"/>
            <a:ext cx="176576" cy="554210"/>
          </a:xfrm>
          <a:prstGeom prst="righ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868195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2</a:t>
            </a:r>
            <a:endParaRPr lang="fr-FR" b="0" dirty="0"/>
          </a:p>
        </p:txBody>
      </p:sp>
      <p:sp>
        <p:nvSpPr>
          <p:cNvPr id="4" name="Espace réservé du texte 3"/>
          <p:cNvSpPr>
            <a:spLocks noGrp="1"/>
          </p:cNvSpPr>
          <p:nvPr>
            <p:ph type="body" sz="quarter" idx="12"/>
          </p:nvPr>
        </p:nvSpPr>
        <p:spPr>
          <a:xfrm>
            <a:off x="116632" y="1547664"/>
            <a:ext cx="6525344" cy="7200800"/>
          </a:xfrm>
        </p:spPr>
        <p:txBody>
          <a:bodyPr/>
          <a:lstStyle/>
          <a:p>
            <a:pPr lvl="1">
              <a:lnSpc>
                <a:spcPct val="150000"/>
              </a:lnSpc>
            </a:pPr>
            <a:r>
              <a:rPr lang="fr-FR" altLang="fr-FR" sz="1400" b="1" dirty="0"/>
              <a:t>Date enquête : </a:t>
            </a:r>
            <a:r>
              <a:rPr lang="fr-FR" altLang="fr-FR" sz="1400" b="1" dirty="0">
                <a:solidFill>
                  <a:srgbClr val="FF0000"/>
                </a:solidFill>
              </a:rPr>
              <a:t>22/05/2024 après-midi</a:t>
            </a:r>
          </a:p>
          <a:p>
            <a:pPr lvl="1" algn="just">
              <a:lnSpc>
                <a:spcPct val="150000"/>
              </a:lnSpc>
            </a:pPr>
            <a:r>
              <a:rPr lang="fr-FR" sz="1400" dirty="0"/>
              <a:t>Mme Anne DUCROS, 90 ans, est hébergée à temps plein à l’EHPAD du Laurier-Thym depuis 2022. Elle est incontinente et dépendante pour la toilette. Elle n'a pas de sonde urinaire ni de cathéter vasculaire ni d’escarre et ni de plaie. Elle est orientée et se déplace en fauteuil.</a:t>
            </a:r>
          </a:p>
          <a:p>
            <a:pPr marL="285771" lvl="1" indent="-285771" algn="just">
              <a:lnSpc>
                <a:spcPct val="150000"/>
              </a:lnSpc>
              <a:spcBef>
                <a:spcPts val="1800"/>
              </a:spcBef>
              <a:buFont typeface="Arial" panose="020B0604020202020204" pitchFamily="34" charset="0"/>
              <a:buChar char="•"/>
            </a:pPr>
            <a:r>
              <a:rPr lang="fr-FR" sz="1400" dirty="0"/>
              <a:t>Le 17 mai, lors de la réalisation de la toilette, l’aide soignante constate lors de l’ablation du change que les urines sont malodorantes. Après avis pris de l’IDE, une bandelette urinaire (BU) est réalisée. La BU revient positive aux leucocytes ++. L’IDE prévient le médecin traitant qui prescrit un Examen Cytobactériologique des Urines (ECBU)</a:t>
            </a:r>
          </a:p>
          <a:p>
            <a:pPr marL="285771" lvl="1" indent="-285771" algn="just">
              <a:lnSpc>
                <a:spcPct val="150000"/>
              </a:lnSpc>
              <a:spcBef>
                <a:spcPts val="1800"/>
              </a:spcBef>
              <a:buFont typeface="Arial" panose="020B0604020202020204" pitchFamily="34" charset="0"/>
              <a:buChar char="•"/>
            </a:pPr>
            <a:r>
              <a:rPr lang="fr-FR" sz="1400" dirty="0"/>
              <a:t>Le 22 mai,  lors du passage de l’enquêteur, les résultats de l’ECBU n’ont pas encore été transmis au médecin traitant. </a:t>
            </a:r>
          </a:p>
          <a:p>
            <a:pPr marL="285771" indent="-285771" algn="just">
              <a:lnSpc>
                <a:spcPct val="150000"/>
              </a:lnSpc>
              <a:buFont typeface="Arial" panose="020B0604020202020204" pitchFamily="34" charset="0"/>
              <a:buChar char="•"/>
            </a:pPr>
            <a:r>
              <a:rPr lang="fr-FR" sz="1400" b="0" cap="none" dirty="0">
                <a:solidFill>
                  <a:srgbClr val="373739"/>
                </a:solidFill>
              </a:rPr>
              <a:t>Le lendemain de l’enquête, l’enquêteur est appelé par l’IDE car elle vient de recevoir les résultats de l’ECBU qui montrent la présence d’un </a:t>
            </a:r>
            <a:r>
              <a:rPr lang="fr-FR" sz="1400" b="0" i="1" cap="none" dirty="0">
                <a:solidFill>
                  <a:srgbClr val="373739"/>
                </a:solidFill>
              </a:rPr>
              <a:t>Escherichia coli </a:t>
            </a:r>
            <a:r>
              <a:rPr lang="fr-FR" sz="1400" b="0" cap="none" dirty="0">
                <a:solidFill>
                  <a:srgbClr val="373739"/>
                </a:solidFill>
              </a:rPr>
              <a:t>à un taux de 10</a:t>
            </a:r>
            <a:r>
              <a:rPr lang="fr-FR" sz="1400" b="0" cap="none" baseline="30000" dirty="0">
                <a:solidFill>
                  <a:srgbClr val="373739"/>
                </a:solidFill>
              </a:rPr>
              <a:t>3</a:t>
            </a:r>
            <a:r>
              <a:rPr lang="fr-FR" sz="1400" b="0" cap="none" dirty="0">
                <a:solidFill>
                  <a:srgbClr val="373739"/>
                </a:solidFill>
              </a:rPr>
              <a:t> UFC/ml présentant une résistance aux </a:t>
            </a:r>
            <a:r>
              <a:rPr lang="fr-FR" sz="1400" b="0" i="1" cap="none" dirty="0">
                <a:solidFill>
                  <a:srgbClr val="373739"/>
                </a:solidFill>
              </a:rPr>
              <a:t>Bêtalactamines</a:t>
            </a:r>
            <a:r>
              <a:rPr lang="fr-FR" sz="1400" b="0" cap="none" dirty="0">
                <a:solidFill>
                  <a:srgbClr val="373739"/>
                </a:solidFill>
              </a:rPr>
              <a:t> (BLSE) associée à un taux de leucocytes à 10</a:t>
            </a:r>
            <a:r>
              <a:rPr lang="fr-FR" sz="1400" b="0" cap="none" baseline="30000" dirty="0">
                <a:solidFill>
                  <a:srgbClr val="373739"/>
                </a:solidFill>
              </a:rPr>
              <a:t>4</a:t>
            </a:r>
            <a:r>
              <a:rPr lang="fr-FR" sz="1400" b="0" cap="none" dirty="0">
                <a:solidFill>
                  <a:srgbClr val="373739"/>
                </a:solidFill>
              </a:rPr>
              <a:t> /ml.</a:t>
            </a:r>
          </a:p>
          <a:p>
            <a:pPr marL="285771" indent="-285771" algn="just">
              <a:lnSpc>
                <a:spcPct val="150000"/>
              </a:lnSpc>
              <a:buFont typeface="Arial" panose="020B0604020202020204" pitchFamily="34" charset="0"/>
              <a:buChar char="•"/>
            </a:pPr>
            <a:r>
              <a:rPr lang="fr-FR" sz="1400" b="0" cap="none" dirty="0">
                <a:solidFill>
                  <a:srgbClr val="373739"/>
                </a:solidFill>
              </a:rPr>
              <a:t>La résidente ne présente aucun signe clinique en faveur d’un épisode infectieux ni de signes de désorientation ou de plaintes inhabituelles depuis le 17 mai.</a:t>
            </a:r>
          </a:p>
        </p:txBody>
      </p:sp>
    </p:spTree>
    <p:extLst>
      <p:ext uri="{BB962C8B-B14F-4D97-AF65-F5344CB8AC3E}">
        <p14:creationId xmlns:p14="http://schemas.microsoft.com/office/powerpoint/2010/main" val="2793880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16632" y="1619672"/>
            <a:ext cx="6570607" cy="7260298"/>
          </a:xfrm>
        </p:spPr>
        <p:txBody>
          <a:bodyPr/>
          <a:lstStyle/>
          <a:p>
            <a:r>
              <a:rPr lang="fr-FR" u="sng" dirty="0"/>
              <a:t>Questions à se poser </a:t>
            </a:r>
          </a:p>
          <a:p>
            <a:pPr algn="just"/>
            <a:r>
              <a:rPr lang="fr-FR" sz="1600" dirty="0">
                <a:solidFill>
                  <a:srgbClr val="373739"/>
                </a:solidFill>
                <a:latin typeface="+mj-lt"/>
              </a:rPr>
              <a:t>LA Résidente a-t-elle été informéE de cette enquête ?</a:t>
            </a:r>
          </a:p>
          <a:p>
            <a:pPr marL="429781" lvl="3" indent="-285771" algn="just">
              <a:spcBef>
                <a:spcPts val="600"/>
              </a:spcBef>
              <a:buFont typeface="Wingdings" panose="05000000000000000000" pitchFamily="2" charset="2"/>
              <a:buChar char="Ø"/>
            </a:pPr>
            <a:r>
              <a:rPr lang="fr-FR" sz="1400" dirty="0">
                <a:latin typeface="+mj-lt"/>
              </a:rPr>
              <a:t>Oui, l’EHPAD a informé les résidents et leur famille de la réalisation de l’enquête en précisant que sauf avis contraire de leur part, le résident serait inclus dans l’enquête. Le résident n’a pas exercé son droit d’opposition à la transmission de ses données</a:t>
            </a:r>
          </a:p>
          <a:p>
            <a:pPr algn="just"/>
            <a:r>
              <a:rPr lang="fr-FR" sz="1600" dirty="0">
                <a:solidFill>
                  <a:srgbClr val="373739"/>
                </a:solidFill>
                <a:latin typeface="+mj-lt"/>
              </a:rPr>
              <a:t>La résidente est-elle éligible à l'Enquête ? </a:t>
            </a:r>
            <a:endParaRPr lang="fr-FR" sz="1400" dirty="0">
              <a:latin typeface="+mj-lt"/>
            </a:endParaRPr>
          </a:p>
          <a:p>
            <a:pPr marL="429781" lvl="3" indent="-285771" algn="just">
              <a:spcBef>
                <a:spcPts val="600"/>
              </a:spcBef>
              <a:buFont typeface="Wingdings" panose="05000000000000000000" pitchFamily="2" charset="2"/>
              <a:buChar char="Ø"/>
            </a:pPr>
            <a:r>
              <a:rPr lang="fr-FR" sz="1400" dirty="0">
                <a:latin typeface="+mj-lt"/>
              </a:rPr>
              <a:t>OUI : je renseigne les parties « Identification du résident » et  « Caractéristiques du résident »</a:t>
            </a:r>
          </a:p>
          <a:p>
            <a:pPr lvl="3" indent="0" algn="just">
              <a:buNone/>
            </a:pPr>
            <a:endParaRPr lang="fr-FR" sz="1000" dirty="0">
              <a:latin typeface="+mj-lt"/>
            </a:endParaRPr>
          </a:p>
          <a:p>
            <a:pPr marL="0" lvl="3" indent="0" algn="just">
              <a:buNone/>
            </a:pPr>
            <a:r>
              <a:rPr lang="fr-FR" b="1" cap="all" dirty="0">
                <a:solidFill>
                  <a:srgbClr val="373739"/>
                </a:solidFill>
                <a:latin typeface="+mj-lt"/>
              </a:rPr>
              <a:t>LA RESIDENTE A-T-ELLE un Dispositif invasif ?</a:t>
            </a:r>
          </a:p>
          <a:p>
            <a:pPr marL="573791" lvl="4" indent="-285771" algn="just">
              <a:buFontTx/>
              <a:buChar char="-"/>
            </a:pPr>
            <a:r>
              <a:rPr lang="fr-FR" dirty="0"/>
              <a:t>Pas de de sonde urinaire</a:t>
            </a:r>
          </a:p>
          <a:p>
            <a:pPr marL="573791" lvl="4" indent="-285771" algn="just">
              <a:buFontTx/>
              <a:buChar char="-"/>
            </a:pPr>
            <a:r>
              <a:rPr lang="fr-FR" dirty="0"/>
              <a:t>Pas de cathéters vasculaires</a:t>
            </a:r>
          </a:p>
          <a:p>
            <a:pPr marL="429781" lvl="3" indent="-285771" algn="just">
              <a:spcBef>
                <a:spcPts val="600"/>
              </a:spcBef>
              <a:buFont typeface="Wingdings" panose="05000000000000000000" pitchFamily="2" charset="2"/>
              <a:buChar char="Ø"/>
            </a:pPr>
            <a:r>
              <a:rPr lang="fr-FR" sz="1400" dirty="0">
                <a:latin typeface="+mj-lt"/>
              </a:rPr>
              <a:t>NON : je coche juste la case NON en face de « Dispositif(s) invasif(s) » et passe à la partie suivante « Traitement(s) anti-infectieux »</a:t>
            </a:r>
            <a:endParaRPr lang="fr-FR" dirty="0"/>
          </a:p>
          <a:p>
            <a:pPr marL="0" lvl="3" indent="0" algn="just">
              <a:buNone/>
            </a:pPr>
            <a:endParaRPr lang="fr-FR" sz="1000"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latin typeface="+mj-lt"/>
            </a:endParaRPr>
          </a:p>
          <a:p>
            <a:pPr marL="429781" lvl="3" indent="-285771" algn="just">
              <a:spcBef>
                <a:spcPts val="600"/>
              </a:spcBef>
              <a:buFont typeface="Wingdings" panose="05000000000000000000" pitchFamily="2" charset="2"/>
              <a:buChar char="Ø"/>
            </a:pPr>
            <a:r>
              <a:rPr lang="fr-FR" sz="1400" dirty="0">
                <a:latin typeface="+mj-lt"/>
              </a:rPr>
              <a:t>NON : je coche la case NON en face de « Traitement(s) anti-infectieux » et je passe à la partie «  Infection associée aux soins »</a:t>
            </a:r>
          </a:p>
          <a:p>
            <a:pPr lvl="3" indent="0" algn="just">
              <a:buNone/>
            </a:pPr>
            <a:endParaRPr lang="fr-FR" sz="1000" dirty="0">
              <a:latin typeface="+mj-lt"/>
            </a:endParaRPr>
          </a:p>
          <a:p>
            <a:pPr marL="0" lvl="3" indent="0" algn="just">
              <a:buNone/>
            </a:pPr>
            <a:r>
              <a:rPr lang="fr-FR" b="1" cap="all" dirty="0">
                <a:solidFill>
                  <a:srgbClr val="373739"/>
                </a:solidFill>
              </a:rPr>
              <a:t>LA RESIDENTE A-T-ELLE UNE INFECTION ASSOCIEE aux soins ?</a:t>
            </a:r>
          </a:p>
          <a:p>
            <a:pPr marL="573791" lvl="4" indent="-285771" algn="just">
              <a:buFontTx/>
              <a:buChar char="-"/>
            </a:pPr>
            <a:r>
              <a:rPr lang="fr-FR" dirty="0"/>
              <a:t>Absence de signes cliniques le jour de l’enquête </a:t>
            </a:r>
            <a:r>
              <a:rPr lang="fr-FR" u="sng" dirty="0"/>
              <a:t>MALGRE une BU et un ECBU positifs</a:t>
            </a:r>
          </a:p>
          <a:p>
            <a:pPr marL="573791" lvl="4" indent="-285771" algn="just">
              <a:buFontTx/>
              <a:buChar char="-"/>
            </a:pPr>
            <a:r>
              <a:rPr lang="fr-FR" dirty="0"/>
              <a:t>Je vérifie les critères retenus pour l’infection urinaire</a:t>
            </a:r>
          </a:p>
          <a:p>
            <a:pPr marL="429781" lvl="3" indent="-285771" algn="just">
              <a:spcBef>
                <a:spcPts val="600"/>
              </a:spcBef>
              <a:buFont typeface="Wingdings" panose="05000000000000000000" pitchFamily="2" charset="2"/>
              <a:buChar char="Ø"/>
            </a:pPr>
            <a:r>
              <a:rPr lang="fr-FR" sz="1400" dirty="0"/>
              <a:t>NON : je coche NON en face de « Infection(s) associée(s) aux soins » </a:t>
            </a:r>
            <a:r>
              <a:rPr lang="fr-FR" sz="1400" b="1" dirty="0">
                <a:latin typeface="+mj-lt"/>
              </a:rPr>
              <a:t>et la fiche est complète et validée </a:t>
            </a:r>
            <a:r>
              <a:rPr lang="fr-FR" sz="1400" b="1" dirty="0">
                <a:latin typeface="+mj-lt"/>
                <a:sym typeface="Wingdings" panose="05000000000000000000" pitchFamily="2" charset="2"/>
              </a:rPr>
              <a:t></a:t>
            </a:r>
            <a:endParaRPr lang="fr-FR" sz="1400" dirty="0"/>
          </a:p>
          <a:p>
            <a:pPr lvl="3" indent="0">
              <a:buNone/>
            </a:pPr>
            <a:endParaRPr lang="fr-FR" b="1" cap="all" dirty="0">
              <a:solidFill>
                <a:srgbClr val="373739"/>
              </a:solidFill>
              <a:latin typeface="+mj-lt"/>
            </a:endParaRP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2 </a:t>
            </a:r>
            <a:endParaRPr lang="fr-FR" b="0" dirty="0"/>
          </a:p>
        </p:txBody>
      </p:sp>
    </p:spTree>
    <p:extLst>
      <p:ext uri="{BB962C8B-B14F-4D97-AF65-F5344CB8AC3E}">
        <p14:creationId xmlns:p14="http://schemas.microsoft.com/office/powerpoint/2010/main" val="1982365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354813" y="0"/>
            <a:ext cx="6242539" cy="9144000"/>
          </a:xfrm>
          <a:prstGeom prst="rect">
            <a:avLst/>
          </a:prstGeom>
        </p:spPr>
      </p:pic>
    </p:spTree>
    <p:custDataLst>
      <p:tags r:id="rId1"/>
    </p:custDataLst>
    <p:extLst>
      <p:ext uri="{BB962C8B-B14F-4D97-AF65-F5344CB8AC3E}">
        <p14:creationId xmlns:p14="http://schemas.microsoft.com/office/powerpoint/2010/main" val="3453690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556792" y="1691680"/>
            <a:ext cx="2926813" cy="523528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2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643380" y="6926966"/>
            <a:ext cx="4753638" cy="838317"/>
          </a:xfrm>
          <a:prstGeom prst="rect">
            <a:avLst/>
          </a:prstGeom>
        </p:spPr>
      </p:pic>
      <p:sp>
        <p:nvSpPr>
          <p:cNvPr id="7" name="Rectangle 6"/>
          <p:cNvSpPr/>
          <p:nvPr/>
        </p:nvSpPr>
        <p:spPr>
          <a:xfrm>
            <a:off x="5733256" y="7765283"/>
            <a:ext cx="582211" cy="307777"/>
          </a:xfrm>
          <a:prstGeom prst="rect">
            <a:avLst/>
          </a:prstGeom>
          <a:solidFill>
            <a:schemeClr val="bg1"/>
          </a:solidFill>
        </p:spPr>
        <p:txBody>
          <a:bodyPr wrap="none">
            <a:spAutoFit/>
          </a:bodyPr>
          <a:lstStyle/>
          <a:p>
            <a:r>
              <a:rPr lang="fr-FR" sz="1400" dirty="0">
                <a:solidFill>
                  <a:srgbClr val="00B050"/>
                </a:solidFill>
              </a:rPr>
              <a:t>p. 57</a:t>
            </a:r>
            <a:endParaRPr lang="fr-FR" sz="1400" dirty="0"/>
          </a:p>
        </p:txBody>
      </p:sp>
    </p:spTree>
    <p:extLst>
      <p:ext uri="{BB962C8B-B14F-4D97-AF65-F5344CB8AC3E}">
        <p14:creationId xmlns:p14="http://schemas.microsoft.com/office/powerpoint/2010/main" val="1899602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04664" y="-25265"/>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89466" y="814914"/>
            <a:ext cx="1152128"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DUCROS Anne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1934</a:t>
            </a:r>
          </a:p>
        </p:txBody>
      </p:sp>
      <p:sp>
        <p:nvSpPr>
          <p:cNvPr id="6" name="ZoneTexte 5"/>
          <p:cNvSpPr txBox="1"/>
          <p:nvPr/>
        </p:nvSpPr>
        <p:spPr>
          <a:xfrm>
            <a:off x="1772816" y="1799184"/>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00902" y="15070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3995184"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498432"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89466" y="202442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98432" y="232944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24405" y="26301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294288"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2014964" y="313184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889536" y="33369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222280" y="447662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35" name="ZoneTexte 34">
            <a:extLst>
              <a:ext uri="{FF2B5EF4-FFF2-40B4-BE49-F238E27FC236}">
                <a16:creationId xmlns:a16="http://schemas.microsoft.com/office/drawing/2014/main" id="{6C34404F-5222-4232-A781-7FE1AEFE08C5}"/>
              </a:ext>
            </a:extLst>
          </p:cNvPr>
          <p:cNvSpPr txBox="1"/>
          <p:nvPr/>
        </p:nvSpPr>
        <p:spPr>
          <a:xfrm>
            <a:off x="2492896" y="669190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p:cNvSpPr txBox="1"/>
          <p:nvPr/>
        </p:nvSpPr>
        <p:spPr>
          <a:xfrm>
            <a:off x="3763938" y="8748464"/>
            <a:ext cx="2592288" cy="184666"/>
          </a:xfrm>
          <a:prstGeom prst="rect">
            <a:avLst/>
          </a:prstGeom>
          <a:solidFill>
            <a:schemeClr val="bg1"/>
          </a:solidFill>
        </p:spPr>
        <p:txBody>
          <a:bodyPr wrap="square" lIns="36000" tIns="0" rIns="36000" bIns="0" rtlCol="0">
            <a:spAutoFit/>
          </a:bodyPr>
          <a:lstStyle/>
          <a:p>
            <a:r>
              <a:rPr lang="fr-FR" sz="1200" b="1" dirty="0">
                <a:solidFill>
                  <a:srgbClr val="00B050"/>
                </a:solidFill>
              </a:rPr>
              <a:t>la fiche est complète et validée </a:t>
            </a:r>
            <a:r>
              <a:rPr lang="fr-FR" sz="1200" b="1" dirty="0">
                <a:solidFill>
                  <a:srgbClr val="00B050"/>
                </a:solidFill>
                <a:sym typeface="Wingdings" panose="05000000000000000000" pitchFamily="2" charset="2"/>
              </a:rPr>
              <a:t></a:t>
            </a:r>
            <a:endParaRPr lang="fr-FR" sz="1300" dirty="0">
              <a:solidFill>
                <a:srgbClr val="00B050"/>
              </a:solidFill>
            </a:endParaRPr>
          </a:p>
        </p:txBody>
      </p:sp>
    </p:spTree>
    <p:extLst>
      <p:ext uri="{BB962C8B-B14F-4D97-AF65-F5344CB8AC3E}">
        <p14:creationId xmlns:p14="http://schemas.microsoft.com/office/powerpoint/2010/main" val="411521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3</a:t>
            </a:r>
            <a:endParaRPr lang="fr-FR" b="0" dirty="0"/>
          </a:p>
        </p:txBody>
      </p:sp>
      <p:sp>
        <p:nvSpPr>
          <p:cNvPr id="4" name="Espace réservé du texte 3"/>
          <p:cNvSpPr>
            <a:spLocks noGrp="1"/>
          </p:cNvSpPr>
          <p:nvPr>
            <p:ph type="body" sz="quarter" idx="12"/>
          </p:nvPr>
        </p:nvSpPr>
        <p:spPr>
          <a:xfrm>
            <a:off x="260649" y="1619672"/>
            <a:ext cx="6288433" cy="7272808"/>
          </a:xfrm>
        </p:spPr>
        <p:txBody>
          <a:bodyPr/>
          <a:lstStyle/>
          <a:p>
            <a:pPr lvl="1">
              <a:lnSpc>
                <a:spcPct val="150000"/>
              </a:lnSpc>
            </a:pPr>
            <a:r>
              <a:rPr lang="fr-FR" altLang="fr-FR" sz="1400" b="1" dirty="0"/>
              <a:t>Date enquête : </a:t>
            </a:r>
            <a:r>
              <a:rPr lang="fr-FR" altLang="fr-FR" sz="1400" b="1" dirty="0">
                <a:solidFill>
                  <a:srgbClr val="FF0000"/>
                </a:solidFill>
              </a:rPr>
              <a:t>18/06/2024 matin</a:t>
            </a:r>
            <a:endParaRPr lang="fr-FR" dirty="0"/>
          </a:p>
          <a:p>
            <a:pPr lvl="1" algn="just">
              <a:lnSpc>
                <a:spcPct val="150000"/>
              </a:lnSpc>
            </a:pPr>
            <a:r>
              <a:rPr lang="fr-FR" sz="1400" dirty="0"/>
              <a:t>Monsieur Pierre ANTOINE âgé de 84 ans vit à l’EHPAD du Lac secteur NEIGE depuis 1 mois. Il est désorienté, se déplace en fauteuil et est incontinent.</a:t>
            </a:r>
          </a:p>
          <a:p>
            <a:pPr marL="285771" lvl="1" indent="-285771" algn="just">
              <a:lnSpc>
                <a:spcPct val="150000"/>
              </a:lnSpc>
              <a:spcBef>
                <a:spcPts val="1200"/>
              </a:spcBef>
              <a:buFont typeface="Arial" panose="020B0604020202020204" pitchFamily="34" charset="0"/>
              <a:buChar char="•"/>
            </a:pPr>
            <a:r>
              <a:rPr lang="fr-FR" sz="1400" dirty="0"/>
              <a:t>Il a été hospitalisé, il y a 7 jours aux urgences pour un état confusionnel et chute. Aux urgences, un traitement par Ceftriaxone IM a été instauré après ECBU en raison d’une bandelette urinaire positive (leuco. ++ et nitrites ++) associée à un état fébrile (T° 39°C). Le diagnostic retenu est celui d’une prostatite aigue. Le service des urgences a adressé au médecin traitant le résultat de l’ECBU qui retrouve un </a:t>
            </a:r>
            <a:r>
              <a:rPr lang="fr-FR" sz="1400" i="1" dirty="0"/>
              <a:t>Escherichia coli </a:t>
            </a:r>
            <a:r>
              <a:rPr lang="fr-FR" sz="1400" dirty="0"/>
              <a:t>à 10</a:t>
            </a:r>
            <a:r>
              <a:rPr lang="fr-FR" sz="1400" baseline="30000" dirty="0"/>
              <a:t>7</a:t>
            </a:r>
            <a:r>
              <a:rPr lang="fr-FR" sz="1400" dirty="0"/>
              <a:t> UFC/ml présentant une résistance aux Bêtalactamines (BLSE) associé à un taux de leucocytes à 10</a:t>
            </a:r>
            <a:r>
              <a:rPr lang="fr-FR" sz="1400" baseline="30000" dirty="0"/>
              <a:t>6</a:t>
            </a:r>
            <a:r>
              <a:rPr lang="fr-FR" sz="1400" dirty="0"/>
              <a:t>/ml.</a:t>
            </a:r>
          </a:p>
          <a:p>
            <a:pPr marL="285771" lvl="1" indent="-285771" algn="just">
              <a:lnSpc>
                <a:spcPct val="150000"/>
              </a:lnSpc>
              <a:spcBef>
                <a:spcPts val="1200"/>
              </a:spcBef>
              <a:buFont typeface="Arial" panose="020B0604020202020204" pitchFamily="34" charset="0"/>
              <a:buChar char="•"/>
            </a:pPr>
            <a:r>
              <a:rPr lang="fr-FR" sz="1400" dirty="0"/>
              <a:t>48h avant l’enquête (16/06), le médecin traitant a pris l’avis de l’urologue puis réévalué le traitement antibiotique. Le traitement par ceftriaxone a été remplacé  par ciprofloxacine 500 mg x 2 per os, pour une durée de traitement de 14 jours.</a:t>
            </a:r>
          </a:p>
          <a:p>
            <a:pPr marL="285771" lvl="1" indent="-285771" algn="just">
              <a:lnSpc>
                <a:spcPct val="150000"/>
              </a:lnSpc>
              <a:spcBef>
                <a:spcPts val="1200"/>
              </a:spcBef>
              <a:buFont typeface="Arial" panose="020B0604020202020204" pitchFamily="34" charset="0"/>
              <a:buChar char="•"/>
            </a:pPr>
            <a:r>
              <a:rPr lang="fr-FR" sz="1400" dirty="0"/>
              <a:t>Le 17/06 (La veille de l’enquête), le résident présente un épisode diarrhéique important (3 selles liquides depuis le matin). Une recherche de toxines de </a:t>
            </a:r>
            <a:r>
              <a:rPr lang="fr-FR" sz="1400" i="1" dirty="0"/>
              <a:t>Clostridioides difficile </a:t>
            </a:r>
            <a:r>
              <a:rPr lang="fr-FR" sz="1400" dirty="0"/>
              <a:t>(CD) a été demandée.</a:t>
            </a:r>
          </a:p>
          <a:p>
            <a:pPr marL="285771" lvl="1" indent="-285771" algn="just">
              <a:lnSpc>
                <a:spcPct val="150000"/>
              </a:lnSpc>
              <a:spcBef>
                <a:spcPts val="1200"/>
              </a:spcBef>
              <a:buFont typeface="Arial" panose="020B0604020202020204" pitchFamily="34" charset="0"/>
              <a:buChar char="•"/>
            </a:pPr>
            <a:r>
              <a:rPr lang="fr-FR" sz="1400" dirty="0"/>
              <a:t>Le 19/06 (le lendemain de l’enquête), la recherche de toxines de CD revient positive.</a:t>
            </a:r>
          </a:p>
          <a:p>
            <a:pPr lvl="1" algn="just">
              <a:lnSpc>
                <a:spcPct val="150000"/>
              </a:lnSpc>
            </a:pPr>
            <a:endParaRPr lang="fr-FR" dirty="0"/>
          </a:p>
          <a:p>
            <a:pPr lvl="1" algn="just">
              <a:lnSpc>
                <a:spcPct val="150000"/>
              </a:lnSpc>
            </a:pPr>
            <a:endParaRPr lang="fr-FR" dirty="0"/>
          </a:p>
          <a:p>
            <a:pPr lvl="1" algn="just">
              <a:lnSpc>
                <a:spcPct val="150000"/>
              </a:lnSpc>
            </a:pPr>
            <a:endParaRPr lang="fr-FR" sz="1300" dirty="0"/>
          </a:p>
        </p:txBody>
      </p:sp>
    </p:spTree>
    <p:custDataLst>
      <p:tags r:id="rId1"/>
    </p:custDataLst>
    <p:extLst>
      <p:ext uri="{BB962C8B-B14F-4D97-AF65-F5344CB8AC3E}">
        <p14:creationId xmlns:p14="http://schemas.microsoft.com/office/powerpoint/2010/main" val="405529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3</a:t>
            </a:r>
          </a:p>
        </p:txBody>
      </p:sp>
      <p:sp>
        <p:nvSpPr>
          <p:cNvPr id="3" name="Espace réservé du texte 2"/>
          <p:cNvSpPr>
            <a:spLocks noGrp="1"/>
          </p:cNvSpPr>
          <p:nvPr>
            <p:ph type="body" sz="quarter" idx="12"/>
          </p:nvPr>
        </p:nvSpPr>
        <p:spPr>
          <a:xfrm>
            <a:off x="116852" y="1691680"/>
            <a:ext cx="6624517" cy="7260298"/>
          </a:xfrm>
        </p:spPr>
        <p:txBody>
          <a:bodyPr/>
          <a:lstStyle/>
          <a:p>
            <a:r>
              <a:rPr lang="fr-FR" u="sng" dirty="0"/>
              <a:t>Questions à se poser </a:t>
            </a:r>
          </a:p>
          <a:p>
            <a:pPr algn="just"/>
            <a:r>
              <a:rPr lang="fr-FR" sz="1600" dirty="0">
                <a:solidFill>
                  <a:srgbClr val="373739"/>
                </a:solidFill>
              </a:rPr>
              <a:t>LE Résident EST-IL informé et eligible ?</a:t>
            </a:r>
          </a:p>
          <a:p>
            <a:pPr marL="429781" lvl="3" indent="-285771" algn="just">
              <a:spcBef>
                <a:spcPts val="600"/>
              </a:spcBef>
              <a:buFont typeface="Wingdings" panose="05000000000000000000" pitchFamily="2" charset="2"/>
              <a:buChar char="Ø"/>
            </a:pPr>
            <a:r>
              <a:rPr lang="fr-FR" sz="1400" dirty="0"/>
              <a:t>OUI : </a:t>
            </a:r>
            <a:r>
              <a:rPr lang="fr-FR" sz="1400" dirty="0">
                <a:latin typeface="+mj-lt"/>
              </a:rPr>
              <a:t>je renseigne les parties « Identification du résident » et  « Caractéristiques du résident »</a:t>
            </a:r>
          </a:p>
          <a:p>
            <a:pPr marL="429781" lvl="3" indent="-285771" algn="just">
              <a:spcBef>
                <a:spcPts val="600"/>
              </a:spcBef>
              <a:buFont typeface="Wingdings" panose="05000000000000000000" pitchFamily="2" charset="2"/>
              <a:buChar char="Ø"/>
            </a:pPr>
            <a:endParaRPr lang="fr-FR" sz="1400" dirty="0">
              <a:solidFill>
                <a:srgbClr val="373739"/>
              </a:solidFill>
            </a:endParaRPr>
          </a:p>
          <a:p>
            <a:pPr lvl="3" indent="0" algn="just">
              <a:buNone/>
            </a:pPr>
            <a:endParaRPr lang="fr-FR" dirty="0">
              <a:latin typeface="+mj-lt"/>
            </a:endParaRPr>
          </a:p>
          <a:p>
            <a:pPr marL="0" lvl="3" indent="0" algn="just">
              <a:buNone/>
            </a:pPr>
            <a:r>
              <a:rPr lang="fr-FR" b="1" cap="all" dirty="0">
                <a:solidFill>
                  <a:srgbClr val="373739"/>
                </a:solidFill>
                <a:latin typeface="+mj-lt"/>
              </a:rPr>
              <a:t>LE RESIDENT A-T-IL un Dispositif invasif ?</a:t>
            </a:r>
            <a:endParaRPr lang="fr-FR" dirty="0"/>
          </a:p>
          <a:p>
            <a:pPr marL="429781" lvl="3" indent="-285771" algn="just">
              <a:spcBef>
                <a:spcPts val="600"/>
              </a:spcBef>
              <a:buFont typeface="Wingdings" panose="05000000000000000000" pitchFamily="2" charset="2"/>
              <a:buChar char="Ø"/>
            </a:pPr>
            <a:r>
              <a:rPr lang="fr-FR" sz="1400" dirty="0">
                <a:latin typeface="+mj-lt"/>
              </a:rPr>
              <a:t>NON : je coche la case NON en face de « Dispositif(s) invasif(s) » </a:t>
            </a:r>
            <a:r>
              <a:rPr lang="fr-FR" sz="1400" dirty="0"/>
              <a:t>et passe à la partie suivante « Traitement(s) anti-infectieux » </a:t>
            </a:r>
          </a:p>
          <a:p>
            <a:pPr lvl="3" indent="0" algn="just">
              <a:spcBef>
                <a:spcPts val="600"/>
              </a:spcBef>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LE RESIDENT A-T-IL UN TRAITEMENT ANTI-INFECTIEUX ?</a:t>
            </a:r>
            <a:endParaRPr lang="fr-FR" sz="1400" dirty="0">
              <a:latin typeface="+mj-lt"/>
            </a:endParaRPr>
          </a:p>
          <a:p>
            <a:pPr marL="429781" lvl="3" indent="-285771" algn="just">
              <a:spcBef>
                <a:spcPts val="600"/>
              </a:spcBef>
              <a:buFont typeface="Wingdings" panose="05000000000000000000" pitchFamily="2" charset="2"/>
              <a:buChar char="Ø"/>
            </a:pPr>
            <a:r>
              <a:rPr lang="fr-FR" sz="1400" dirty="0">
                <a:latin typeface="+mj-lt"/>
              </a:rPr>
              <a:t>OUI : je coche OUI en face de « Traitement(s) anti-infectieux »</a:t>
            </a:r>
            <a:r>
              <a:rPr lang="fr-FR" sz="1400" dirty="0"/>
              <a:t> et renseigne la partie dédiée.</a:t>
            </a:r>
          </a:p>
          <a:p>
            <a:pPr lvl="3" indent="0" algn="just">
              <a:buNone/>
            </a:pPr>
            <a:endParaRPr lang="fr-FR" sz="1400" dirty="0">
              <a:latin typeface="+mj-lt"/>
            </a:endParaRPr>
          </a:p>
          <a:p>
            <a:pPr marL="0" lvl="3" indent="0" algn="just">
              <a:buNone/>
            </a:pPr>
            <a:r>
              <a:rPr lang="fr-FR" b="1" cap="all" dirty="0">
                <a:solidFill>
                  <a:srgbClr val="373739"/>
                </a:solidFill>
              </a:rPr>
              <a:t>LE RESIDENT A-T-IL UNE INFECTION ASSOCIEE aux soins ?</a:t>
            </a:r>
          </a:p>
          <a:p>
            <a:pPr lvl="3" indent="0" algn="just">
              <a:buNone/>
            </a:pPr>
            <a:r>
              <a:rPr lang="fr-FR" sz="1400" dirty="0">
                <a:solidFill>
                  <a:srgbClr val="373739"/>
                </a:solidFill>
              </a:rPr>
              <a:t>Demander la lettre de sortie des urgences pour étayer le diagnostic de prostatite.</a:t>
            </a:r>
          </a:p>
          <a:p>
            <a:pPr lvl="3" indent="0" algn="just">
              <a:buNone/>
            </a:pPr>
            <a:r>
              <a:rPr lang="fr-FR" sz="1400" dirty="0">
                <a:solidFill>
                  <a:srgbClr val="373739"/>
                </a:solidFill>
              </a:rPr>
              <a:t>Récupérer le résultat de la recherche de toxine</a:t>
            </a:r>
          </a:p>
          <a:p>
            <a:pPr marL="429781" lvl="3" indent="-285771" algn="just">
              <a:spcBef>
                <a:spcPts val="600"/>
              </a:spcBef>
              <a:buFont typeface="Wingdings" panose="05000000000000000000" pitchFamily="2" charset="2"/>
              <a:buChar char="Ø"/>
            </a:pPr>
            <a:r>
              <a:rPr lang="fr-FR" sz="1400" dirty="0">
                <a:latin typeface="+mj-lt"/>
              </a:rPr>
              <a:t>OUI : je coche OUI en face de « Infection(s) associée(s) aux soins  » et renseigne la partie dédiée</a:t>
            </a:r>
          </a:p>
        </p:txBody>
      </p:sp>
    </p:spTree>
    <p:custDataLst>
      <p:tags r:id="rId1"/>
    </p:custDataLst>
    <p:extLst>
      <p:ext uri="{BB962C8B-B14F-4D97-AF65-F5344CB8AC3E}">
        <p14:creationId xmlns:p14="http://schemas.microsoft.com/office/powerpoint/2010/main" val="1514602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3"/>
          <a:stretch>
            <a:fillRect/>
          </a:stretch>
        </p:blipFill>
        <p:spPr>
          <a:xfrm>
            <a:off x="142702" y="1621920"/>
            <a:ext cx="3502322" cy="6264718"/>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3</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4"/>
          <a:stretch>
            <a:fillRect/>
          </a:stretch>
        </p:blipFill>
        <p:spPr>
          <a:xfrm>
            <a:off x="142702" y="7962410"/>
            <a:ext cx="4753638" cy="838317"/>
          </a:xfrm>
          <a:prstGeom prst="rect">
            <a:avLst/>
          </a:prstGeom>
        </p:spPr>
      </p:pic>
      <p:sp>
        <p:nvSpPr>
          <p:cNvPr id="10" name="Rectangle 9"/>
          <p:cNvSpPr/>
          <p:nvPr/>
        </p:nvSpPr>
        <p:spPr>
          <a:xfrm>
            <a:off x="1023897" y="8800727"/>
            <a:ext cx="582211" cy="307777"/>
          </a:xfrm>
          <a:prstGeom prst="rect">
            <a:avLst/>
          </a:prstGeom>
          <a:solidFill>
            <a:schemeClr val="bg1"/>
          </a:solidFill>
        </p:spPr>
        <p:txBody>
          <a:bodyPr wrap="none">
            <a:spAutoFit/>
          </a:bodyPr>
          <a:lstStyle/>
          <a:p>
            <a:r>
              <a:rPr lang="fr-FR" sz="1400" dirty="0">
                <a:solidFill>
                  <a:srgbClr val="00B050"/>
                </a:solidFill>
              </a:rPr>
              <a:t>p. 57</a:t>
            </a:r>
            <a:endParaRPr lang="fr-FR" sz="1400" dirty="0"/>
          </a:p>
        </p:txBody>
      </p:sp>
      <p:grpSp>
        <p:nvGrpSpPr>
          <p:cNvPr id="7" name="Groupe 6"/>
          <p:cNvGrpSpPr/>
          <p:nvPr/>
        </p:nvGrpSpPr>
        <p:grpSpPr>
          <a:xfrm>
            <a:off x="330616" y="2916394"/>
            <a:ext cx="272656" cy="541808"/>
            <a:chOff x="330616" y="2916396"/>
            <a:chExt cx="272656" cy="541808"/>
          </a:xfrm>
        </p:grpSpPr>
        <p:sp>
          <p:nvSpPr>
            <p:cNvPr id="12" name="ZoneTexte 11"/>
            <p:cNvSpPr txBox="1"/>
            <p:nvPr/>
          </p:nvSpPr>
          <p:spPr>
            <a:xfrm>
              <a:off x="332656" y="291639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5" name="ZoneTexte 14"/>
            <p:cNvSpPr txBox="1"/>
            <p:nvPr/>
          </p:nvSpPr>
          <p:spPr>
            <a:xfrm>
              <a:off x="330616" y="3242760"/>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grpSp>
        <p:nvGrpSpPr>
          <p:cNvPr id="18" name="Groupe 17"/>
          <p:cNvGrpSpPr/>
          <p:nvPr/>
        </p:nvGrpSpPr>
        <p:grpSpPr>
          <a:xfrm>
            <a:off x="319016" y="6847664"/>
            <a:ext cx="500280" cy="648769"/>
            <a:chOff x="319016" y="6847652"/>
            <a:chExt cx="500280" cy="244748"/>
          </a:xfrm>
        </p:grpSpPr>
        <p:sp>
          <p:nvSpPr>
            <p:cNvPr id="14" name="ZoneTexte 13"/>
            <p:cNvSpPr txBox="1"/>
            <p:nvPr/>
          </p:nvSpPr>
          <p:spPr>
            <a:xfrm>
              <a:off x="319016" y="6847652"/>
              <a:ext cx="270616" cy="81276"/>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6" name="ZoneTexte 15"/>
            <p:cNvSpPr txBox="1"/>
            <p:nvPr/>
          </p:nvSpPr>
          <p:spPr>
            <a:xfrm>
              <a:off x="548680" y="7011124"/>
              <a:ext cx="270616" cy="81276"/>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17" name="ZoneTexte 16"/>
          <p:cNvSpPr txBox="1"/>
          <p:nvPr/>
        </p:nvSpPr>
        <p:spPr>
          <a:xfrm>
            <a:off x="289832" y="825471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pic>
        <p:nvPicPr>
          <p:cNvPr id="23" name="Image 22"/>
          <p:cNvPicPr>
            <a:picLocks noChangeAspect="1"/>
          </p:cNvPicPr>
          <p:nvPr/>
        </p:nvPicPr>
        <p:blipFill>
          <a:blip r:embed="rId5"/>
          <a:stretch>
            <a:fillRect/>
          </a:stretch>
        </p:blipFill>
        <p:spPr>
          <a:xfrm>
            <a:off x="3538602" y="1650130"/>
            <a:ext cx="3319398" cy="4847154"/>
          </a:xfrm>
          <a:prstGeom prst="rect">
            <a:avLst/>
          </a:prstGeom>
        </p:spPr>
      </p:pic>
      <p:grpSp>
        <p:nvGrpSpPr>
          <p:cNvPr id="3" name="Groupe 2"/>
          <p:cNvGrpSpPr/>
          <p:nvPr/>
        </p:nvGrpSpPr>
        <p:grpSpPr>
          <a:xfrm>
            <a:off x="3603600" y="2673672"/>
            <a:ext cx="2976754" cy="4091906"/>
            <a:chOff x="3603600" y="2673671"/>
            <a:chExt cx="2976754" cy="4091906"/>
          </a:xfrm>
        </p:grpSpPr>
        <p:sp>
          <p:nvSpPr>
            <p:cNvPr id="11" name="Rectangle 10"/>
            <p:cNvSpPr/>
            <p:nvPr/>
          </p:nvSpPr>
          <p:spPr>
            <a:xfrm>
              <a:off x="5998143" y="6457800"/>
              <a:ext cx="582211" cy="307777"/>
            </a:xfrm>
            <a:prstGeom prst="rect">
              <a:avLst/>
            </a:prstGeom>
            <a:solidFill>
              <a:schemeClr val="bg1"/>
            </a:solidFill>
          </p:spPr>
          <p:txBody>
            <a:bodyPr wrap="none">
              <a:spAutoFit/>
            </a:bodyPr>
            <a:lstStyle/>
            <a:p>
              <a:r>
                <a:rPr lang="fr-FR" sz="1400" dirty="0">
                  <a:solidFill>
                    <a:srgbClr val="00B050"/>
                  </a:solidFill>
                </a:rPr>
                <a:t>p. 58</a:t>
              </a:r>
              <a:endParaRPr lang="fr-FR" sz="1400" dirty="0"/>
            </a:p>
          </p:txBody>
        </p:sp>
        <p:sp>
          <p:nvSpPr>
            <p:cNvPr id="21" name="ZoneTexte 20"/>
            <p:cNvSpPr txBox="1"/>
            <p:nvPr/>
          </p:nvSpPr>
          <p:spPr>
            <a:xfrm>
              <a:off x="3603600" y="2673671"/>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22" name="ZoneTexte 21"/>
            <p:cNvSpPr txBox="1"/>
            <p:nvPr/>
          </p:nvSpPr>
          <p:spPr>
            <a:xfrm>
              <a:off x="3769200" y="5191200"/>
              <a:ext cx="21573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Tree>
    <p:custDataLst>
      <p:tags r:id="rId1"/>
    </p:custDataLst>
    <p:extLst>
      <p:ext uri="{BB962C8B-B14F-4D97-AF65-F5344CB8AC3E}">
        <p14:creationId xmlns:p14="http://schemas.microsoft.com/office/powerpoint/2010/main" val="2841479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75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50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342977" y="-2652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77965"/>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ANTOINE Pierre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1930</a:t>
            </a:r>
          </a:p>
        </p:txBody>
      </p:sp>
      <p:sp>
        <p:nvSpPr>
          <p:cNvPr id="7" name="ZoneTexte 6"/>
          <p:cNvSpPr txBox="1"/>
          <p:nvPr/>
        </p:nvSpPr>
        <p:spPr>
          <a:xfrm>
            <a:off x="3789040" y="152263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5144"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94564" y="289118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914625" y="312601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59033" y="447222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36" name="ZoneTexte 35"/>
          <p:cNvSpPr txBox="1"/>
          <p:nvPr/>
        </p:nvSpPr>
        <p:spPr>
          <a:xfrm>
            <a:off x="1803090" y="337943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3078897" y="6690140"/>
            <a:ext cx="194720"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2334489" y="5167626"/>
            <a:ext cx="744408"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a:extLst>
              <a:ext uri="{FF2B5EF4-FFF2-40B4-BE49-F238E27FC236}">
                <a16:creationId xmlns:a16="http://schemas.microsoft.com/office/drawing/2014/main" id="{E2C8247E-2604-409D-B71F-30077DF9319C}"/>
              </a:ext>
            </a:extLst>
          </p:cNvPr>
          <p:cNvSpPr txBox="1"/>
          <p:nvPr/>
        </p:nvSpPr>
        <p:spPr>
          <a:xfrm>
            <a:off x="3924348"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4" name="ZoneTexte 23">
            <a:extLst>
              <a:ext uri="{FF2B5EF4-FFF2-40B4-BE49-F238E27FC236}">
                <a16:creationId xmlns:a16="http://schemas.microsoft.com/office/drawing/2014/main" id="{938D661D-F04B-4BD4-90B7-72192B9CC0E3}"/>
              </a:ext>
            </a:extLst>
          </p:cNvPr>
          <p:cNvSpPr txBox="1"/>
          <p:nvPr/>
        </p:nvSpPr>
        <p:spPr>
          <a:xfrm>
            <a:off x="1591784" y="1807201"/>
            <a:ext cx="521472" cy="184666"/>
          </a:xfrm>
          <a:prstGeom prst="rect">
            <a:avLst/>
          </a:prstGeom>
          <a:noFill/>
        </p:spPr>
        <p:txBody>
          <a:bodyPr wrap="square" lIns="36000" tIns="0" rIns="36000" bIns="0" rtlCol="0">
            <a:spAutoFit/>
          </a:bodyPr>
          <a:lstStyle/>
          <a:p>
            <a:r>
              <a:rPr lang="fr-FR" sz="1200" dirty="0">
                <a:solidFill>
                  <a:srgbClr val="FF0000"/>
                </a:solidFill>
              </a:rPr>
              <a:t>Neige</a:t>
            </a:r>
          </a:p>
        </p:txBody>
      </p:sp>
      <p:sp>
        <p:nvSpPr>
          <p:cNvPr id="26" name="ZoneTexte 25">
            <a:extLst>
              <a:ext uri="{FF2B5EF4-FFF2-40B4-BE49-F238E27FC236}">
                <a16:creationId xmlns:a16="http://schemas.microsoft.com/office/drawing/2014/main" id="{C1DC5F6D-4597-445F-9F36-D2559BACE326}"/>
              </a:ext>
            </a:extLst>
          </p:cNvPr>
          <p:cNvSpPr txBox="1"/>
          <p:nvPr/>
        </p:nvSpPr>
        <p:spPr>
          <a:xfrm>
            <a:off x="2171096" y="4939828"/>
            <a:ext cx="2986096" cy="184666"/>
          </a:xfrm>
          <a:prstGeom prst="rect">
            <a:avLst/>
          </a:prstGeom>
          <a:solidFill>
            <a:schemeClr val="bg1"/>
          </a:solidFill>
        </p:spPr>
        <p:txBody>
          <a:bodyPr wrap="square" lIns="36000" tIns="0" rIns="36000" bIns="0" rtlCol="0">
            <a:spAutoFit/>
          </a:bodyPr>
          <a:lstStyle/>
          <a:p>
            <a:r>
              <a:rPr lang="fr-FR" sz="1200" dirty="0">
                <a:solidFill>
                  <a:srgbClr val="FF0000"/>
                </a:solidFill>
              </a:rPr>
              <a:t>J01MA04 ou CIPROFLOXACINE </a:t>
            </a:r>
            <a:r>
              <a:rPr lang="fr-FR" sz="1200" dirty="0">
                <a:solidFill>
                  <a:srgbClr val="00B050"/>
                </a:solidFill>
              </a:rPr>
              <a:t>   p.51</a:t>
            </a:r>
          </a:p>
        </p:txBody>
      </p:sp>
      <p:sp>
        <p:nvSpPr>
          <p:cNvPr id="30" name="ZoneTexte 29">
            <a:extLst>
              <a:ext uri="{FF2B5EF4-FFF2-40B4-BE49-F238E27FC236}">
                <a16:creationId xmlns:a16="http://schemas.microsoft.com/office/drawing/2014/main" id="{6D87A287-E537-40EE-8C2E-130A09083752}"/>
              </a:ext>
            </a:extLst>
          </p:cNvPr>
          <p:cNvSpPr txBox="1"/>
          <p:nvPr/>
        </p:nvSpPr>
        <p:spPr>
          <a:xfrm>
            <a:off x="2259754" y="5685662"/>
            <a:ext cx="74440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31" name="ZoneTexte 30">
            <a:extLst>
              <a:ext uri="{FF2B5EF4-FFF2-40B4-BE49-F238E27FC236}">
                <a16:creationId xmlns:a16="http://schemas.microsoft.com/office/drawing/2014/main" id="{C88E89EA-65E4-4A17-B1CA-F2A2E2455519}"/>
              </a:ext>
            </a:extLst>
          </p:cNvPr>
          <p:cNvSpPr txBox="1"/>
          <p:nvPr/>
        </p:nvSpPr>
        <p:spPr>
          <a:xfrm>
            <a:off x="2272676" y="5949233"/>
            <a:ext cx="930421" cy="184666"/>
          </a:xfrm>
          <a:prstGeom prst="rect">
            <a:avLst/>
          </a:prstGeom>
          <a:noFill/>
        </p:spPr>
        <p:txBody>
          <a:bodyPr wrap="square" lIns="36000" tIns="0" rIns="36000" bIns="0" rtlCol="0">
            <a:spAutoFit/>
          </a:bodyPr>
          <a:lstStyle/>
          <a:p>
            <a:r>
              <a:rPr lang="fr-FR" sz="1200" dirty="0">
                <a:solidFill>
                  <a:srgbClr val="FF0000"/>
                </a:solidFill>
              </a:rPr>
              <a:t>GEN    </a:t>
            </a:r>
            <a:r>
              <a:rPr lang="fr-FR" sz="1200" dirty="0">
                <a:solidFill>
                  <a:srgbClr val="00B050"/>
                </a:solidFill>
              </a:rPr>
              <a:t>p.39</a:t>
            </a:r>
          </a:p>
        </p:txBody>
      </p:sp>
      <p:sp>
        <p:nvSpPr>
          <p:cNvPr id="33" name="ZoneTexte 32">
            <a:extLst>
              <a:ext uri="{FF2B5EF4-FFF2-40B4-BE49-F238E27FC236}">
                <a16:creationId xmlns:a16="http://schemas.microsoft.com/office/drawing/2014/main" id="{954644C7-9D97-4E9F-9154-C3C1DD200482}"/>
              </a:ext>
            </a:extLst>
          </p:cNvPr>
          <p:cNvSpPr txBox="1"/>
          <p:nvPr/>
        </p:nvSpPr>
        <p:spPr>
          <a:xfrm>
            <a:off x="2280174" y="6189981"/>
            <a:ext cx="1025213" cy="184666"/>
          </a:xfrm>
          <a:prstGeom prst="rect">
            <a:avLst/>
          </a:prstGeom>
          <a:noFill/>
        </p:spPr>
        <p:txBody>
          <a:bodyPr wrap="square" lIns="36000" tIns="0" rIns="36000" bIns="0" rtlCol="0">
            <a:spAutoFit/>
          </a:bodyPr>
          <a:lstStyle/>
          <a:p>
            <a:r>
              <a:rPr lang="fr-FR" sz="1200" dirty="0">
                <a:solidFill>
                  <a:srgbClr val="FF0000"/>
                </a:solidFill>
              </a:rPr>
              <a:t>OUI &gt; 72 h</a:t>
            </a:r>
          </a:p>
        </p:txBody>
      </p:sp>
      <p:sp>
        <p:nvSpPr>
          <p:cNvPr id="34" name="ZoneTexte 33">
            <a:extLst>
              <a:ext uri="{FF2B5EF4-FFF2-40B4-BE49-F238E27FC236}">
                <a16:creationId xmlns:a16="http://schemas.microsoft.com/office/drawing/2014/main" id="{BC643BD6-111C-48F2-93F7-7F0F0433CFF5}"/>
              </a:ext>
            </a:extLst>
          </p:cNvPr>
          <p:cNvSpPr txBox="1"/>
          <p:nvPr/>
        </p:nvSpPr>
        <p:spPr>
          <a:xfrm>
            <a:off x="2280173" y="6438845"/>
            <a:ext cx="74440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35" name="ZoneTexte 34">
            <a:extLst>
              <a:ext uri="{FF2B5EF4-FFF2-40B4-BE49-F238E27FC236}">
                <a16:creationId xmlns:a16="http://schemas.microsoft.com/office/drawing/2014/main" id="{42BE4765-56EA-4C67-8452-36B8E8480977}"/>
              </a:ext>
            </a:extLst>
          </p:cNvPr>
          <p:cNvSpPr txBox="1"/>
          <p:nvPr/>
        </p:nvSpPr>
        <p:spPr>
          <a:xfrm>
            <a:off x="2272675" y="5438429"/>
            <a:ext cx="744408" cy="184666"/>
          </a:xfrm>
          <a:prstGeom prst="rect">
            <a:avLst/>
          </a:prstGeom>
          <a:noFill/>
        </p:spPr>
        <p:txBody>
          <a:bodyPr wrap="square" lIns="36000" tIns="0" rIns="36000" bIns="0" rtlCol="0">
            <a:spAutoFit/>
          </a:bodyPr>
          <a:lstStyle/>
          <a:p>
            <a:r>
              <a:rPr lang="fr-FR" sz="1200" dirty="0">
                <a:solidFill>
                  <a:srgbClr val="FF0000"/>
                </a:solidFill>
              </a:rPr>
              <a:t>14 J</a:t>
            </a:r>
          </a:p>
        </p:txBody>
      </p:sp>
      <p:pic>
        <p:nvPicPr>
          <p:cNvPr id="37" name="Image 36">
            <a:extLst>
              <a:ext uri="{FF2B5EF4-FFF2-40B4-BE49-F238E27FC236}">
                <a16:creationId xmlns:a16="http://schemas.microsoft.com/office/drawing/2014/main" id="{A996403A-DDF1-420E-924F-FC5355460D2B}"/>
              </a:ext>
            </a:extLst>
          </p:cNvPr>
          <p:cNvPicPr>
            <a:picLocks noChangeAspect="1"/>
          </p:cNvPicPr>
          <p:nvPr/>
        </p:nvPicPr>
        <p:blipFill>
          <a:blip r:embed="rId4"/>
          <a:stretch>
            <a:fillRect/>
          </a:stretch>
        </p:blipFill>
        <p:spPr>
          <a:xfrm>
            <a:off x="4323273" y="4489217"/>
            <a:ext cx="2391758" cy="1949629"/>
          </a:xfrm>
          <a:prstGeom prst="rect">
            <a:avLst/>
          </a:prstGeom>
          <a:ln>
            <a:solidFill>
              <a:srgbClr val="0070C0"/>
            </a:solidFill>
          </a:ln>
        </p:spPr>
      </p:pic>
      <p:cxnSp>
        <p:nvCxnSpPr>
          <p:cNvPr id="38" name="Connecteur droit avec flèche 37">
            <a:extLst>
              <a:ext uri="{FF2B5EF4-FFF2-40B4-BE49-F238E27FC236}">
                <a16:creationId xmlns:a16="http://schemas.microsoft.com/office/drawing/2014/main" id="{B191EA77-B46A-48C0-B845-545E55E81FE6}"/>
              </a:ext>
            </a:extLst>
          </p:cNvPr>
          <p:cNvCxnSpPr>
            <a:cxnSpLocks/>
          </p:cNvCxnSpPr>
          <p:nvPr/>
        </p:nvCxnSpPr>
        <p:spPr>
          <a:xfrm flipV="1">
            <a:off x="3176257" y="5564635"/>
            <a:ext cx="1207404" cy="4818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1AE1EBB1-923B-4953-A4D7-A9B3AB06D737}"/>
              </a:ext>
            </a:extLst>
          </p:cNvPr>
          <p:cNvSpPr txBox="1"/>
          <p:nvPr/>
        </p:nvSpPr>
        <p:spPr>
          <a:xfrm>
            <a:off x="1914625" y="7174375"/>
            <a:ext cx="965640" cy="184666"/>
          </a:xfrm>
          <a:prstGeom prst="rect">
            <a:avLst/>
          </a:prstGeom>
          <a:noFill/>
        </p:spPr>
        <p:txBody>
          <a:bodyPr wrap="square" lIns="36000" tIns="0" rIns="36000" bIns="0" rtlCol="0">
            <a:spAutoFit/>
          </a:bodyPr>
          <a:lstStyle/>
          <a:p>
            <a:r>
              <a:rPr lang="fr-FR" sz="1200" dirty="0">
                <a:solidFill>
                  <a:srgbClr val="FF0000"/>
                </a:solidFill>
              </a:rPr>
              <a:t>URI1    </a:t>
            </a:r>
            <a:r>
              <a:rPr lang="fr-FR" sz="1200" dirty="0">
                <a:solidFill>
                  <a:srgbClr val="00B050"/>
                </a:solidFill>
              </a:rPr>
              <a:t>p.57</a:t>
            </a:r>
          </a:p>
        </p:txBody>
      </p:sp>
      <p:sp>
        <p:nvSpPr>
          <p:cNvPr id="44" name="ZoneTexte 43">
            <a:extLst>
              <a:ext uri="{FF2B5EF4-FFF2-40B4-BE49-F238E27FC236}">
                <a16:creationId xmlns:a16="http://schemas.microsoft.com/office/drawing/2014/main" id="{1B38EFF7-1CBD-4B58-81B5-7DC3A38C3A0A}"/>
              </a:ext>
            </a:extLst>
          </p:cNvPr>
          <p:cNvSpPr txBox="1"/>
          <p:nvPr/>
        </p:nvSpPr>
        <p:spPr>
          <a:xfrm>
            <a:off x="3428999" y="7152133"/>
            <a:ext cx="965640" cy="184666"/>
          </a:xfrm>
          <a:prstGeom prst="rect">
            <a:avLst/>
          </a:prstGeom>
          <a:noFill/>
        </p:spPr>
        <p:txBody>
          <a:bodyPr wrap="square" lIns="36000" tIns="0" rIns="36000" bIns="0" rtlCol="0">
            <a:spAutoFit/>
          </a:bodyPr>
          <a:lstStyle/>
          <a:p>
            <a:r>
              <a:rPr lang="fr-FR" sz="1200" dirty="0">
                <a:solidFill>
                  <a:srgbClr val="FF0000"/>
                </a:solidFill>
              </a:rPr>
              <a:t>CLOD    </a:t>
            </a:r>
            <a:r>
              <a:rPr lang="fr-FR" sz="1200" dirty="0">
                <a:solidFill>
                  <a:srgbClr val="00B050"/>
                </a:solidFill>
              </a:rPr>
              <a:t>p.58</a:t>
            </a:r>
          </a:p>
        </p:txBody>
      </p:sp>
      <p:sp>
        <p:nvSpPr>
          <p:cNvPr id="15" name="Rectangle à coins arrondis 14"/>
          <p:cNvSpPr/>
          <p:nvPr/>
        </p:nvSpPr>
        <p:spPr>
          <a:xfrm>
            <a:off x="457215" y="7307614"/>
            <a:ext cx="1330267" cy="25953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323896" y="7372480"/>
            <a:ext cx="267185"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custDataLst>
      <p:tags r:id="rId1"/>
    </p:custDataLst>
    <p:extLst>
      <p:ext uri="{BB962C8B-B14F-4D97-AF65-F5344CB8AC3E}">
        <p14:creationId xmlns:p14="http://schemas.microsoft.com/office/powerpoint/2010/main" val="2957431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342977" y="-2652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77965"/>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ANTOINE Pierre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1930</a:t>
            </a:r>
          </a:p>
        </p:txBody>
      </p:sp>
      <p:sp>
        <p:nvSpPr>
          <p:cNvPr id="7" name="ZoneTexte 6"/>
          <p:cNvSpPr txBox="1"/>
          <p:nvPr/>
        </p:nvSpPr>
        <p:spPr>
          <a:xfrm>
            <a:off x="3789040" y="152263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5144"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94564" y="289118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914625" y="312601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59033" y="447222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36" name="ZoneTexte 35"/>
          <p:cNvSpPr txBox="1"/>
          <p:nvPr/>
        </p:nvSpPr>
        <p:spPr>
          <a:xfrm>
            <a:off x="1803090" y="337943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3078897" y="6690140"/>
            <a:ext cx="194720"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2334489" y="5167626"/>
            <a:ext cx="744408"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a:extLst>
              <a:ext uri="{FF2B5EF4-FFF2-40B4-BE49-F238E27FC236}">
                <a16:creationId xmlns:a16="http://schemas.microsoft.com/office/drawing/2014/main" id="{E2C8247E-2604-409D-B71F-30077DF9319C}"/>
              </a:ext>
            </a:extLst>
          </p:cNvPr>
          <p:cNvSpPr txBox="1"/>
          <p:nvPr/>
        </p:nvSpPr>
        <p:spPr>
          <a:xfrm>
            <a:off x="3924348"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4" name="ZoneTexte 23">
            <a:extLst>
              <a:ext uri="{FF2B5EF4-FFF2-40B4-BE49-F238E27FC236}">
                <a16:creationId xmlns:a16="http://schemas.microsoft.com/office/drawing/2014/main" id="{938D661D-F04B-4BD4-90B7-72192B9CC0E3}"/>
              </a:ext>
            </a:extLst>
          </p:cNvPr>
          <p:cNvSpPr txBox="1"/>
          <p:nvPr/>
        </p:nvSpPr>
        <p:spPr>
          <a:xfrm>
            <a:off x="1591784" y="1807201"/>
            <a:ext cx="521472" cy="184666"/>
          </a:xfrm>
          <a:prstGeom prst="rect">
            <a:avLst/>
          </a:prstGeom>
          <a:noFill/>
        </p:spPr>
        <p:txBody>
          <a:bodyPr wrap="square" lIns="36000" tIns="0" rIns="36000" bIns="0" rtlCol="0">
            <a:spAutoFit/>
          </a:bodyPr>
          <a:lstStyle/>
          <a:p>
            <a:r>
              <a:rPr lang="fr-FR" sz="1200" dirty="0">
                <a:solidFill>
                  <a:srgbClr val="FF0000"/>
                </a:solidFill>
              </a:rPr>
              <a:t>Neige</a:t>
            </a:r>
          </a:p>
        </p:txBody>
      </p:sp>
      <p:sp>
        <p:nvSpPr>
          <p:cNvPr id="26" name="ZoneTexte 25">
            <a:extLst>
              <a:ext uri="{FF2B5EF4-FFF2-40B4-BE49-F238E27FC236}">
                <a16:creationId xmlns:a16="http://schemas.microsoft.com/office/drawing/2014/main" id="{C1DC5F6D-4597-445F-9F36-D2559BACE326}"/>
              </a:ext>
            </a:extLst>
          </p:cNvPr>
          <p:cNvSpPr txBox="1"/>
          <p:nvPr/>
        </p:nvSpPr>
        <p:spPr>
          <a:xfrm>
            <a:off x="2171096" y="4939828"/>
            <a:ext cx="2986096" cy="184666"/>
          </a:xfrm>
          <a:prstGeom prst="rect">
            <a:avLst/>
          </a:prstGeom>
          <a:solidFill>
            <a:schemeClr val="bg1"/>
          </a:solidFill>
        </p:spPr>
        <p:txBody>
          <a:bodyPr wrap="square" lIns="36000" tIns="0" rIns="36000" bIns="0" rtlCol="0">
            <a:spAutoFit/>
          </a:bodyPr>
          <a:lstStyle/>
          <a:p>
            <a:r>
              <a:rPr lang="fr-FR" sz="1200" dirty="0">
                <a:solidFill>
                  <a:srgbClr val="FF0000"/>
                </a:solidFill>
              </a:rPr>
              <a:t>J01MA04 ou CIPROFLOXACINE </a:t>
            </a:r>
            <a:r>
              <a:rPr lang="fr-FR" sz="1200" dirty="0">
                <a:solidFill>
                  <a:srgbClr val="00B050"/>
                </a:solidFill>
              </a:rPr>
              <a:t>   p.51</a:t>
            </a:r>
          </a:p>
        </p:txBody>
      </p:sp>
      <p:sp>
        <p:nvSpPr>
          <p:cNvPr id="30" name="ZoneTexte 29">
            <a:extLst>
              <a:ext uri="{FF2B5EF4-FFF2-40B4-BE49-F238E27FC236}">
                <a16:creationId xmlns:a16="http://schemas.microsoft.com/office/drawing/2014/main" id="{6D87A287-E537-40EE-8C2E-130A09083752}"/>
              </a:ext>
            </a:extLst>
          </p:cNvPr>
          <p:cNvSpPr txBox="1"/>
          <p:nvPr/>
        </p:nvSpPr>
        <p:spPr>
          <a:xfrm>
            <a:off x="2259754" y="5685662"/>
            <a:ext cx="74440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31" name="ZoneTexte 30">
            <a:extLst>
              <a:ext uri="{FF2B5EF4-FFF2-40B4-BE49-F238E27FC236}">
                <a16:creationId xmlns:a16="http://schemas.microsoft.com/office/drawing/2014/main" id="{C88E89EA-65E4-4A17-B1CA-F2A2E2455519}"/>
              </a:ext>
            </a:extLst>
          </p:cNvPr>
          <p:cNvSpPr txBox="1"/>
          <p:nvPr/>
        </p:nvSpPr>
        <p:spPr>
          <a:xfrm>
            <a:off x="2272676" y="5949233"/>
            <a:ext cx="930421" cy="184666"/>
          </a:xfrm>
          <a:prstGeom prst="rect">
            <a:avLst/>
          </a:prstGeom>
          <a:noFill/>
        </p:spPr>
        <p:txBody>
          <a:bodyPr wrap="square" lIns="36000" tIns="0" rIns="36000" bIns="0" rtlCol="0">
            <a:spAutoFit/>
          </a:bodyPr>
          <a:lstStyle/>
          <a:p>
            <a:r>
              <a:rPr lang="fr-FR" sz="1200" dirty="0">
                <a:solidFill>
                  <a:srgbClr val="FF0000"/>
                </a:solidFill>
              </a:rPr>
              <a:t>PYE    </a:t>
            </a:r>
            <a:r>
              <a:rPr lang="fr-FR" sz="1200" dirty="0">
                <a:solidFill>
                  <a:srgbClr val="00B050"/>
                </a:solidFill>
              </a:rPr>
              <a:t>p.39</a:t>
            </a:r>
          </a:p>
        </p:txBody>
      </p:sp>
      <p:sp>
        <p:nvSpPr>
          <p:cNvPr id="33" name="ZoneTexte 32">
            <a:extLst>
              <a:ext uri="{FF2B5EF4-FFF2-40B4-BE49-F238E27FC236}">
                <a16:creationId xmlns:a16="http://schemas.microsoft.com/office/drawing/2014/main" id="{954644C7-9D97-4E9F-9154-C3C1DD200482}"/>
              </a:ext>
            </a:extLst>
          </p:cNvPr>
          <p:cNvSpPr txBox="1"/>
          <p:nvPr/>
        </p:nvSpPr>
        <p:spPr>
          <a:xfrm>
            <a:off x="2280174" y="6189981"/>
            <a:ext cx="1025213" cy="184666"/>
          </a:xfrm>
          <a:prstGeom prst="rect">
            <a:avLst/>
          </a:prstGeom>
          <a:noFill/>
        </p:spPr>
        <p:txBody>
          <a:bodyPr wrap="square" lIns="36000" tIns="0" rIns="36000" bIns="0" rtlCol="0">
            <a:spAutoFit/>
          </a:bodyPr>
          <a:lstStyle/>
          <a:p>
            <a:r>
              <a:rPr lang="fr-FR" sz="1200" dirty="0">
                <a:solidFill>
                  <a:srgbClr val="FF0000"/>
                </a:solidFill>
              </a:rPr>
              <a:t>OUI &gt; 72 h</a:t>
            </a:r>
          </a:p>
        </p:txBody>
      </p:sp>
      <p:sp>
        <p:nvSpPr>
          <p:cNvPr id="34" name="ZoneTexte 33">
            <a:extLst>
              <a:ext uri="{FF2B5EF4-FFF2-40B4-BE49-F238E27FC236}">
                <a16:creationId xmlns:a16="http://schemas.microsoft.com/office/drawing/2014/main" id="{BC643BD6-111C-48F2-93F7-7F0F0433CFF5}"/>
              </a:ext>
            </a:extLst>
          </p:cNvPr>
          <p:cNvSpPr txBox="1"/>
          <p:nvPr/>
        </p:nvSpPr>
        <p:spPr>
          <a:xfrm>
            <a:off x="2280173" y="6438845"/>
            <a:ext cx="74440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35" name="ZoneTexte 34">
            <a:extLst>
              <a:ext uri="{FF2B5EF4-FFF2-40B4-BE49-F238E27FC236}">
                <a16:creationId xmlns:a16="http://schemas.microsoft.com/office/drawing/2014/main" id="{42BE4765-56EA-4C67-8452-36B8E8480977}"/>
              </a:ext>
            </a:extLst>
          </p:cNvPr>
          <p:cNvSpPr txBox="1"/>
          <p:nvPr/>
        </p:nvSpPr>
        <p:spPr>
          <a:xfrm>
            <a:off x="2272675" y="5438429"/>
            <a:ext cx="744408" cy="184666"/>
          </a:xfrm>
          <a:prstGeom prst="rect">
            <a:avLst/>
          </a:prstGeom>
          <a:noFill/>
        </p:spPr>
        <p:txBody>
          <a:bodyPr wrap="square" lIns="36000" tIns="0" rIns="36000" bIns="0" rtlCol="0">
            <a:spAutoFit/>
          </a:bodyPr>
          <a:lstStyle/>
          <a:p>
            <a:r>
              <a:rPr lang="fr-FR" sz="1200" dirty="0">
                <a:solidFill>
                  <a:srgbClr val="FF0000"/>
                </a:solidFill>
              </a:rPr>
              <a:t>14 J</a:t>
            </a:r>
          </a:p>
        </p:txBody>
      </p:sp>
      <p:sp>
        <p:nvSpPr>
          <p:cNvPr id="39" name="ZoneTexte 38">
            <a:extLst>
              <a:ext uri="{FF2B5EF4-FFF2-40B4-BE49-F238E27FC236}">
                <a16:creationId xmlns:a16="http://schemas.microsoft.com/office/drawing/2014/main" id="{1AE1EBB1-923B-4953-A4D7-A9B3AB06D737}"/>
              </a:ext>
            </a:extLst>
          </p:cNvPr>
          <p:cNvSpPr txBox="1"/>
          <p:nvPr/>
        </p:nvSpPr>
        <p:spPr>
          <a:xfrm>
            <a:off x="1914625" y="7174375"/>
            <a:ext cx="965640" cy="184666"/>
          </a:xfrm>
          <a:prstGeom prst="rect">
            <a:avLst/>
          </a:prstGeom>
          <a:noFill/>
        </p:spPr>
        <p:txBody>
          <a:bodyPr wrap="square" lIns="36000" tIns="0" rIns="36000" bIns="0" rtlCol="0">
            <a:spAutoFit/>
          </a:bodyPr>
          <a:lstStyle/>
          <a:p>
            <a:r>
              <a:rPr lang="fr-FR" sz="1200" dirty="0">
                <a:solidFill>
                  <a:srgbClr val="FF0000"/>
                </a:solidFill>
              </a:rPr>
              <a:t>URI1    </a:t>
            </a:r>
            <a:r>
              <a:rPr lang="fr-FR" sz="1200" dirty="0">
                <a:solidFill>
                  <a:srgbClr val="00B050"/>
                </a:solidFill>
              </a:rPr>
              <a:t>p.57</a:t>
            </a:r>
          </a:p>
        </p:txBody>
      </p:sp>
      <p:sp>
        <p:nvSpPr>
          <p:cNvPr id="44" name="ZoneTexte 43">
            <a:extLst>
              <a:ext uri="{FF2B5EF4-FFF2-40B4-BE49-F238E27FC236}">
                <a16:creationId xmlns:a16="http://schemas.microsoft.com/office/drawing/2014/main" id="{1B38EFF7-1CBD-4B58-81B5-7DC3A38C3A0A}"/>
              </a:ext>
            </a:extLst>
          </p:cNvPr>
          <p:cNvSpPr txBox="1"/>
          <p:nvPr/>
        </p:nvSpPr>
        <p:spPr>
          <a:xfrm>
            <a:off x="3428999" y="7152133"/>
            <a:ext cx="965640" cy="184666"/>
          </a:xfrm>
          <a:prstGeom prst="rect">
            <a:avLst/>
          </a:prstGeom>
          <a:noFill/>
        </p:spPr>
        <p:txBody>
          <a:bodyPr wrap="square" lIns="36000" tIns="0" rIns="36000" bIns="0" rtlCol="0">
            <a:spAutoFit/>
          </a:bodyPr>
          <a:lstStyle/>
          <a:p>
            <a:r>
              <a:rPr lang="fr-FR" sz="1200" dirty="0">
                <a:solidFill>
                  <a:srgbClr val="FF0000"/>
                </a:solidFill>
              </a:rPr>
              <a:t>CLOD    </a:t>
            </a:r>
            <a:r>
              <a:rPr lang="fr-FR" sz="1200" dirty="0">
                <a:solidFill>
                  <a:srgbClr val="00B050"/>
                </a:solidFill>
              </a:rPr>
              <a:t>p.58</a:t>
            </a:r>
          </a:p>
        </p:txBody>
      </p:sp>
      <p:sp>
        <p:nvSpPr>
          <p:cNvPr id="15" name="Rectangle à coins arrondis 14"/>
          <p:cNvSpPr/>
          <p:nvPr/>
        </p:nvSpPr>
        <p:spPr>
          <a:xfrm>
            <a:off x="457215" y="7307614"/>
            <a:ext cx="1330267" cy="25953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323896" y="7372480"/>
            <a:ext cx="267185"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custDataLst>
      <p:tags r:id="rId1"/>
    </p:custDataLst>
    <p:extLst>
      <p:ext uri="{BB962C8B-B14F-4D97-AF65-F5344CB8AC3E}">
        <p14:creationId xmlns:p14="http://schemas.microsoft.com/office/powerpoint/2010/main" val="132127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342977" y="-2652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77965"/>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ANTOINE Pierre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1930</a:t>
            </a:r>
          </a:p>
        </p:txBody>
      </p:sp>
      <p:sp>
        <p:nvSpPr>
          <p:cNvPr id="7" name="ZoneTexte 6"/>
          <p:cNvSpPr txBox="1"/>
          <p:nvPr/>
        </p:nvSpPr>
        <p:spPr>
          <a:xfrm>
            <a:off x="3789040" y="152263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5144"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94564" y="289118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914625" y="312601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59033" y="447222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36" name="ZoneTexte 35"/>
          <p:cNvSpPr txBox="1"/>
          <p:nvPr/>
        </p:nvSpPr>
        <p:spPr>
          <a:xfrm>
            <a:off x="1803090" y="337943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3078897" y="6690140"/>
            <a:ext cx="194720"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2334489" y="5167626"/>
            <a:ext cx="744408"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a:extLst>
              <a:ext uri="{FF2B5EF4-FFF2-40B4-BE49-F238E27FC236}">
                <a16:creationId xmlns:a16="http://schemas.microsoft.com/office/drawing/2014/main" id="{E2C8247E-2604-409D-B71F-30077DF9319C}"/>
              </a:ext>
            </a:extLst>
          </p:cNvPr>
          <p:cNvSpPr txBox="1"/>
          <p:nvPr/>
        </p:nvSpPr>
        <p:spPr>
          <a:xfrm>
            <a:off x="3924348"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4" name="ZoneTexte 23">
            <a:extLst>
              <a:ext uri="{FF2B5EF4-FFF2-40B4-BE49-F238E27FC236}">
                <a16:creationId xmlns:a16="http://schemas.microsoft.com/office/drawing/2014/main" id="{938D661D-F04B-4BD4-90B7-72192B9CC0E3}"/>
              </a:ext>
            </a:extLst>
          </p:cNvPr>
          <p:cNvSpPr txBox="1"/>
          <p:nvPr/>
        </p:nvSpPr>
        <p:spPr>
          <a:xfrm>
            <a:off x="1591784" y="1807201"/>
            <a:ext cx="521472" cy="184666"/>
          </a:xfrm>
          <a:prstGeom prst="rect">
            <a:avLst/>
          </a:prstGeom>
          <a:noFill/>
        </p:spPr>
        <p:txBody>
          <a:bodyPr wrap="square" lIns="36000" tIns="0" rIns="36000" bIns="0" rtlCol="0">
            <a:spAutoFit/>
          </a:bodyPr>
          <a:lstStyle/>
          <a:p>
            <a:r>
              <a:rPr lang="fr-FR" sz="1200" dirty="0">
                <a:solidFill>
                  <a:srgbClr val="FF0000"/>
                </a:solidFill>
              </a:rPr>
              <a:t>Neige</a:t>
            </a:r>
          </a:p>
        </p:txBody>
      </p:sp>
      <p:sp>
        <p:nvSpPr>
          <p:cNvPr id="26" name="ZoneTexte 25">
            <a:extLst>
              <a:ext uri="{FF2B5EF4-FFF2-40B4-BE49-F238E27FC236}">
                <a16:creationId xmlns:a16="http://schemas.microsoft.com/office/drawing/2014/main" id="{C1DC5F6D-4597-445F-9F36-D2559BACE326}"/>
              </a:ext>
            </a:extLst>
          </p:cNvPr>
          <p:cNvSpPr txBox="1"/>
          <p:nvPr/>
        </p:nvSpPr>
        <p:spPr>
          <a:xfrm>
            <a:off x="2171096" y="4939828"/>
            <a:ext cx="2986096" cy="184666"/>
          </a:xfrm>
          <a:prstGeom prst="rect">
            <a:avLst/>
          </a:prstGeom>
          <a:solidFill>
            <a:schemeClr val="bg1"/>
          </a:solidFill>
        </p:spPr>
        <p:txBody>
          <a:bodyPr wrap="square" lIns="36000" tIns="0" rIns="36000" bIns="0" rtlCol="0">
            <a:spAutoFit/>
          </a:bodyPr>
          <a:lstStyle/>
          <a:p>
            <a:r>
              <a:rPr lang="fr-FR" sz="1200" dirty="0">
                <a:solidFill>
                  <a:srgbClr val="FF0000"/>
                </a:solidFill>
              </a:rPr>
              <a:t>J01MA04 ou CIPROFLOXACINE </a:t>
            </a:r>
            <a:r>
              <a:rPr lang="fr-FR" sz="1200" dirty="0">
                <a:solidFill>
                  <a:srgbClr val="00B050"/>
                </a:solidFill>
              </a:rPr>
              <a:t>   p.51</a:t>
            </a:r>
          </a:p>
        </p:txBody>
      </p:sp>
      <p:sp>
        <p:nvSpPr>
          <p:cNvPr id="30" name="ZoneTexte 29">
            <a:extLst>
              <a:ext uri="{FF2B5EF4-FFF2-40B4-BE49-F238E27FC236}">
                <a16:creationId xmlns:a16="http://schemas.microsoft.com/office/drawing/2014/main" id="{6D87A287-E537-40EE-8C2E-130A09083752}"/>
              </a:ext>
            </a:extLst>
          </p:cNvPr>
          <p:cNvSpPr txBox="1"/>
          <p:nvPr/>
        </p:nvSpPr>
        <p:spPr>
          <a:xfrm>
            <a:off x="2259754" y="5685662"/>
            <a:ext cx="74440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31" name="ZoneTexte 30">
            <a:extLst>
              <a:ext uri="{FF2B5EF4-FFF2-40B4-BE49-F238E27FC236}">
                <a16:creationId xmlns:a16="http://schemas.microsoft.com/office/drawing/2014/main" id="{C88E89EA-65E4-4A17-B1CA-F2A2E2455519}"/>
              </a:ext>
            </a:extLst>
          </p:cNvPr>
          <p:cNvSpPr txBox="1"/>
          <p:nvPr/>
        </p:nvSpPr>
        <p:spPr>
          <a:xfrm>
            <a:off x="2272676" y="5949233"/>
            <a:ext cx="930421" cy="184666"/>
          </a:xfrm>
          <a:prstGeom prst="rect">
            <a:avLst/>
          </a:prstGeom>
          <a:noFill/>
        </p:spPr>
        <p:txBody>
          <a:bodyPr wrap="square" lIns="36000" tIns="0" rIns="36000" bIns="0" rtlCol="0">
            <a:spAutoFit/>
          </a:bodyPr>
          <a:lstStyle/>
          <a:p>
            <a:r>
              <a:rPr lang="fr-FR" sz="1200" dirty="0">
                <a:solidFill>
                  <a:srgbClr val="FF0000"/>
                </a:solidFill>
              </a:rPr>
              <a:t>PYE    </a:t>
            </a:r>
            <a:r>
              <a:rPr lang="fr-FR" sz="1200" dirty="0">
                <a:solidFill>
                  <a:srgbClr val="00B050"/>
                </a:solidFill>
              </a:rPr>
              <a:t>p.39</a:t>
            </a:r>
          </a:p>
        </p:txBody>
      </p:sp>
      <p:sp>
        <p:nvSpPr>
          <p:cNvPr id="33" name="ZoneTexte 32">
            <a:extLst>
              <a:ext uri="{FF2B5EF4-FFF2-40B4-BE49-F238E27FC236}">
                <a16:creationId xmlns:a16="http://schemas.microsoft.com/office/drawing/2014/main" id="{954644C7-9D97-4E9F-9154-C3C1DD200482}"/>
              </a:ext>
            </a:extLst>
          </p:cNvPr>
          <p:cNvSpPr txBox="1"/>
          <p:nvPr/>
        </p:nvSpPr>
        <p:spPr>
          <a:xfrm>
            <a:off x="2280174" y="6189981"/>
            <a:ext cx="1025213" cy="184666"/>
          </a:xfrm>
          <a:prstGeom prst="rect">
            <a:avLst/>
          </a:prstGeom>
          <a:noFill/>
        </p:spPr>
        <p:txBody>
          <a:bodyPr wrap="square" lIns="36000" tIns="0" rIns="36000" bIns="0" rtlCol="0">
            <a:spAutoFit/>
          </a:bodyPr>
          <a:lstStyle/>
          <a:p>
            <a:r>
              <a:rPr lang="fr-FR" sz="1200" dirty="0">
                <a:solidFill>
                  <a:srgbClr val="FF0000"/>
                </a:solidFill>
              </a:rPr>
              <a:t>OUI &gt; 72 h</a:t>
            </a:r>
          </a:p>
        </p:txBody>
      </p:sp>
      <p:sp>
        <p:nvSpPr>
          <p:cNvPr id="34" name="ZoneTexte 33">
            <a:extLst>
              <a:ext uri="{FF2B5EF4-FFF2-40B4-BE49-F238E27FC236}">
                <a16:creationId xmlns:a16="http://schemas.microsoft.com/office/drawing/2014/main" id="{BC643BD6-111C-48F2-93F7-7F0F0433CFF5}"/>
              </a:ext>
            </a:extLst>
          </p:cNvPr>
          <p:cNvSpPr txBox="1"/>
          <p:nvPr/>
        </p:nvSpPr>
        <p:spPr>
          <a:xfrm>
            <a:off x="2280173" y="6438845"/>
            <a:ext cx="74440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35" name="ZoneTexte 34">
            <a:extLst>
              <a:ext uri="{FF2B5EF4-FFF2-40B4-BE49-F238E27FC236}">
                <a16:creationId xmlns:a16="http://schemas.microsoft.com/office/drawing/2014/main" id="{42BE4765-56EA-4C67-8452-36B8E8480977}"/>
              </a:ext>
            </a:extLst>
          </p:cNvPr>
          <p:cNvSpPr txBox="1"/>
          <p:nvPr/>
        </p:nvSpPr>
        <p:spPr>
          <a:xfrm>
            <a:off x="2272675" y="5438429"/>
            <a:ext cx="744408" cy="184666"/>
          </a:xfrm>
          <a:prstGeom prst="rect">
            <a:avLst/>
          </a:prstGeom>
          <a:noFill/>
        </p:spPr>
        <p:txBody>
          <a:bodyPr wrap="square" lIns="36000" tIns="0" rIns="36000" bIns="0" rtlCol="0">
            <a:spAutoFit/>
          </a:bodyPr>
          <a:lstStyle/>
          <a:p>
            <a:r>
              <a:rPr lang="fr-FR" sz="1200" dirty="0">
                <a:solidFill>
                  <a:srgbClr val="FF0000"/>
                </a:solidFill>
              </a:rPr>
              <a:t>14 J</a:t>
            </a:r>
          </a:p>
        </p:txBody>
      </p:sp>
      <p:sp>
        <p:nvSpPr>
          <p:cNvPr id="39" name="ZoneTexte 38">
            <a:extLst>
              <a:ext uri="{FF2B5EF4-FFF2-40B4-BE49-F238E27FC236}">
                <a16:creationId xmlns:a16="http://schemas.microsoft.com/office/drawing/2014/main" id="{1AE1EBB1-923B-4953-A4D7-A9B3AB06D737}"/>
              </a:ext>
            </a:extLst>
          </p:cNvPr>
          <p:cNvSpPr txBox="1"/>
          <p:nvPr/>
        </p:nvSpPr>
        <p:spPr>
          <a:xfrm>
            <a:off x="1914625" y="7174375"/>
            <a:ext cx="965640" cy="184666"/>
          </a:xfrm>
          <a:prstGeom prst="rect">
            <a:avLst/>
          </a:prstGeom>
          <a:noFill/>
        </p:spPr>
        <p:txBody>
          <a:bodyPr wrap="square" lIns="36000" tIns="0" rIns="36000" bIns="0" rtlCol="0">
            <a:spAutoFit/>
          </a:bodyPr>
          <a:lstStyle/>
          <a:p>
            <a:r>
              <a:rPr lang="fr-FR" sz="1200" dirty="0">
                <a:solidFill>
                  <a:srgbClr val="FF0000"/>
                </a:solidFill>
              </a:rPr>
              <a:t>URI1    </a:t>
            </a:r>
            <a:r>
              <a:rPr lang="fr-FR" sz="1200" dirty="0">
                <a:solidFill>
                  <a:srgbClr val="00B050"/>
                </a:solidFill>
              </a:rPr>
              <a:t>p.57</a:t>
            </a:r>
          </a:p>
        </p:txBody>
      </p:sp>
      <p:sp>
        <p:nvSpPr>
          <p:cNvPr id="41" name="ZoneTexte 40">
            <a:extLst>
              <a:ext uri="{FF2B5EF4-FFF2-40B4-BE49-F238E27FC236}">
                <a16:creationId xmlns:a16="http://schemas.microsoft.com/office/drawing/2014/main" id="{B74055C9-9966-40A9-89E2-9EA8880EF99F}"/>
              </a:ext>
            </a:extLst>
          </p:cNvPr>
          <p:cNvSpPr txBox="1"/>
          <p:nvPr/>
        </p:nvSpPr>
        <p:spPr>
          <a:xfrm>
            <a:off x="1798520" y="8371492"/>
            <a:ext cx="792088" cy="738664"/>
          </a:xfrm>
          <a:prstGeom prst="rect">
            <a:avLst/>
          </a:prstGeom>
          <a:no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BLSE</a:t>
            </a:r>
          </a:p>
          <a:p>
            <a:r>
              <a:rPr lang="fr-FR" sz="1200" dirty="0">
                <a:solidFill>
                  <a:srgbClr val="FF0000"/>
                </a:solidFill>
              </a:rPr>
              <a:t>S</a:t>
            </a:r>
          </a:p>
          <a:p>
            <a:r>
              <a:rPr lang="fr-FR" sz="1200" dirty="0">
                <a:solidFill>
                  <a:srgbClr val="FF0000"/>
                </a:solidFill>
              </a:rPr>
              <a:t>Non</a:t>
            </a:r>
          </a:p>
        </p:txBody>
      </p:sp>
      <p:sp>
        <p:nvSpPr>
          <p:cNvPr id="43" name="ZoneTexte 42">
            <a:extLst>
              <a:ext uri="{FF2B5EF4-FFF2-40B4-BE49-F238E27FC236}">
                <a16:creationId xmlns:a16="http://schemas.microsoft.com/office/drawing/2014/main" id="{BED5AD44-7849-4EB2-8723-D219C8392686}"/>
              </a:ext>
            </a:extLst>
          </p:cNvPr>
          <p:cNvSpPr txBox="1"/>
          <p:nvPr/>
        </p:nvSpPr>
        <p:spPr>
          <a:xfrm>
            <a:off x="2591200" y="8146293"/>
            <a:ext cx="49688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00B050"/>
                </a:solidFill>
              </a:rPr>
              <a:t>p.66</a:t>
            </a:r>
          </a:p>
        </p:txBody>
      </p:sp>
      <p:sp>
        <p:nvSpPr>
          <p:cNvPr id="44" name="ZoneTexte 43">
            <a:extLst>
              <a:ext uri="{FF2B5EF4-FFF2-40B4-BE49-F238E27FC236}">
                <a16:creationId xmlns:a16="http://schemas.microsoft.com/office/drawing/2014/main" id="{1B38EFF7-1CBD-4B58-81B5-7DC3A38C3A0A}"/>
              </a:ext>
            </a:extLst>
          </p:cNvPr>
          <p:cNvSpPr txBox="1"/>
          <p:nvPr/>
        </p:nvSpPr>
        <p:spPr>
          <a:xfrm>
            <a:off x="3428999" y="7152133"/>
            <a:ext cx="965640" cy="184666"/>
          </a:xfrm>
          <a:prstGeom prst="rect">
            <a:avLst/>
          </a:prstGeom>
          <a:noFill/>
        </p:spPr>
        <p:txBody>
          <a:bodyPr wrap="square" lIns="36000" tIns="0" rIns="36000" bIns="0" rtlCol="0">
            <a:spAutoFit/>
          </a:bodyPr>
          <a:lstStyle/>
          <a:p>
            <a:r>
              <a:rPr lang="fr-FR" sz="1200" dirty="0">
                <a:solidFill>
                  <a:srgbClr val="FF0000"/>
                </a:solidFill>
              </a:rPr>
              <a:t>CLOD    </a:t>
            </a:r>
            <a:r>
              <a:rPr lang="fr-FR" sz="1200" dirty="0">
                <a:solidFill>
                  <a:srgbClr val="00B050"/>
                </a:solidFill>
              </a:rPr>
              <a:t>p.58</a:t>
            </a:r>
          </a:p>
        </p:txBody>
      </p:sp>
      <p:sp>
        <p:nvSpPr>
          <p:cNvPr id="45" name="ZoneTexte 44">
            <a:extLst>
              <a:ext uri="{FF2B5EF4-FFF2-40B4-BE49-F238E27FC236}">
                <a16:creationId xmlns:a16="http://schemas.microsoft.com/office/drawing/2014/main" id="{420140AA-40CD-4B2A-BF62-C020B25707D6}"/>
              </a:ext>
            </a:extLst>
          </p:cNvPr>
          <p:cNvSpPr txBox="1"/>
          <p:nvPr/>
        </p:nvSpPr>
        <p:spPr>
          <a:xfrm>
            <a:off x="1806939" y="8136664"/>
            <a:ext cx="74796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ESCCOL</a:t>
            </a:r>
          </a:p>
        </p:txBody>
      </p:sp>
      <p:sp>
        <p:nvSpPr>
          <p:cNvPr id="6" name="Rectangle 5"/>
          <p:cNvSpPr/>
          <p:nvPr/>
        </p:nvSpPr>
        <p:spPr>
          <a:xfrm>
            <a:off x="3258565" y="8100127"/>
            <a:ext cx="748923" cy="276999"/>
          </a:xfrm>
          <a:prstGeom prst="rect">
            <a:avLst/>
          </a:prstGeom>
          <a:solidFill>
            <a:schemeClr val="bg1"/>
          </a:solidFill>
        </p:spPr>
        <p:txBody>
          <a:bodyPr wrap="none">
            <a:spAutoFit/>
          </a:bodyPr>
          <a:lstStyle/>
          <a:p>
            <a:r>
              <a:rPr lang="fr-FR" sz="1200" dirty="0">
                <a:solidFill>
                  <a:srgbClr val="FF0000"/>
                </a:solidFill>
              </a:rPr>
              <a:t>CLODIF</a:t>
            </a:r>
          </a:p>
        </p:txBody>
      </p:sp>
      <p:sp>
        <p:nvSpPr>
          <p:cNvPr id="15" name="Rectangle à coins arrondis 14"/>
          <p:cNvSpPr/>
          <p:nvPr/>
        </p:nvSpPr>
        <p:spPr>
          <a:xfrm>
            <a:off x="427311" y="8099228"/>
            <a:ext cx="1330267" cy="79325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323896" y="7372480"/>
            <a:ext cx="267185"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nvGrpSpPr>
          <p:cNvPr id="16" name="Groupe 15"/>
          <p:cNvGrpSpPr/>
          <p:nvPr/>
        </p:nvGrpSpPr>
        <p:grpSpPr>
          <a:xfrm>
            <a:off x="1340264" y="6133899"/>
            <a:ext cx="5516416" cy="1687867"/>
            <a:chOff x="1340264" y="6133899"/>
            <a:chExt cx="5516416" cy="1687867"/>
          </a:xfrm>
        </p:grpSpPr>
        <p:grpSp>
          <p:nvGrpSpPr>
            <p:cNvPr id="8" name="Groupe 7"/>
            <p:cNvGrpSpPr/>
            <p:nvPr/>
          </p:nvGrpSpPr>
          <p:grpSpPr>
            <a:xfrm>
              <a:off x="1340264" y="6133899"/>
              <a:ext cx="5516416" cy="1687867"/>
              <a:chOff x="481747" y="4366248"/>
              <a:chExt cx="6878010" cy="2104476"/>
            </a:xfrm>
          </p:grpSpPr>
          <p:pic>
            <p:nvPicPr>
              <p:cNvPr id="40" name="Image 39"/>
              <p:cNvPicPr>
                <a:picLocks noChangeAspect="1"/>
              </p:cNvPicPr>
              <p:nvPr/>
            </p:nvPicPr>
            <p:blipFill>
              <a:blip r:embed="rId4"/>
              <a:stretch>
                <a:fillRect/>
              </a:stretch>
            </p:blipFill>
            <p:spPr>
              <a:xfrm>
                <a:off x="481747" y="4366248"/>
                <a:ext cx="6878010" cy="295316"/>
              </a:xfrm>
              <a:prstGeom prst="rect">
                <a:avLst/>
              </a:prstGeom>
            </p:spPr>
          </p:pic>
          <p:pic>
            <p:nvPicPr>
              <p:cNvPr id="42" name="Image 41"/>
              <p:cNvPicPr>
                <a:picLocks noChangeAspect="1"/>
              </p:cNvPicPr>
              <p:nvPr/>
            </p:nvPicPr>
            <p:blipFill>
              <a:blip r:embed="rId5"/>
              <a:stretch>
                <a:fillRect/>
              </a:stretch>
            </p:blipFill>
            <p:spPr>
              <a:xfrm>
                <a:off x="486670" y="4641669"/>
                <a:ext cx="6849431" cy="1829055"/>
              </a:xfrm>
              <a:prstGeom prst="rect">
                <a:avLst/>
              </a:prstGeom>
            </p:spPr>
          </p:pic>
        </p:grpSp>
        <p:sp>
          <p:nvSpPr>
            <p:cNvPr id="46" name="Rectangle 45"/>
            <p:cNvSpPr/>
            <p:nvPr/>
          </p:nvSpPr>
          <p:spPr>
            <a:xfrm>
              <a:off x="6021289" y="7519888"/>
              <a:ext cx="753534" cy="253916"/>
            </a:xfrm>
            <a:prstGeom prst="rect">
              <a:avLst/>
            </a:prstGeom>
            <a:solidFill>
              <a:schemeClr val="bg1"/>
            </a:solidFill>
          </p:spPr>
          <p:txBody>
            <a:bodyPr wrap="square">
              <a:spAutoFit/>
            </a:bodyPr>
            <a:lstStyle/>
            <a:p>
              <a:pPr algn="ctr"/>
              <a:r>
                <a:rPr lang="fr-FR" sz="1050" b="1" dirty="0">
                  <a:solidFill>
                    <a:srgbClr val="00B050"/>
                  </a:solidFill>
                </a:rPr>
                <a:t>p. 46</a:t>
              </a:r>
              <a:endParaRPr lang="fr-FR" sz="1050" b="1" dirty="0"/>
            </a:p>
          </p:txBody>
        </p:sp>
      </p:grpSp>
      <p:cxnSp>
        <p:nvCxnSpPr>
          <p:cNvPr id="48" name="Connecteur droit avec flèche 47"/>
          <p:cNvCxnSpPr>
            <a:cxnSpLocks/>
          </p:cNvCxnSpPr>
          <p:nvPr/>
        </p:nvCxnSpPr>
        <p:spPr bwMode="auto">
          <a:xfrm flipV="1">
            <a:off x="2041956" y="6690140"/>
            <a:ext cx="1747084" cy="176336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Rectangle à coins arrondis 53"/>
          <p:cNvSpPr/>
          <p:nvPr/>
        </p:nvSpPr>
        <p:spPr>
          <a:xfrm>
            <a:off x="4873021" y="6876256"/>
            <a:ext cx="522853" cy="27587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à coins arrondis 54"/>
          <p:cNvSpPr/>
          <p:nvPr/>
        </p:nvSpPr>
        <p:spPr>
          <a:xfrm flipH="1">
            <a:off x="3705881" y="7252180"/>
            <a:ext cx="620742" cy="20629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à coins arrondis 55"/>
          <p:cNvSpPr/>
          <p:nvPr/>
        </p:nvSpPr>
        <p:spPr>
          <a:xfrm flipH="1">
            <a:off x="3710909" y="7534059"/>
            <a:ext cx="620742" cy="20629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 name="Connecteur droit avec flèche 56"/>
          <p:cNvCxnSpPr>
            <a:cxnSpLocks/>
          </p:cNvCxnSpPr>
          <p:nvPr/>
        </p:nvCxnSpPr>
        <p:spPr bwMode="auto">
          <a:xfrm>
            <a:off x="4267422" y="6702454"/>
            <a:ext cx="522853" cy="17131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cxnSpLocks/>
            <a:endCxn id="55" idx="1"/>
          </p:cNvCxnSpPr>
          <p:nvPr/>
        </p:nvCxnSpPr>
        <p:spPr bwMode="auto">
          <a:xfrm flipH="1">
            <a:off x="4326623" y="7113640"/>
            <a:ext cx="458534" cy="24168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cxnSpLocks/>
          </p:cNvCxnSpPr>
          <p:nvPr/>
        </p:nvCxnSpPr>
        <p:spPr bwMode="auto">
          <a:xfrm flipH="1">
            <a:off x="2194565" y="7489048"/>
            <a:ext cx="1469579" cy="140343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2828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0"/>
                                          </p:stCondLst>
                                        </p:cTn>
                                        <p:tgtEl>
                                          <p:spTgt spid="48"/>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1000"/>
                                  </p:stCondLst>
                                  <p:childTnLst>
                                    <p:set>
                                      <p:cBhvr>
                                        <p:cTn id="21" dur="1" fill="hold">
                                          <p:stCondLst>
                                            <p:cond delay="0"/>
                                          </p:stCondLst>
                                        </p:cTn>
                                        <p:tgtEl>
                                          <p:spTgt spid="54"/>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0"/>
                                          </p:stCondLst>
                                        </p:cTn>
                                        <p:tgtEl>
                                          <p:spTgt spid="55"/>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nodeType="afterEffect">
                                  <p:stCondLst>
                                    <p:cond delay="500"/>
                                  </p:stCondLst>
                                  <p:childTnLst>
                                    <p:set>
                                      <p:cBhvr>
                                        <p:cTn id="27" dur="1" fill="hold">
                                          <p:stCondLst>
                                            <p:cond delay="0"/>
                                          </p:stCondLst>
                                        </p:cTn>
                                        <p:tgtEl>
                                          <p:spTgt spid="61"/>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500"/>
                                  </p:stCondLst>
                                  <p:childTnLst>
                                    <p:set>
                                      <p:cBhvr>
                                        <p:cTn id="30" dur="1" fill="hold">
                                          <p:stCondLst>
                                            <p:cond delay="0"/>
                                          </p:stCondLst>
                                        </p:cTn>
                                        <p:tgtEl>
                                          <p:spTgt spid="56"/>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nodeType="afterEffect">
                                  <p:stCondLst>
                                    <p:cond delay="500"/>
                                  </p:stCondLst>
                                  <p:childTnLst>
                                    <p:set>
                                      <p:cBhvr>
                                        <p:cTn id="3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4 </a:t>
            </a:r>
            <a:endParaRPr lang="fr-FR" b="0" dirty="0"/>
          </a:p>
        </p:txBody>
      </p:sp>
      <p:sp>
        <p:nvSpPr>
          <p:cNvPr id="4" name="Espace réservé du texte 3"/>
          <p:cNvSpPr>
            <a:spLocks noGrp="1"/>
          </p:cNvSpPr>
          <p:nvPr>
            <p:ph type="body" sz="quarter" idx="12"/>
          </p:nvPr>
        </p:nvSpPr>
        <p:spPr>
          <a:xfrm>
            <a:off x="116632" y="1496408"/>
            <a:ext cx="6552728" cy="7540088"/>
          </a:xfrm>
        </p:spPr>
        <p:txBody>
          <a:bodyPr/>
          <a:lstStyle/>
          <a:p>
            <a:pPr lvl="1">
              <a:lnSpc>
                <a:spcPct val="150000"/>
              </a:lnSpc>
            </a:pPr>
            <a:r>
              <a:rPr lang="fr-FR" altLang="fr-FR" sz="1400" b="1" dirty="0"/>
              <a:t>Date enquête : </a:t>
            </a:r>
            <a:r>
              <a:rPr lang="fr-FR" altLang="fr-FR" sz="1400" b="1" dirty="0">
                <a:solidFill>
                  <a:srgbClr val="FF0000"/>
                </a:solidFill>
              </a:rPr>
              <a:t>22/05/2024 matin</a:t>
            </a:r>
          </a:p>
          <a:p>
            <a:pPr lvl="1" algn="just">
              <a:lnSpc>
                <a:spcPct val="150000"/>
              </a:lnSpc>
            </a:pPr>
            <a:r>
              <a:rPr lang="fr-FR" sz="1400" dirty="0"/>
              <a:t>M. Claude JEAN, âgé de 84 ans, vit à l’EHPAD des Roses depuis 1 mois après une hospitalisation de 15 jours en SSR. Il est dénutri et présente des difficultés de déglutition depuis son admission à l’UHR. Il est dépendant pour la prise des repas, souvent désorienté et déambulant. Il est incontinent et porte un étui pénien.</a:t>
            </a:r>
          </a:p>
          <a:p>
            <a:pPr marL="285771" lvl="1" indent="-285771" algn="just">
              <a:lnSpc>
                <a:spcPct val="150000"/>
              </a:lnSpc>
              <a:buFont typeface="Arial" panose="020B0604020202020204" pitchFamily="34" charset="0"/>
              <a:buChar char="•"/>
            </a:pPr>
            <a:r>
              <a:rPr lang="fr-FR" sz="1400" dirty="0"/>
              <a:t>Le 12 mai,  il a présenté une hyperthermie (Température : 38,5 °C) associée à l’apparition d’une toux et des expectorations purulentes. Devant la présence d’une désaturation (SaO2 à 80%), M. Jean a été adressé au service des urgences du Centre hospitalier du territoire de santé. </a:t>
            </a:r>
          </a:p>
          <a:p>
            <a:pPr marL="285771" lvl="1" indent="-285771" algn="just">
              <a:lnSpc>
                <a:spcPct val="150000"/>
              </a:lnSpc>
              <a:buFont typeface="Arial" panose="020B0604020202020204" pitchFamily="34" charset="0"/>
              <a:buChar char="•"/>
            </a:pPr>
            <a:r>
              <a:rPr lang="fr-FR" sz="1400" dirty="0"/>
              <a:t>Du 12 mai au 20 mai, il est hospitalisé en court séjour gériatrie. </a:t>
            </a:r>
          </a:p>
          <a:p>
            <a:pPr marL="285771" lvl="1" indent="-285771" algn="just">
              <a:lnSpc>
                <a:spcPct val="150000"/>
              </a:lnSpc>
              <a:buFont typeface="Arial" panose="020B0604020202020204" pitchFamily="34" charset="0"/>
              <a:buChar char="•"/>
            </a:pPr>
            <a:r>
              <a:rPr lang="fr-FR" sz="1400" dirty="0"/>
              <a:t>Le 20 mai, il revient en EHPAD avec un traitement par </a:t>
            </a:r>
            <a:r>
              <a:rPr lang="fr-FR" sz="1400" dirty="0" err="1"/>
              <a:t>Ceftriaxone</a:t>
            </a:r>
            <a:r>
              <a:rPr lang="fr-FR" sz="1400" dirty="0"/>
              <a:t> 1g par jour en IM pour une durée restante de 48h00.</a:t>
            </a:r>
          </a:p>
          <a:p>
            <a:pPr marL="285771" lvl="1" indent="-285771" algn="just">
              <a:lnSpc>
                <a:spcPct val="150000"/>
              </a:lnSpc>
              <a:buFont typeface="Arial" panose="020B0604020202020204" pitchFamily="34" charset="0"/>
              <a:buChar char="•"/>
            </a:pPr>
            <a:r>
              <a:rPr lang="fr-FR" sz="1400" dirty="0"/>
              <a:t>Lors du passage de l’enquêteur, le résident est à J5 du traitement par antibiotique (la dernière prise étant prévue le soir même)</a:t>
            </a:r>
          </a:p>
          <a:p>
            <a:pPr marL="285771" lvl="1" indent="-285771" algn="just">
              <a:lnSpc>
                <a:spcPct val="150000"/>
              </a:lnSpc>
              <a:buFont typeface="Arial" panose="020B0604020202020204" pitchFamily="34" charset="0"/>
              <a:buChar char="•"/>
            </a:pPr>
            <a:r>
              <a:rPr lang="fr-FR" sz="1400" dirty="0"/>
              <a:t>Il présente une évolution favorable (T° ≤ 37,8 °C, FC≤ 100/min, SaO2 ≥ 90%). </a:t>
            </a:r>
          </a:p>
          <a:p>
            <a:pPr marL="285771" lvl="1" indent="-285771" algn="just">
              <a:lnSpc>
                <a:spcPct val="150000"/>
              </a:lnSpc>
              <a:buFont typeface="Arial" panose="020B0604020202020204" pitchFamily="34" charset="0"/>
              <a:buChar char="•"/>
            </a:pPr>
            <a:r>
              <a:rPr lang="fr-FR" sz="1400" dirty="0"/>
              <a:t>L’enquêteur demande au médecin coordonnateur de récupérer auprès du Centre Hospitalier les résultats des examens de laboratoire et le compte-rendu d’hospitalisation. Ces éléments confirment la présence d’une pneumonie. L’ECBC réalisé aux urgences a permis d’identifier un </a:t>
            </a:r>
            <a:r>
              <a:rPr lang="fr-FR" sz="1400" i="1" dirty="0"/>
              <a:t>Escherichia coli </a:t>
            </a:r>
            <a:r>
              <a:rPr lang="fr-FR" sz="1400" dirty="0"/>
              <a:t>sensible ≥ 10</a:t>
            </a:r>
            <a:r>
              <a:rPr lang="fr-FR" sz="1400" baseline="30000" dirty="0"/>
              <a:t>7</a:t>
            </a:r>
            <a:r>
              <a:rPr lang="fr-FR" sz="1400" dirty="0"/>
              <a:t> UFC/ml associé à des polynucléaires neutrophiles (&gt; 25/champ). Dans le compte-rendu est indiqué une réévaluation clinique de l’efficacité de l’ATB le 19/05/2024.</a:t>
            </a:r>
          </a:p>
          <a:p>
            <a:pPr lvl="1">
              <a:lnSpc>
                <a:spcPct val="150000"/>
              </a:lnSpc>
            </a:pPr>
            <a:endParaRPr lang="fr-FR" altLang="fr-FR" sz="1400" b="1" dirty="0">
              <a:solidFill>
                <a:srgbClr val="FF0000"/>
              </a:solidFill>
            </a:endParaRPr>
          </a:p>
        </p:txBody>
      </p:sp>
    </p:spTree>
    <p:custDataLst>
      <p:tags r:id="rId1"/>
    </p:custDataLst>
    <p:extLst>
      <p:ext uri="{BB962C8B-B14F-4D97-AF65-F5344CB8AC3E}">
        <p14:creationId xmlns:p14="http://schemas.microsoft.com/office/powerpoint/2010/main" val="1458447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82972" y="1499659"/>
            <a:ext cx="6586388" cy="7536837"/>
          </a:xfrm>
        </p:spPr>
        <p:txBody>
          <a:bodyPr/>
          <a:lstStyle/>
          <a:p>
            <a:r>
              <a:rPr lang="fr-FR" u="sng" dirty="0"/>
              <a:t>Questions à se poser </a:t>
            </a:r>
          </a:p>
          <a:p>
            <a:pPr algn="just"/>
            <a:r>
              <a:rPr lang="fr-FR" sz="1600" dirty="0">
                <a:solidFill>
                  <a:srgbClr val="373739"/>
                </a:solidFill>
              </a:rPr>
              <a:t>LE Résident EST-IL informé et eligible ?</a:t>
            </a:r>
          </a:p>
          <a:p>
            <a:pPr marL="429781" lvl="3" indent="-285771" algn="just">
              <a:spcBef>
                <a:spcPts val="600"/>
              </a:spcBef>
              <a:buFont typeface="Wingdings" panose="05000000000000000000" pitchFamily="2" charset="2"/>
              <a:buChar char="Ø"/>
            </a:pPr>
            <a:r>
              <a:rPr lang="fr-FR" sz="1400" dirty="0"/>
              <a:t>OUI : </a:t>
            </a:r>
            <a:r>
              <a:rPr lang="fr-FR" sz="1400" dirty="0">
                <a:latin typeface="+mj-lt"/>
              </a:rPr>
              <a:t>je renseigne les parties « Identification du résident » et  « Caractéristiques du résident »</a:t>
            </a:r>
          </a:p>
          <a:p>
            <a:pPr marL="429781" lvl="3" indent="-285771" algn="just">
              <a:spcBef>
                <a:spcPts val="600"/>
              </a:spcBef>
              <a:buFont typeface="Wingdings" panose="05000000000000000000" pitchFamily="2" charset="2"/>
              <a:buChar char="Ø"/>
            </a:pPr>
            <a:endParaRPr lang="fr-FR" sz="1400" dirty="0">
              <a:solidFill>
                <a:srgbClr val="373739"/>
              </a:solidFill>
            </a:endParaRPr>
          </a:p>
          <a:p>
            <a:pPr lvl="3" indent="0" algn="just">
              <a:buNone/>
            </a:pPr>
            <a:endParaRPr lang="fr-FR" sz="1100" dirty="0"/>
          </a:p>
          <a:p>
            <a:pPr marL="0" lvl="3" indent="0" algn="just">
              <a:buNone/>
            </a:pPr>
            <a:r>
              <a:rPr lang="fr-FR" b="1" cap="all" dirty="0">
                <a:solidFill>
                  <a:srgbClr val="373739"/>
                </a:solidFill>
                <a:latin typeface="+mj-lt"/>
              </a:rPr>
              <a:t>Le RESIDENT A-T-il un Dispositif invasif ?</a:t>
            </a:r>
          </a:p>
          <a:p>
            <a:pPr marL="573791" lvl="4" indent="-285771" algn="just">
              <a:buFontTx/>
              <a:buChar char="-"/>
            </a:pPr>
            <a:r>
              <a:rPr lang="fr-FR" dirty="0"/>
              <a:t>Pas de de sonde urinaire</a:t>
            </a:r>
          </a:p>
          <a:p>
            <a:pPr marL="573791" lvl="4" indent="-285771" algn="just">
              <a:buFontTx/>
              <a:buChar char="-"/>
            </a:pPr>
            <a:r>
              <a:rPr lang="fr-FR" dirty="0"/>
              <a:t>Pas de cathéters vasculaires</a:t>
            </a:r>
          </a:p>
          <a:p>
            <a:pPr marL="573791" lvl="4" indent="-285771" algn="just">
              <a:buFontTx/>
              <a:buChar char="-"/>
            </a:pPr>
            <a:r>
              <a:rPr lang="fr-FR" dirty="0"/>
              <a:t>L’étui pénien n’est pas un dispositif invasif</a:t>
            </a:r>
            <a:endParaRPr lang="fr-FR" dirty="0">
              <a:latin typeface="+mj-lt"/>
            </a:endParaRPr>
          </a:p>
          <a:p>
            <a:pPr marL="429781" lvl="3" indent="-285771" algn="just">
              <a:spcBef>
                <a:spcPts val="600"/>
              </a:spcBef>
              <a:buFont typeface="Wingdings" panose="05000000000000000000" pitchFamily="2" charset="2"/>
              <a:buChar char="Ø"/>
            </a:pPr>
            <a:r>
              <a:rPr lang="fr-FR" sz="1400" dirty="0">
                <a:latin typeface="+mj-lt"/>
              </a:rPr>
              <a:t>NON : je coche juste la case NON en face de « Dispositif(s) invasif(s) » et passe à la partie suivante « Traitement(s) anti-infectieux »</a:t>
            </a:r>
            <a:endParaRPr lang="fr-FR" dirty="0"/>
          </a:p>
          <a:p>
            <a:pPr marL="0" lvl="3" indent="0" algn="just">
              <a:buNone/>
            </a:pPr>
            <a:endParaRPr lang="fr-FR" sz="1100" dirty="0">
              <a:latin typeface="+mj-lt"/>
            </a:endParaRPr>
          </a:p>
          <a:p>
            <a:pPr marL="0" lvl="3" indent="0" algn="just">
              <a:buNone/>
            </a:pPr>
            <a:r>
              <a:rPr lang="fr-FR" b="1" cap="all" dirty="0">
                <a:solidFill>
                  <a:srgbClr val="373739"/>
                </a:solidFill>
                <a:latin typeface="+mj-lt"/>
              </a:rPr>
              <a:t>LE RESIDENT </a:t>
            </a:r>
            <a:r>
              <a:rPr lang="fr-FR" b="1" cap="all" dirty="0" err="1">
                <a:solidFill>
                  <a:srgbClr val="373739"/>
                </a:solidFill>
                <a:latin typeface="+mj-lt"/>
              </a:rPr>
              <a:t>A-t-il</a:t>
            </a:r>
            <a:r>
              <a:rPr lang="fr-FR" b="1" cap="all" dirty="0">
                <a:solidFill>
                  <a:srgbClr val="373739"/>
                </a:solidFill>
                <a:latin typeface="+mj-lt"/>
              </a:rPr>
              <a:t> un TRAITEMENT ANTI-INFECTIEUX ?</a:t>
            </a:r>
          </a:p>
          <a:p>
            <a:pPr marL="573791" lvl="4" indent="-285771" algn="just">
              <a:buFontTx/>
              <a:buChar char="-"/>
            </a:pPr>
            <a:r>
              <a:rPr lang="fr-FR" dirty="0"/>
              <a:t>Ceftriaxone depuis 5j (dernière injection le jour de l’enquête) </a:t>
            </a:r>
          </a:p>
          <a:p>
            <a:pPr marL="573791" lvl="4" indent="-285771" algn="just">
              <a:buFontTx/>
              <a:buChar char="-"/>
            </a:pPr>
            <a:r>
              <a:rPr lang="fr-FR" dirty="0"/>
              <a:t>Classe d’anti-infectieux ciblée par l’enquête</a:t>
            </a:r>
            <a:endParaRPr lang="fr-FR" dirty="0">
              <a:latin typeface="+mj-lt"/>
            </a:endParaRPr>
          </a:p>
          <a:p>
            <a:pPr marL="429781" lvl="3" indent="-285771" algn="just">
              <a:spcBef>
                <a:spcPts val="600"/>
              </a:spcBef>
              <a:buFont typeface="Wingdings" panose="05000000000000000000" pitchFamily="2" charset="2"/>
              <a:buChar char="Ø"/>
            </a:pPr>
            <a:r>
              <a:rPr lang="fr-FR" sz="1400" dirty="0">
                <a:latin typeface="+mj-lt"/>
              </a:rPr>
              <a:t>OUI : je coche OUI en face de « Traitement(s) anti-infectieux » et je renseigne la partie dédiée</a:t>
            </a:r>
          </a:p>
          <a:p>
            <a:pPr lvl="3" indent="0" algn="just">
              <a:buNone/>
            </a:pPr>
            <a:endParaRPr lang="fr-FR" sz="1100" dirty="0">
              <a:latin typeface="+mj-lt"/>
            </a:endParaRPr>
          </a:p>
          <a:p>
            <a:pPr marL="0" lvl="3" indent="0" algn="just">
              <a:buNone/>
            </a:pPr>
            <a:r>
              <a:rPr lang="fr-FR" b="1" cap="all" dirty="0">
                <a:solidFill>
                  <a:srgbClr val="373739"/>
                </a:solidFill>
              </a:rPr>
              <a:t>LE RESIDENT A-T-IL UNE INFECTION ASSOCIEE aux soins ?</a:t>
            </a:r>
          </a:p>
          <a:p>
            <a:pPr marL="573791" lvl="4" indent="-285771" algn="just">
              <a:buFontTx/>
              <a:buChar char="-"/>
            </a:pPr>
            <a:r>
              <a:rPr lang="fr-FR" dirty="0"/>
              <a:t>Absence de signes cliniques le jour de l’ENP MAIS traitement général de l'infection toujours en cours</a:t>
            </a:r>
          </a:p>
          <a:p>
            <a:pPr marL="429781" lvl="3" indent="-285771" algn="just">
              <a:spcBef>
                <a:spcPts val="600"/>
              </a:spcBef>
              <a:buFont typeface="Wingdings" panose="05000000000000000000" pitchFamily="2" charset="2"/>
              <a:buChar char="Ø"/>
            </a:pPr>
            <a:r>
              <a:rPr lang="fr-FR" sz="1400" dirty="0"/>
              <a:t>OUI : je coche OUI en face de « Infection(s) associée(s) aux soins » » et je renseigne la partie dédiée</a:t>
            </a:r>
          </a:p>
          <a:p>
            <a:pPr lvl="3" indent="0">
              <a:buNone/>
            </a:pPr>
            <a:endParaRPr lang="fr-FR" b="1" cap="all" dirty="0">
              <a:solidFill>
                <a:srgbClr val="373739"/>
              </a:solidFill>
              <a:latin typeface="+mj-lt"/>
            </a:endParaRP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4</a:t>
            </a:r>
            <a:endParaRPr lang="fr-FR" b="0" dirty="0"/>
          </a:p>
        </p:txBody>
      </p:sp>
    </p:spTree>
    <p:custDataLst>
      <p:tags r:id="rId1"/>
    </p:custDataLst>
    <p:extLst>
      <p:ext uri="{BB962C8B-B14F-4D97-AF65-F5344CB8AC3E}">
        <p14:creationId xmlns:p14="http://schemas.microsoft.com/office/powerpoint/2010/main" val="3693856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1 </a:t>
            </a:r>
            <a:endParaRPr lang="fr-FR" b="0" dirty="0"/>
          </a:p>
        </p:txBody>
      </p:sp>
      <p:sp>
        <p:nvSpPr>
          <p:cNvPr id="4" name="Espace réservé du texte 3"/>
          <p:cNvSpPr>
            <a:spLocks noGrp="1"/>
          </p:cNvSpPr>
          <p:nvPr>
            <p:ph type="body" sz="quarter" idx="12"/>
          </p:nvPr>
        </p:nvSpPr>
        <p:spPr>
          <a:xfrm>
            <a:off x="72008" y="1481592"/>
            <a:ext cx="6669360" cy="7647592"/>
          </a:xfrm>
        </p:spPr>
        <p:txBody>
          <a:bodyPr/>
          <a:lstStyle/>
          <a:p>
            <a:pPr lvl="1">
              <a:lnSpc>
                <a:spcPct val="150000"/>
              </a:lnSpc>
            </a:pPr>
            <a:r>
              <a:rPr lang="fr-FR" altLang="fr-FR" sz="1400" b="1" dirty="0"/>
              <a:t>Date enquête : </a:t>
            </a:r>
            <a:r>
              <a:rPr lang="fr-FR" altLang="fr-FR" sz="1400" b="1" dirty="0">
                <a:solidFill>
                  <a:srgbClr val="FF0000"/>
                </a:solidFill>
              </a:rPr>
              <a:t>22/05/2024 après-midi</a:t>
            </a:r>
          </a:p>
          <a:p>
            <a:pPr lvl="1" algn="just">
              <a:lnSpc>
                <a:spcPct val="150000"/>
              </a:lnSpc>
            </a:pPr>
            <a:r>
              <a:rPr lang="fr-FR" sz="1400" dirty="0"/>
              <a:t>Mme Odile Soulié, 89 ans, est hébergée à temps plein à l’EHPAD des Jolies Fleurs depuis plus d'un an. Elle se porte généralement bien et n'a pas été hospitalisée depuis qu'elle est dans l’EHPAD. Elle était au lit à 8h du matin. Elle a besoin d'un fauteuil roulant. Elle n'a pas de sonde urinaire ni de cathéter vasculaire ni d’escarre et ni de plaie. Elle est orientée et continente.</a:t>
            </a:r>
          </a:p>
          <a:p>
            <a:pPr marL="285771" lvl="1" indent="-285771" algn="just">
              <a:lnSpc>
                <a:spcPct val="150000"/>
              </a:lnSpc>
              <a:spcBef>
                <a:spcPts val="1800"/>
              </a:spcBef>
              <a:buFont typeface="Arial" panose="020B0604020202020204" pitchFamily="34" charset="0"/>
              <a:buChar char="•"/>
            </a:pPr>
            <a:r>
              <a:rPr lang="fr-FR" sz="1400" dirty="0"/>
              <a:t>Le 15/05 : elle s'est plainte de douleurs à la miction. Par ailleurs, elle allait bien et n’avait pas de température. Le test de bandelette urinaire a montré un résultat positif pour les nitrites et les leucocytes. </a:t>
            </a:r>
          </a:p>
          <a:p>
            <a:pPr marL="285771" lvl="1" indent="-285771" algn="just">
              <a:lnSpc>
                <a:spcPct val="150000"/>
              </a:lnSpc>
              <a:spcBef>
                <a:spcPts val="1800"/>
              </a:spcBef>
              <a:buFont typeface="Arial" panose="020B0604020202020204" pitchFamily="34" charset="0"/>
              <a:buChar char="•"/>
            </a:pPr>
            <a:r>
              <a:rPr lang="fr-FR" sz="1400" dirty="0"/>
              <a:t>Le 16/05 : un ECBU a été réalisé et a été envoyé au laboratoire pour analyse le même jour.</a:t>
            </a:r>
          </a:p>
          <a:p>
            <a:pPr marL="285771" lvl="1" indent="-285771" algn="just">
              <a:lnSpc>
                <a:spcPct val="150000"/>
              </a:lnSpc>
              <a:spcBef>
                <a:spcPts val="1800"/>
              </a:spcBef>
              <a:buFont typeface="Arial" panose="020B0604020202020204" pitchFamily="34" charset="0"/>
              <a:buChar char="•"/>
            </a:pPr>
            <a:r>
              <a:rPr lang="fr-FR" sz="1400" dirty="0"/>
              <a:t>Le 17/05 : Les résultats microbiologiques identifient </a:t>
            </a:r>
            <a:r>
              <a:rPr lang="fr-FR" sz="1400" i="1" dirty="0"/>
              <a:t>Escherichia coli </a:t>
            </a:r>
            <a:r>
              <a:rPr lang="fr-FR" sz="1400" dirty="0"/>
              <a:t>&gt; 10</a:t>
            </a:r>
            <a:r>
              <a:rPr lang="fr-FR" sz="1400" baseline="30000" dirty="0"/>
              <a:t>5</a:t>
            </a:r>
            <a:r>
              <a:rPr lang="fr-FR" sz="1400" dirty="0"/>
              <a:t> UFC sensible à tous les antibiotiques testés sans autre mention du laboratoire. Le médecin traitant lui prescrit le jour même de l’Amoxicilline 1 g trois fois par jour pendant 7 jours.</a:t>
            </a:r>
          </a:p>
          <a:p>
            <a:pPr marL="285771" lvl="1" indent="-285771" algn="just">
              <a:lnSpc>
                <a:spcPct val="150000"/>
              </a:lnSpc>
              <a:spcBef>
                <a:spcPts val="1800"/>
              </a:spcBef>
              <a:buFont typeface="Arial" panose="020B0604020202020204" pitchFamily="34" charset="0"/>
              <a:buChar char="•"/>
            </a:pPr>
            <a:r>
              <a:rPr lang="fr-FR" sz="1400" dirty="0"/>
              <a:t>Le 19/05 : le médecin traitant est revenu voir Mme Soulié qui se sent bien et ne présente plus de signes cliniques.</a:t>
            </a:r>
          </a:p>
          <a:p>
            <a:pPr marL="285771" lvl="1" indent="-285771" algn="just">
              <a:lnSpc>
                <a:spcPct val="150000"/>
              </a:lnSpc>
              <a:spcBef>
                <a:spcPts val="1800"/>
              </a:spcBef>
              <a:buFont typeface="Arial" panose="020B0604020202020204" pitchFamily="34" charset="0"/>
              <a:buChar char="•"/>
            </a:pPr>
            <a:r>
              <a:rPr lang="fr-FR" sz="1400" dirty="0"/>
              <a:t> Le 22/05, le jour de l'enquête Mme Soulié va bien. Dans son dossier médical, il n’y aucune mention relative à son traitement antibiotique depuis la prescription initiale d’amoxicilline.</a:t>
            </a:r>
            <a:endParaRPr lang="fr-FR" altLang="fr-FR" sz="1400" b="1" dirty="0"/>
          </a:p>
        </p:txBody>
      </p:sp>
    </p:spTree>
    <p:custDataLst>
      <p:tags r:id="rId1"/>
    </p:custDataLst>
    <p:extLst>
      <p:ext uri="{BB962C8B-B14F-4D97-AF65-F5344CB8AC3E}">
        <p14:creationId xmlns:p14="http://schemas.microsoft.com/office/powerpoint/2010/main" val="3787078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E4DD5AD-5A7F-40E0-BE75-54C76BE78919}"/>
              </a:ext>
            </a:extLst>
          </p:cNvPr>
          <p:cNvPicPr>
            <a:picLocks noChangeAspect="1"/>
          </p:cNvPicPr>
          <p:nvPr/>
        </p:nvPicPr>
        <p:blipFill>
          <a:blip r:embed="rId3"/>
          <a:stretch>
            <a:fillRect/>
          </a:stretch>
        </p:blipFill>
        <p:spPr>
          <a:xfrm>
            <a:off x="1340768" y="1491295"/>
            <a:ext cx="3281181" cy="5817009"/>
          </a:xfrm>
          <a:prstGeom prst="rect">
            <a:avLst/>
          </a:prstGeom>
        </p:spPr>
      </p:pic>
      <p:pic>
        <p:nvPicPr>
          <p:cNvPr id="6" name="Image 5"/>
          <p:cNvPicPr>
            <a:picLocks noChangeAspect="1"/>
          </p:cNvPicPr>
          <p:nvPr/>
        </p:nvPicPr>
        <p:blipFill>
          <a:blip r:embed="rId4"/>
          <a:stretch>
            <a:fillRect/>
          </a:stretch>
        </p:blipFill>
        <p:spPr>
          <a:xfrm>
            <a:off x="1556791" y="7236296"/>
            <a:ext cx="3036679" cy="864096"/>
          </a:xfrm>
          <a:prstGeom prst="rect">
            <a:avLst/>
          </a:prstGeom>
        </p:spPr>
      </p:pic>
      <p:sp>
        <p:nvSpPr>
          <p:cNvPr id="8" name="Titre 1"/>
          <p:cNvSpPr txBox="1">
            <a:spLocks/>
          </p:cNvSpPr>
          <p:nvPr/>
        </p:nvSpPr>
        <p:spPr>
          <a:xfrm>
            <a:off x="332656" y="243156"/>
            <a:ext cx="5130422" cy="1248139"/>
          </a:xfrm>
          <a:prstGeom prst="rect">
            <a:avLst/>
          </a:prstGeom>
        </p:spPr>
        <p:txBody>
          <a:bodyPr anchor="ctr" anchorCtr="0"/>
          <a:lst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a:lstStyle>
          <a:p>
            <a:pPr>
              <a:lnSpc>
                <a:spcPct val="75000"/>
              </a:lnSpc>
              <a:spcBef>
                <a:spcPct val="50000"/>
              </a:spcBef>
              <a:defRPr/>
            </a:pPr>
            <a:r>
              <a:rPr lang="fr-FR" altLang="fr-FR" dirty="0"/>
              <a:t>Cas clinique n° 4</a:t>
            </a:r>
            <a:endParaRPr lang="fr-FR" b="0" dirty="0"/>
          </a:p>
        </p:txBody>
      </p:sp>
      <p:sp>
        <p:nvSpPr>
          <p:cNvPr id="5" name="Rectangle 4"/>
          <p:cNvSpPr/>
          <p:nvPr/>
        </p:nvSpPr>
        <p:spPr>
          <a:xfrm>
            <a:off x="3933056" y="8402554"/>
            <a:ext cx="582211" cy="307777"/>
          </a:xfrm>
          <a:prstGeom prst="rect">
            <a:avLst/>
          </a:prstGeom>
          <a:solidFill>
            <a:schemeClr val="bg1"/>
          </a:solidFill>
        </p:spPr>
        <p:txBody>
          <a:bodyPr wrap="none">
            <a:spAutoFit/>
          </a:bodyPr>
          <a:lstStyle/>
          <a:p>
            <a:r>
              <a:rPr lang="fr-FR" sz="1400" dirty="0">
                <a:solidFill>
                  <a:srgbClr val="00B050"/>
                </a:solidFill>
              </a:rPr>
              <a:t>p. 59</a:t>
            </a:r>
            <a:endParaRPr lang="fr-FR" sz="1400" dirty="0"/>
          </a:p>
        </p:txBody>
      </p:sp>
    </p:spTree>
    <p:custDataLst>
      <p:tags r:id="rId1"/>
    </p:custDataLst>
    <p:extLst>
      <p:ext uri="{BB962C8B-B14F-4D97-AF65-F5344CB8AC3E}">
        <p14:creationId xmlns:p14="http://schemas.microsoft.com/office/powerpoint/2010/main" val="2477819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E4DD5AD-5A7F-40E0-BE75-54C76BE78919}"/>
              </a:ext>
            </a:extLst>
          </p:cNvPr>
          <p:cNvPicPr>
            <a:picLocks noChangeAspect="1"/>
          </p:cNvPicPr>
          <p:nvPr/>
        </p:nvPicPr>
        <p:blipFill>
          <a:blip r:embed="rId3"/>
          <a:stretch>
            <a:fillRect/>
          </a:stretch>
        </p:blipFill>
        <p:spPr>
          <a:xfrm>
            <a:off x="1340768" y="1491295"/>
            <a:ext cx="3281181" cy="5817009"/>
          </a:xfrm>
          <a:prstGeom prst="rect">
            <a:avLst/>
          </a:prstGeom>
        </p:spPr>
      </p:pic>
      <p:pic>
        <p:nvPicPr>
          <p:cNvPr id="6" name="Image 5"/>
          <p:cNvPicPr>
            <a:picLocks noChangeAspect="1"/>
          </p:cNvPicPr>
          <p:nvPr/>
        </p:nvPicPr>
        <p:blipFill>
          <a:blip r:embed="rId4"/>
          <a:stretch>
            <a:fillRect/>
          </a:stretch>
        </p:blipFill>
        <p:spPr>
          <a:xfrm>
            <a:off x="1556791" y="7236296"/>
            <a:ext cx="3036679" cy="864096"/>
          </a:xfrm>
          <a:prstGeom prst="rect">
            <a:avLst/>
          </a:prstGeom>
        </p:spPr>
      </p:pic>
      <p:sp>
        <p:nvSpPr>
          <p:cNvPr id="8" name="Titre 1"/>
          <p:cNvSpPr txBox="1">
            <a:spLocks/>
          </p:cNvSpPr>
          <p:nvPr/>
        </p:nvSpPr>
        <p:spPr>
          <a:xfrm>
            <a:off x="332656" y="243156"/>
            <a:ext cx="5130422" cy="1248139"/>
          </a:xfrm>
          <a:prstGeom prst="rect">
            <a:avLst/>
          </a:prstGeom>
        </p:spPr>
        <p:txBody>
          <a:bodyPr anchor="ctr" anchorCtr="0"/>
          <a:lst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a:lstStyle>
          <a:p>
            <a:pPr>
              <a:lnSpc>
                <a:spcPct val="75000"/>
              </a:lnSpc>
              <a:spcBef>
                <a:spcPct val="50000"/>
              </a:spcBef>
              <a:defRPr/>
            </a:pPr>
            <a:r>
              <a:rPr lang="fr-FR" altLang="fr-FR" dirty="0"/>
              <a:t>Cas clinique n° 4</a:t>
            </a:r>
            <a:endParaRPr lang="fr-FR" b="0" dirty="0"/>
          </a:p>
        </p:txBody>
      </p:sp>
      <p:sp>
        <p:nvSpPr>
          <p:cNvPr id="5" name="ZoneTexte 4"/>
          <p:cNvSpPr txBox="1"/>
          <p:nvPr/>
        </p:nvSpPr>
        <p:spPr>
          <a:xfrm>
            <a:off x="1646216" y="5436677"/>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7" name="ZoneTexte 6"/>
          <p:cNvSpPr txBox="1"/>
          <p:nvPr/>
        </p:nvSpPr>
        <p:spPr>
          <a:xfrm>
            <a:off x="1646216" y="226832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9" name="ZoneTexte 8"/>
          <p:cNvSpPr txBox="1"/>
          <p:nvPr/>
        </p:nvSpPr>
        <p:spPr>
          <a:xfrm>
            <a:off x="1628800" y="3636477"/>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4824" y="248376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1842784" y="2877485"/>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2" name="ZoneTexte 11"/>
          <p:cNvSpPr txBox="1"/>
          <p:nvPr/>
        </p:nvSpPr>
        <p:spPr>
          <a:xfrm>
            <a:off x="1852512" y="262778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3" name="ZoneTexte 12"/>
          <p:cNvSpPr txBox="1"/>
          <p:nvPr/>
        </p:nvSpPr>
        <p:spPr>
          <a:xfrm>
            <a:off x="1862240" y="3779913"/>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4" name="ZoneTexte 13"/>
          <p:cNvSpPr txBox="1"/>
          <p:nvPr/>
        </p:nvSpPr>
        <p:spPr>
          <a:xfrm>
            <a:off x="1646216" y="658822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6" name="Rectangle 15"/>
          <p:cNvSpPr/>
          <p:nvPr/>
        </p:nvSpPr>
        <p:spPr>
          <a:xfrm>
            <a:off x="2690252" y="8248666"/>
            <a:ext cx="582211" cy="307777"/>
          </a:xfrm>
          <a:prstGeom prst="rect">
            <a:avLst/>
          </a:prstGeom>
          <a:solidFill>
            <a:schemeClr val="bg1"/>
          </a:solidFill>
        </p:spPr>
        <p:txBody>
          <a:bodyPr wrap="none">
            <a:spAutoFit/>
          </a:bodyPr>
          <a:lstStyle/>
          <a:p>
            <a:r>
              <a:rPr lang="fr-FR" sz="1400" dirty="0">
                <a:solidFill>
                  <a:srgbClr val="00B050"/>
                </a:solidFill>
              </a:rPr>
              <a:t>p. 59</a:t>
            </a:r>
            <a:endParaRPr lang="fr-FR" sz="1400" dirty="0"/>
          </a:p>
        </p:txBody>
      </p:sp>
    </p:spTree>
    <p:custDataLst>
      <p:tags r:id="rId1"/>
    </p:custDataLst>
    <p:extLst>
      <p:ext uri="{BB962C8B-B14F-4D97-AF65-F5344CB8AC3E}">
        <p14:creationId xmlns:p14="http://schemas.microsoft.com/office/powerpoint/2010/main" val="3420115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235723"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5"/>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pic>
        <p:nvPicPr>
          <p:cNvPr id="30" name="Image 29">
            <a:extLst>
              <a:ext uri="{FF2B5EF4-FFF2-40B4-BE49-F238E27FC236}">
                <a16:creationId xmlns:a16="http://schemas.microsoft.com/office/drawing/2014/main" id="{70BBFE74-8D0C-4F01-9E62-0E914863028D}"/>
              </a:ext>
            </a:extLst>
          </p:cNvPr>
          <p:cNvPicPr>
            <a:picLocks noChangeAspect="1"/>
          </p:cNvPicPr>
          <p:nvPr/>
        </p:nvPicPr>
        <p:blipFill rotWithShape="1">
          <a:blip r:embed="rId4"/>
          <a:srcRect l="42933" t="38188" r="19518" b="21288"/>
          <a:stretch/>
        </p:blipFill>
        <p:spPr>
          <a:xfrm>
            <a:off x="3301106" y="3399044"/>
            <a:ext cx="3552480" cy="3067174"/>
          </a:xfrm>
          <a:prstGeom prst="rect">
            <a:avLst/>
          </a:prstGeom>
          <a:ln>
            <a:solidFill>
              <a:srgbClr val="0070C0"/>
            </a:solidFill>
          </a:ln>
        </p:spPr>
      </p:pic>
      <p:cxnSp>
        <p:nvCxnSpPr>
          <p:cNvPr id="31" name="Connecteur droit avec flèche 30">
            <a:extLst>
              <a:ext uri="{FF2B5EF4-FFF2-40B4-BE49-F238E27FC236}">
                <a16:creationId xmlns:a16="http://schemas.microsoft.com/office/drawing/2014/main" id="{FD186690-8464-4C16-B0A2-2FA4CC4DBFD4}"/>
              </a:ext>
            </a:extLst>
          </p:cNvPr>
          <p:cNvCxnSpPr>
            <a:cxnSpLocks/>
          </p:cNvCxnSpPr>
          <p:nvPr/>
        </p:nvCxnSpPr>
        <p:spPr bwMode="auto">
          <a:xfrm flipH="1">
            <a:off x="2555891" y="4323252"/>
            <a:ext cx="1114414" cy="174577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271376" y="6091325"/>
            <a:ext cx="582211" cy="307777"/>
          </a:xfrm>
          <a:prstGeom prst="rect">
            <a:avLst/>
          </a:prstGeom>
          <a:solidFill>
            <a:schemeClr val="bg1"/>
          </a:solidFill>
        </p:spPr>
        <p:txBody>
          <a:bodyPr wrap="none">
            <a:spAutoFit/>
          </a:bodyPr>
          <a:lstStyle/>
          <a:p>
            <a:r>
              <a:rPr lang="fr-FR" sz="1400" dirty="0">
                <a:solidFill>
                  <a:srgbClr val="00B050"/>
                </a:solidFill>
              </a:rPr>
              <a:t>p. 39</a:t>
            </a:r>
            <a:endParaRPr lang="fr-FR" sz="1400" dirty="0"/>
          </a:p>
        </p:txBody>
      </p:sp>
    </p:spTree>
    <p:custDataLst>
      <p:tags r:id="rId1"/>
    </p:custDataLst>
    <p:extLst>
      <p:ext uri="{BB962C8B-B14F-4D97-AF65-F5344CB8AC3E}">
        <p14:creationId xmlns:p14="http://schemas.microsoft.com/office/powerpoint/2010/main" val="343631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4"/>
          <a:srcRect l="30122" t="14766" r="27945" b="8455"/>
          <a:stretch/>
        </p:blipFill>
        <p:spPr>
          <a:xfrm>
            <a:off x="235723"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706409" y="7144744"/>
            <a:ext cx="1935508" cy="215444"/>
          </a:xfrm>
          <a:prstGeom prst="rect">
            <a:avLst/>
          </a:prstGeom>
          <a:solidFill>
            <a:schemeClr val="bg1"/>
          </a:solidFill>
        </p:spPr>
        <p:txBody>
          <a:bodyPr wrap="square" lIns="36000" tIns="0" rIns="36000" bIns="0">
            <a:spAutoFit/>
          </a:bodyPr>
          <a:lstStyle/>
          <a:p>
            <a:r>
              <a:rPr lang="fr-FR" sz="1400" dirty="0">
                <a:solidFill>
                  <a:srgbClr val="FF0000"/>
                </a:solidFill>
                <a:latin typeface="Arial" panose="020B0604020202020204" pitchFamily="34" charset="0"/>
              </a:rPr>
              <a:t>PNE</a:t>
            </a:r>
            <a:r>
              <a:rPr lang="fr-FR" sz="1400" b="1" dirty="0">
                <a:solidFill>
                  <a:srgbClr val="FF0000"/>
                </a:solidFill>
                <a:latin typeface="Arial" panose="020B0604020202020204" pitchFamily="34" charset="0"/>
              </a:rPr>
              <a:t>2 : </a:t>
            </a:r>
            <a:r>
              <a:rPr lang="fr-FR" sz="1400" dirty="0">
                <a:solidFill>
                  <a:srgbClr val="FF0000"/>
                </a:solidFill>
                <a:latin typeface="Arial" panose="020B0604020202020204" pitchFamily="34" charset="0"/>
              </a:rPr>
              <a:t>PN probable</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5"/>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pic>
        <p:nvPicPr>
          <p:cNvPr id="33" name="Image 32">
            <a:extLst>
              <a:ext uri="{FF2B5EF4-FFF2-40B4-BE49-F238E27FC236}">
                <a16:creationId xmlns:a16="http://schemas.microsoft.com/office/drawing/2014/main" id="{B1E1BC76-0E1A-4F52-98A1-276304887A1E}"/>
              </a:ext>
            </a:extLst>
          </p:cNvPr>
          <p:cNvPicPr>
            <a:picLocks noChangeAspect="1"/>
          </p:cNvPicPr>
          <p:nvPr/>
        </p:nvPicPr>
        <p:blipFill rotWithShape="1">
          <a:blip r:embed="rId5"/>
          <a:srcRect l="41087" t="30067" r="19985" b="18993"/>
          <a:stretch/>
        </p:blipFill>
        <p:spPr>
          <a:xfrm>
            <a:off x="3478707" y="5306115"/>
            <a:ext cx="3356992" cy="3514357"/>
          </a:xfrm>
          <a:prstGeom prst="rect">
            <a:avLst/>
          </a:prstGeom>
          <a:ln>
            <a:solidFill>
              <a:srgbClr val="0070C0"/>
            </a:solidFill>
          </a:ln>
        </p:spPr>
      </p:pic>
      <p:cxnSp>
        <p:nvCxnSpPr>
          <p:cNvPr id="34" name="Connecteur droit avec flèche 33">
            <a:extLst>
              <a:ext uri="{FF2B5EF4-FFF2-40B4-BE49-F238E27FC236}">
                <a16:creationId xmlns:a16="http://schemas.microsoft.com/office/drawing/2014/main" id="{4270F770-0D44-4CBF-B80D-ED8678C0DF12}"/>
              </a:ext>
            </a:extLst>
          </p:cNvPr>
          <p:cNvCxnSpPr>
            <a:cxnSpLocks/>
          </p:cNvCxnSpPr>
          <p:nvPr/>
        </p:nvCxnSpPr>
        <p:spPr bwMode="auto">
          <a:xfrm flipH="1">
            <a:off x="3356993" y="6364800"/>
            <a:ext cx="792089" cy="82909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20608" y="8490393"/>
            <a:ext cx="582211" cy="307777"/>
          </a:xfrm>
          <a:prstGeom prst="rect">
            <a:avLst/>
          </a:prstGeom>
          <a:solidFill>
            <a:schemeClr val="bg1"/>
          </a:solidFill>
        </p:spPr>
        <p:txBody>
          <a:bodyPr wrap="none">
            <a:spAutoFit/>
          </a:bodyPr>
          <a:lstStyle/>
          <a:p>
            <a:r>
              <a:rPr lang="fr-FR" sz="1400" dirty="0">
                <a:solidFill>
                  <a:srgbClr val="00B050"/>
                </a:solidFill>
              </a:rPr>
              <a:t>p. 43</a:t>
            </a:r>
            <a:endParaRPr lang="fr-FR" sz="1400" dirty="0"/>
          </a:p>
        </p:txBody>
      </p:sp>
    </p:spTree>
    <p:custDataLst>
      <p:tags r:id="rId1"/>
    </p:custDataLst>
    <p:extLst>
      <p:ext uri="{BB962C8B-B14F-4D97-AF65-F5344CB8AC3E}">
        <p14:creationId xmlns:p14="http://schemas.microsoft.com/office/powerpoint/2010/main" val="42375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235723"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706409" y="7144744"/>
            <a:ext cx="1935508" cy="215444"/>
          </a:xfrm>
          <a:prstGeom prst="rect">
            <a:avLst/>
          </a:prstGeom>
          <a:solidFill>
            <a:schemeClr val="bg1"/>
          </a:solidFill>
        </p:spPr>
        <p:txBody>
          <a:bodyPr wrap="square" lIns="36000" tIns="0" rIns="36000" bIns="0">
            <a:spAutoFit/>
          </a:bodyPr>
          <a:lstStyle/>
          <a:p>
            <a:r>
              <a:rPr lang="fr-FR" sz="1400" dirty="0">
                <a:solidFill>
                  <a:srgbClr val="FF0000"/>
                </a:solidFill>
                <a:latin typeface="Arial" panose="020B0604020202020204" pitchFamily="34" charset="0"/>
              </a:rPr>
              <a:t>PNE</a:t>
            </a:r>
            <a:r>
              <a:rPr lang="fr-FR" sz="1400" b="1" dirty="0">
                <a:solidFill>
                  <a:srgbClr val="FF0000"/>
                </a:solidFill>
                <a:latin typeface="Arial" panose="020B0604020202020204" pitchFamily="34" charset="0"/>
              </a:rPr>
              <a:t>2 : </a:t>
            </a:r>
            <a:r>
              <a:rPr lang="fr-FR" sz="1400" dirty="0">
                <a:solidFill>
                  <a:srgbClr val="FF0000"/>
                </a:solidFill>
                <a:latin typeface="Arial" panose="020B0604020202020204" pitchFamily="34" charset="0"/>
              </a:rPr>
              <a:t>PN probable</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5"/>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sp>
        <p:nvSpPr>
          <p:cNvPr id="35" name="ZoneTexte 34">
            <a:extLst>
              <a:ext uri="{FF2B5EF4-FFF2-40B4-BE49-F238E27FC236}">
                <a16:creationId xmlns:a16="http://schemas.microsoft.com/office/drawing/2014/main" id="{52B4F4CA-B0B6-4144-B403-6E7B724B6AB5}"/>
              </a:ext>
            </a:extLst>
          </p:cNvPr>
          <p:cNvSpPr txBox="1"/>
          <p:nvPr/>
        </p:nvSpPr>
        <p:spPr>
          <a:xfrm>
            <a:off x="1690309" y="8130592"/>
            <a:ext cx="2457562" cy="184666"/>
          </a:xfrm>
          <a:prstGeom prst="rect">
            <a:avLst/>
          </a:prstGeom>
          <a:solidFill>
            <a:schemeClr val="bg1"/>
          </a:solidFill>
        </p:spPr>
        <p:txBody>
          <a:bodyPr wrap="square" lIns="36000" tIns="0" rIns="36000" bIns="0" rtlCol="0">
            <a:spAutoFit/>
          </a:bodyPr>
          <a:lstStyle/>
          <a:p>
            <a:r>
              <a:rPr lang="fr-FR" sz="1200" b="1" dirty="0">
                <a:solidFill>
                  <a:srgbClr val="FF0000"/>
                </a:solidFill>
              </a:rPr>
              <a:t>ESCCOL</a:t>
            </a:r>
            <a:r>
              <a:rPr lang="fr-FR" sz="1200" dirty="0">
                <a:solidFill>
                  <a:srgbClr val="FF0000"/>
                </a:solidFill>
              </a:rPr>
              <a:t> </a:t>
            </a:r>
            <a:r>
              <a:rPr lang="fr-FR" sz="1100" dirty="0"/>
              <a:t>(</a:t>
            </a:r>
            <a:r>
              <a:rPr lang="fr-FR" sz="1100" i="1" dirty="0"/>
              <a:t>Escherichia coli</a:t>
            </a:r>
            <a:r>
              <a:rPr lang="fr-FR" sz="1100" dirty="0"/>
              <a:t>)</a:t>
            </a:r>
            <a:r>
              <a:rPr lang="fr-FR" sz="1200" dirty="0">
                <a:solidFill>
                  <a:srgbClr val="00B050"/>
                </a:solidFill>
              </a:rPr>
              <a:t>       p.66</a:t>
            </a:r>
          </a:p>
        </p:txBody>
      </p:sp>
      <p:pic>
        <p:nvPicPr>
          <p:cNvPr id="27" name="Image 26"/>
          <p:cNvPicPr>
            <a:picLocks noChangeAspect="1"/>
          </p:cNvPicPr>
          <p:nvPr/>
        </p:nvPicPr>
        <p:blipFill>
          <a:blip r:embed="rId4"/>
          <a:stretch>
            <a:fillRect/>
          </a:stretch>
        </p:blipFill>
        <p:spPr>
          <a:xfrm>
            <a:off x="2530565" y="7019676"/>
            <a:ext cx="4132960" cy="1989488"/>
          </a:xfrm>
          <a:prstGeom prst="rect">
            <a:avLst/>
          </a:prstGeom>
          <a:ln>
            <a:solidFill>
              <a:srgbClr val="0070C0"/>
            </a:solidFill>
          </a:ln>
        </p:spPr>
      </p:pic>
      <p:sp>
        <p:nvSpPr>
          <p:cNvPr id="32" name="Rectangle à coins arrondis 31"/>
          <p:cNvSpPr/>
          <p:nvPr/>
        </p:nvSpPr>
        <p:spPr>
          <a:xfrm>
            <a:off x="377600" y="8315258"/>
            <a:ext cx="1301269" cy="5040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5299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235723"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706409" y="7144744"/>
            <a:ext cx="1935508" cy="215444"/>
          </a:xfrm>
          <a:prstGeom prst="rect">
            <a:avLst/>
          </a:prstGeom>
          <a:solidFill>
            <a:schemeClr val="bg1"/>
          </a:solidFill>
        </p:spPr>
        <p:txBody>
          <a:bodyPr wrap="square" lIns="36000" tIns="0" rIns="36000" bIns="0">
            <a:spAutoFit/>
          </a:bodyPr>
          <a:lstStyle/>
          <a:p>
            <a:r>
              <a:rPr lang="fr-FR" sz="1400" dirty="0">
                <a:solidFill>
                  <a:srgbClr val="FF0000"/>
                </a:solidFill>
                <a:latin typeface="Arial" panose="020B0604020202020204" pitchFamily="34" charset="0"/>
              </a:rPr>
              <a:t>PNE</a:t>
            </a:r>
            <a:r>
              <a:rPr lang="fr-FR" sz="1400" b="1" dirty="0">
                <a:solidFill>
                  <a:srgbClr val="FF0000"/>
                </a:solidFill>
                <a:latin typeface="Arial" panose="020B0604020202020204" pitchFamily="34" charset="0"/>
              </a:rPr>
              <a:t>2 : </a:t>
            </a:r>
            <a:r>
              <a:rPr lang="fr-FR" sz="1400" dirty="0">
                <a:solidFill>
                  <a:srgbClr val="FF0000"/>
                </a:solidFill>
                <a:latin typeface="Arial" panose="020B0604020202020204" pitchFamily="34" charset="0"/>
              </a:rPr>
              <a:t>PN probable</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5"/>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sp>
        <p:nvSpPr>
          <p:cNvPr id="41" name="ZoneTexte 40">
            <a:extLst>
              <a:ext uri="{FF2B5EF4-FFF2-40B4-BE49-F238E27FC236}">
                <a16:creationId xmlns:a16="http://schemas.microsoft.com/office/drawing/2014/main" id="{6EF423C2-8C86-4FA4-AC8A-A9D97F232DF9}"/>
              </a:ext>
            </a:extLst>
          </p:cNvPr>
          <p:cNvSpPr txBox="1"/>
          <p:nvPr/>
        </p:nvSpPr>
        <p:spPr>
          <a:xfrm>
            <a:off x="1684860" y="8356229"/>
            <a:ext cx="792088" cy="738664"/>
          </a:xfrm>
          <a:prstGeom prst="rect">
            <a:avLst/>
          </a:prstGeom>
          <a:solidFill>
            <a:schemeClr val="bg1"/>
          </a:solid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Non BLSE</a:t>
            </a:r>
          </a:p>
          <a:p>
            <a:r>
              <a:rPr lang="fr-FR" sz="1200" dirty="0">
                <a:solidFill>
                  <a:srgbClr val="FF0000"/>
                </a:solidFill>
              </a:rPr>
              <a:t>S</a:t>
            </a:r>
          </a:p>
          <a:p>
            <a:r>
              <a:rPr lang="fr-FR" sz="1200" dirty="0">
                <a:solidFill>
                  <a:srgbClr val="FF0000"/>
                </a:solidFill>
              </a:rPr>
              <a:t>Non</a:t>
            </a:r>
          </a:p>
        </p:txBody>
      </p:sp>
      <p:sp>
        <p:nvSpPr>
          <p:cNvPr id="35" name="ZoneTexte 34">
            <a:extLst>
              <a:ext uri="{FF2B5EF4-FFF2-40B4-BE49-F238E27FC236}">
                <a16:creationId xmlns:a16="http://schemas.microsoft.com/office/drawing/2014/main" id="{52B4F4CA-B0B6-4144-B403-6E7B724B6AB5}"/>
              </a:ext>
            </a:extLst>
          </p:cNvPr>
          <p:cNvSpPr txBox="1"/>
          <p:nvPr/>
        </p:nvSpPr>
        <p:spPr>
          <a:xfrm>
            <a:off x="1690309" y="8130592"/>
            <a:ext cx="2457562" cy="184666"/>
          </a:xfrm>
          <a:prstGeom prst="rect">
            <a:avLst/>
          </a:prstGeom>
          <a:solidFill>
            <a:schemeClr val="bg1"/>
          </a:solidFill>
        </p:spPr>
        <p:txBody>
          <a:bodyPr wrap="square" lIns="36000" tIns="0" rIns="36000" bIns="0" rtlCol="0">
            <a:spAutoFit/>
          </a:bodyPr>
          <a:lstStyle/>
          <a:p>
            <a:r>
              <a:rPr lang="fr-FR" sz="1200" b="1" dirty="0">
                <a:solidFill>
                  <a:srgbClr val="FF0000"/>
                </a:solidFill>
              </a:rPr>
              <a:t>ESCCOL</a:t>
            </a:r>
            <a:r>
              <a:rPr lang="fr-FR" sz="1200" dirty="0">
                <a:solidFill>
                  <a:srgbClr val="FF0000"/>
                </a:solidFill>
              </a:rPr>
              <a:t> </a:t>
            </a:r>
            <a:r>
              <a:rPr lang="fr-FR" sz="1100" dirty="0"/>
              <a:t>(</a:t>
            </a:r>
            <a:r>
              <a:rPr lang="fr-FR" sz="1100" i="1" dirty="0"/>
              <a:t>Escherichia coli</a:t>
            </a:r>
            <a:r>
              <a:rPr lang="fr-FR" sz="1100" dirty="0"/>
              <a:t>)</a:t>
            </a:r>
            <a:r>
              <a:rPr lang="fr-FR" sz="1200" dirty="0">
                <a:solidFill>
                  <a:srgbClr val="00B050"/>
                </a:solidFill>
              </a:rPr>
              <a:t>       p.66</a:t>
            </a:r>
          </a:p>
        </p:txBody>
      </p:sp>
      <p:pic>
        <p:nvPicPr>
          <p:cNvPr id="28" name="Image 27"/>
          <p:cNvPicPr>
            <a:picLocks noChangeAspect="1"/>
          </p:cNvPicPr>
          <p:nvPr/>
        </p:nvPicPr>
        <p:blipFill>
          <a:blip r:embed="rId4"/>
          <a:stretch>
            <a:fillRect/>
          </a:stretch>
        </p:blipFill>
        <p:spPr>
          <a:xfrm>
            <a:off x="2530565" y="7019676"/>
            <a:ext cx="4132960" cy="1989488"/>
          </a:xfrm>
          <a:prstGeom prst="rect">
            <a:avLst/>
          </a:prstGeom>
          <a:ln>
            <a:solidFill>
              <a:srgbClr val="0070C0"/>
            </a:solidFill>
          </a:ln>
        </p:spPr>
      </p:pic>
      <p:sp>
        <p:nvSpPr>
          <p:cNvPr id="30" name="Rectangle à coins arrondis 29"/>
          <p:cNvSpPr/>
          <p:nvPr/>
        </p:nvSpPr>
        <p:spPr>
          <a:xfrm>
            <a:off x="377600" y="8315258"/>
            <a:ext cx="1301269" cy="5040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4017955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5 </a:t>
            </a:r>
            <a:endParaRPr lang="fr-FR" b="0" dirty="0"/>
          </a:p>
        </p:txBody>
      </p:sp>
      <p:sp>
        <p:nvSpPr>
          <p:cNvPr id="4" name="Espace réservé du texte 3"/>
          <p:cNvSpPr>
            <a:spLocks noGrp="1"/>
          </p:cNvSpPr>
          <p:nvPr>
            <p:ph type="body" sz="quarter" idx="12"/>
          </p:nvPr>
        </p:nvSpPr>
        <p:spPr>
          <a:xfrm>
            <a:off x="116632" y="1496408"/>
            <a:ext cx="6552728" cy="7324064"/>
          </a:xfrm>
        </p:spPr>
        <p:txBody>
          <a:bodyPr/>
          <a:lstStyle/>
          <a:p>
            <a:pPr lvl="1">
              <a:lnSpc>
                <a:spcPct val="150000"/>
              </a:lnSpc>
            </a:pPr>
            <a:r>
              <a:rPr lang="fr-FR" altLang="fr-FR" sz="1400" b="1" dirty="0"/>
              <a:t>Date enquête : </a:t>
            </a:r>
            <a:r>
              <a:rPr lang="fr-FR" altLang="fr-FR" sz="1400" b="1" dirty="0">
                <a:solidFill>
                  <a:srgbClr val="FF0000"/>
                </a:solidFill>
              </a:rPr>
              <a:t>30/05/2024 matin</a:t>
            </a:r>
          </a:p>
          <a:p>
            <a:pPr lvl="1" algn="just">
              <a:lnSpc>
                <a:spcPct val="150000"/>
              </a:lnSpc>
            </a:pPr>
            <a:endParaRPr lang="fr-FR" sz="1400" dirty="0"/>
          </a:p>
          <a:p>
            <a:pPr lvl="1" algn="just">
              <a:lnSpc>
                <a:spcPct val="150000"/>
              </a:lnSpc>
            </a:pPr>
            <a:r>
              <a:rPr lang="fr-FR" sz="1400" dirty="0"/>
              <a:t>Madame Aline PONS est résidente de l’EHPAD du Pilat depuis 2 ans et âgée de 85 ans. Elle est suivie par l’Oncopole pour un cancer colorectal. </a:t>
            </a:r>
          </a:p>
          <a:p>
            <a:pPr lvl="1" algn="just">
              <a:lnSpc>
                <a:spcPct val="150000"/>
              </a:lnSpc>
            </a:pPr>
            <a:r>
              <a:rPr lang="fr-FR" sz="1400" dirty="0"/>
              <a:t>Elle est autonome pour ses déplacements, ne présente pas d’escarre et elle est orientée et continente. Elle a bénéficié, il y a 5 ans de la pose d’une chambre à cathéter implanté.</a:t>
            </a:r>
          </a:p>
          <a:p>
            <a:pPr marL="285771" lvl="1" indent="-285771" algn="just">
              <a:lnSpc>
                <a:spcPct val="150000"/>
              </a:lnSpc>
              <a:buFont typeface="Arial" panose="020B0604020202020204" pitchFamily="34" charset="0"/>
              <a:buChar char="•"/>
            </a:pPr>
            <a:r>
              <a:rPr lang="fr-FR" sz="1400" dirty="0"/>
              <a:t>Le 27 mai, Elle a été hospitalisée en ambulatoire pour bilan dans le cadre du suivi de son cancer.</a:t>
            </a:r>
          </a:p>
          <a:p>
            <a:pPr marL="285771" lvl="1" indent="-285771" algn="just">
              <a:lnSpc>
                <a:spcPct val="150000"/>
              </a:lnSpc>
              <a:buFont typeface="Arial" panose="020B0604020202020204" pitchFamily="34" charset="0"/>
              <a:buChar char="•"/>
            </a:pPr>
            <a:r>
              <a:rPr lang="fr-FR" sz="1400" dirty="0"/>
              <a:t>24 h après son retour d’hospitalisation (28/05), elle a présenté un état grippal avec céphalées, maux de gorge et myalgies. Un test de diagnostic rapide (TROD) a été réalisé et confirme la présence d’un SARS-CoV-2. </a:t>
            </a:r>
          </a:p>
          <a:p>
            <a:pPr marL="285771" lvl="1" indent="-285771" algn="just">
              <a:lnSpc>
                <a:spcPct val="150000"/>
              </a:lnSpc>
              <a:buFont typeface="Arial" panose="020B0604020202020204" pitchFamily="34" charset="0"/>
              <a:buChar char="•"/>
            </a:pPr>
            <a:r>
              <a:rPr lang="fr-FR" sz="1400" dirty="0"/>
              <a:t>Le jour de l’enquête, l’enquêteur demande à l’IDE de mesurer la saturation en O2 (SaO2 = 95 %).</a:t>
            </a:r>
          </a:p>
          <a:p>
            <a:pPr marL="285771" lvl="1" indent="-285771" algn="just">
              <a:lnSpc>
                <a:spcPct val="150000"/>
              </a:lnSpc>
              <a:buFont typeface="Arial" panose="020B0604020202020204" pitchFamily="34" charset="0"/>
              <a:buChar char="•"/>
            </a:pPr>
            <a:r>
              <a:rPr lang="fr-FR" sz="1400" dirty="0"/>
              <a:t>Par ailleurs, lors de son hospitalisation, en ambulatoire, l’oncologue a prescrit de l’aciclovir en pommade en raison d’un herpès labial évoluant depuis quelques jours (durée de traitement 7 jours).</a:t>
            </a:r>
          </a:p>
          <a:p>
            <a:pPr lvl="1">
              <a:lnSpc>
                <a:spcPct val="150000"/>
              </a:lnSpc>
            </a:pPr>
            <a:endParaRPr lang="fr-FR" altLang="fr-FR" sz="1400" b="1" dirty="0">
              <a:solidFill>
                <a:srgbClr val="FF0000"/>
              </a:solidFill>
            </a:endParaRPr>
          </a:p>
          <a:p>
            <a:pPr lvl="1">
              <a:lnSpc>
                <a:spcPct val="150000"/>
              </a:lnSpc>
            </a:pPr>
            <a:endParaRPr lang="fr-FR" altLang="fr-FR" sz="1400" b="1" dirty="0">
              <a:solidFill>
                <a:srgbClr val="FF0000"/>
              </a:solidFill>
            </a:endParaRPr>
          </a:p>
        </p:txBody>
      </p:sp>
    </p:spTree>
    <p:custDataLst>
      <p:tags r:id="rId1"/>
    </p:custDataLst>
    <p:extLst>
      <p:ext uri="{BB962C8B-B14F-4D97-AF65-F5344CB8AC3E}">
        <p14:creationId xmlns:p14="http://schemas.microsoft.com/office/powerpoint/2010/main" val="2711129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16632" y="1619672"/>
            <a:ext cx="6624736" cy="7272808"/>
          </a:xfrm>
        </p:spPr>
        <p:txBody>
          <a:bodyPr/>
          <a:lstStyle/>
          <a:p>
            <a:r>
              <a:rPr lang="fr-FR" u="sng" dirty="0"/>
              <a:t>Questions à se poser </a:t>
            </a:r>
          </a:p>
          <a:p>
            <a:pPr algn="just"/>
            <a:r>
              <a:rPr lang="fr-FR" sz="1600" dirty="0">
                <a:solidFill>
                  <a:srgbClr val="373739"/>
                </a:solidFill>
              </a:rPr>
              <a:t>LA </a:t>
            </a:r>
            <a:r>
              <a:rPr lang="fr-FR" sz="1600" dirty="0" err="1">
                <a:solidFill>
                  <a:srgbClr val="373739"/>
                </a:solidFill>
              </a:rPr>
              <a:t>RésidentE</a:t>
            </a:r>
            <a:r>
              <a:rPr lang="fr-FR" sz="1600" dirty="0">
                <a:solidFill>
                  <a:srgbClr val="373739"/>
                </a:solidFill>
              </a:rPr>
              <a:t> EST-ELLE informéE et eligible ?</a:t>
            </a:r>
          </a:p>
          <a:p>
            <a:pPr marL="429781" lvl="3" indent="-285771" algn="just">
              <a:buFont typeface="Wingdings" panose="05000000000000000000" pitchFamily="2" charset="2"/>
              <a:buChar char="Ø"/>
            </a:pPr>
            <a:r>
              <a:rPr lang="fr-FR" sz="1400" dirty="0">
                <a:latin typeface="+mj-lt"/>
              </a:rPr>
              <a:t>OUI : je renseigne les parties « Identification du résident » et  « Caractéristiques du résident »</a:t>
            </a:r>
          </a:p>
          <a:p>
            <a:pPr marL="429781" lvl="3" indent="-285771" algn="just">
              <a:buFont typeface="Wingdings" panose="05000000000000000000" pitchFamily="2" charset="2"/>
              <a:buChar char="Ø"/>
            </a:pPr>
            <a:endParaRPr lang="fr-FR" dirty="0"/>
          </a:p>
          <a:p>
            <a:pPr lvl="3" indent="0" algn="just">
              <a:buNone/>
            </a:pPr>
            <a:endParaRPr lang="fr-FR" sz="1000" dirty="0">
              <a:latin typeface="+mj-lt"/>
            </a:endParaRPr>
          </a:p>
          <a:p>
            <a:pPr marL="0" lvl="3" indent="0" algn="just">
              <a:buNone/>
            </a:pPr>
            <a:r>
              <a:rPr lang="fr-FR" b="1" cap="all" dirty="0">
                <a:solidFill>
                  <a:srgbClr val="373739"/>
                </a:solidFill>
                <a:latin typeface="+mj-lt"/>
              </a:rPr>
              <a:t>LA RESIDENTE A-T-ELLE un Dispositif invasif ?</a:t>
            </a:r>
          </a:p>
          <a:p>
            <a:pPr lvl="4" indent="0" algn="just">
              <a:buNone/>
            </a:pPr>
            <a:r>
              <a:rPr lang="fr-FR" dirty="0">
                <a:latin typeface="+mj-lt"/>
              </a:rPr>
              <a:t>Cathéter à chambre implantable</a:t>
            </a:r>
          </a:p>
          <a:p>
            <a:pPr marL="429781" lvl="3" indent="-285771" algn="just">
              <a:spcBef>
                <a:spcPts val="600"/>
              </a:spcBef>
              <a:buFont typeface="Wingdings" panose="05000000000000000000" pitchFamily="2" charset="2"/>
              <a:buChar char="Ø"/>
            </a:pPr>
            <a:r>
              <a:rPr lang="fr-FR" sz="1400" dirty="0">
                <a:latin typeface="+mj-lt"/>
              </a:rPr>
              <a:t>OUI : je coche juste la case OUI en face de « Dispositif(s) invasif(s) » et je précise le type  </a:t>
            </a:r>
          </a:p>
          <a:p>
            <a:pPr lvl="3" indent="0" algn="just">
              <a:buNone/>
            </a:pPr>
            <a:endParaRPr lang="fr-FR" sz="1400"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solidFill>
                <a:srgbClr val="373739"/>
              </a:solidFill>
              <a:latin typeface="+mj-lt"/>
            </a:endParaRPr>
          </a:p>
          <a:p>
            <a:pPr lvl="3" indent="0" algn="just">
              <a:buNone/>
            </a:pPr>
            <a:r>
              <a:rPr lang="fr-FR" sz="1400" dirty="0">
                <a:solidFill>
                  <a:srgbClr val="373739"/>
                </a:solidFill>
                <a:latin typeface="+mj-lt"/>
              </a:rPr>
              <a:t>Les traitements antiinfectieux </a:t>
            </a:r>
            <a:r>
              <a:rPr lang="fr-FR" sz="1400" b="1" dirty="0">
                <a:solidFill>
                  <a:srgbClr val="373739"/>
                </a:solidFill>
                <a:latin typeface="+mj-lt"/>
              </a:rPr>
              <a:t>locaux</a:t>
            </a:r>
            <a:r>
              <a:rPr lang="fr-FR" sz="1400" dirty="0">
                <a:solidFill>
                  <a:srgbClr val="373739"/>
                </a:solidFill>
                <a:latin typeface="+mj-lt"/>
              </a:rPr>
              <a:t> ne sont </a:t>
            </a:r>
            <a:r>
              <a:rPr lang="fr-FR" sz="1400" b="1" dirty="0">
                <a:solidFill>
                  <a:srgbClr val="373739"/>
                </a:solidFill>
                <a:latin typeface="+mj-lt"/>
              </a:rPr>
              <a:t>pas ciblés </a:t>
            </a:r>
            <a:r>
              <a:rPr lang="fr-FR" sz="1400" dirty="0">
                <a:solidFill>
                  <a:srgbClr val="373739"/>
                </a:solidFill>
                <a:latin typeface="+mj-lt"/>
              </a:rPr>
              <a:t>dans l’ENP</a:t>
            </a:r>
          </a:p>
          <a:p>
            <a:pPr marL="429781" lvl="3" indent="-285771" algn="just">
              <a:spcBef>
                <a:spcPts val="600"/>
              </a:spcBef>
              <a:buFont typeface="Wingdings" panose="05000000000000000000" pitchFamily="2" charset="2"/>
              <a:buChar char="Ø"/>
            </a:pPr>
            <a:r>
              <a:rPr lang="fr-FR" sz="1400" dirty="0">
                <a:latin typeface="+mj-lt"/>
              </a:rPr>
              <a:t>NON : je coche la case NON en face de « Traitement(s) anti-infectieux » et je passe à la partie «  Infection associée aux soins »</a:t>
            </a:r>
          </a:p>
          <a:p>
            <a:pPr lvl="3" indent="0" algn="just">
              <a:buNone/>
            </a:pPr>
            <a:endParaRPr lang="fr-FR" sz="1000" dirty="0">
              <a:latin typeface="+mj-lt"/>
            </a:endParaRPr>
          </a:p>
          <a:p>
            <a:pPr marL="0" lvl="3" indent="0" algn="just">
              <a:buNone/>
            </a:pPr>
            <a:r>
              <a:rPr lang="fr-FR" b="1" cap="all" dirty="0">
                <a:solidFill>
                  <a:srgbClr val="373739"/>
                </a:solidFill>
              </a:rPr>
              <a:t>LA RESIDENTE A-T-ELLE UNE INFECTION ASSOCIEE aux soins ?</a:t>
            </a:r>
            <a:endParaRPr lang="fr-FR" sz="1200" b="1" cap="all" dirty="0">
              <a:solidFill>
                <a:srgbClr val="373739"/>
              </a:solidFill>
            </a:endParaRPr>
          </a:p>
          <a:p>
            <a:pPr lvl="3" indent="0" algn="just">
              <a:buNone/>
            </a:pPr>
            <a:r>
              <a:rPr lang="fr-FR" sz="1400" dirty="0">
                <a:solidFill>
                  <a:srgbClr val="373739"/>
                </a:solidFill>
                <a:latin typeface="+mj-lt"/>
              </a:rPr>
              <a:t>2 IAS à documenter :</a:t>
            </a:r>
          </a:p>
          <a:p>
            <a:pPr marL="573791" lvl="4" indent="-285771" algn="just">
              <a:buFontTx/>
              <a:buChar char="-"/>
            </a:pPr>
            <a:r>
              <a:rPr lang="fr-FR" b="1" dirty="0"/>
              <a:t>COVID-19 </a:t>
            </a:r>
            <a:r>
              <a:rPr lang="fr-FR" dirty="0"/>
              <a:t>: Début des signes cliniques 24 h après son hospitalisation en ambulatoire, durée d’incubation moyen pour la COVID-19 (5 jours). Donc exposition en EHPAD et non en ambulatoire. Je vérifie les critères retenus pour  les infections COVID-19</a:t>
            </a:r>
          </a:p>
          <a:p>
            <a:pPr marL="573791" lvl="4" indent="-285771" algn="just">
              <a:buFontTx/>
              <a:buChar char="-"/>
            </a:pPr>
            <a:r>
              <a:rPr lang="fr-FR" b="1" dirty="0"/>
              <a:t>Herpès labial </a:t>
            </a:r>
            <a:endParaRPr lang="fr-FR" dirty="0"/>
          </a:p>
          <a:p>
            <a:pPr marL="429781" lvl="3" indent="-285771" algn="just">
              <a:spcBef>
                <a:spcPts val="600"/>
              </a:spcBef>
              <a:buFont typeface="Wingdings" panose="05000000000000000000" pitchFamily="2" charset="2"/>
              <a:buChar char="Ø"/>
            </a:pPr>
            <a:r>
              <a:rPr lang="fr-FR" sz="1400" dirty="0"/>
              <a:t>OUI : je coche OUI en face de « Infection(s) associée(s) aux soins »</a:t>
            </a:r>
            <a:r>
              <a:rPr lang="fr-FR" dirty="0"/>
              <a:t> </a:t>
            </a:r>
            <a:r>
              <a:rPr lang="fr-FR" sz="1400" dirty="0"/>
              <a:t>et je renseigne la partie dédiée</a:t>
            </a: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5 </a:t>
            </a:r>
            <a:endParaRPr lang="fr-FR" b="0" dirty="0"/>
          </a:p>
        </p:txBody>
      </p:sp>
    </p:spTree>
    <p:custDataLst>
      <p:tags r:id="rId1"/>
    </p:custDataLst>
    <p:extLst>
      <p:ext uri="{BB962C8B-B14F-4D97-AF65-F5344CB8AC3E}">
        <p14:creationId xmlns:p14="http://schemas.microsoft.com/office/powerpoint/2010/main" val="1613954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12789" y="1618838"/>
            <a:ext cx="3543795" cy="5906324"/>
          </a:xfrm>
          <a:prstGeom prst="rect">
            <a:avLst/>
          </a:prstGeom>
        </p:spPr>
      </p:pic>
      <p:sp>
        <p:nvSpPr>
          <p:cNvPr id="5" name="Rectangle : coins arrondis 4">
            <a:extLst>
              <a:ext uri="{FF2B5EF4-FFF2-40B4-BE49-F238E27FC236}">
                <a16:creationId xmlns:a16="http://schemas.microsoft.com/office/drawing/2014/main" id="{437C936B-50C0-4455-AE0A-02D8BE928B49}"/>
              </a:ext>
            </a:extLst>
          </p:cNvPr>
          <p:cNvSpPr/>
          <p:nvPr/>
        </p:nvSpPr>
        <p:spPr>
          <a:xfrm>
            <a:off x="156304" y="3429600"/>
            <a:ext cx="3632736" cy="7200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56D47E8E-8941-40F7-B8F9-AC93A60A77D4}"/>
              </a:ext>
            </a:extLst>
          </p:cNvPr>
          <p:cNvSpPr/>
          <p:nvPr/>
        </p:nvSpPr>
        <p:spPr>
          <a:xfrm>
            <a:off x="288984" y="6070528"/>
            <a:ext cx="3312368" cy="6480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9" name="Titre 1">
            <a:extLst>
              <a:ext uri="{FF2B5EF4-FFF2-40B4-BE49-F238E27FC236}">
                <a16:creationId xmlns:a16="http://schemas.microsoft.com/office/drawing/2014/main" id="{8DD89312-B94A-4D76-BA04-DC0FB00A957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5 </a:t>
            </a:r>
            <a:endParaRPr lang="fr-FR" b="0" dirty="0"/>
          </a:p>
        </p:txBody>
      </p:sp>
      <p:sp>
        <p:nvSpPr>
          <p:cNvPr id="10" name="Rectangle 9"/>
          <p:cNvSpPr/>
          <p:nvPr/>
        </p:nvSpPr>
        <p:spPr>
          <a:xfrm>
            <a:off x="1556792" y="7535056"/>
            <a:ext cx="582211" cy="307777"/>
          </a:xfrm>
          <a:prstGeom prst="rect">
            <a:avLst/>
          </a:prstGeom>
          <a:solidFill>
            <a:schemeClr val="bg1"/>
          </a:solidFill>
        </p:spPr>
        <p:txBody>
          <a:bodyPr wrap="none">
            <a:spAutoFit/>
          </a:bodyPr>
          <a:lstStyle/>
          <a:p>
            <a:r>
              <a:rPr lang="fr-FR" sz="1400" dirty="0">
                <a:solidFill>
                  <a:srgbClr val="00B050"/>
                </a:solidFill>
              </a:rPr>
              <a:t>p. 60</a:t>
            </a:r>
            <a:endParaRPr lang="fr-FR" sz="1400" dirty="0"/>
          </a:p>
        </p:txBody>
      </p:sp>
      <p:grpSp>
        <p:nvGrpSpPr>
          <p:cNvPr id="2" name="Groupe 1"/>
          <p:cNvGrpSpPr/>
          <p:nvPr/>
        </p:nvGrpSpPr>
        <p:grpSpPr>
          <a:xfrm>
            <a:off x="3789041" y="6588224"/>
            <a:ext cx="3024336" cy="2930433"/>
            <a:chOff x="3789041" y="6588224"/>
            <a:chExt cx="3024336" cy="2431399"/>
          </a:xfrm>
        </p:grpSpPr>
        <p:pic>
          <p:nvPicPr>
            <p:cNvPr id="6" name="Image 5">
              <a:extLst>
                <a:ext uri="{FF2B5EF4-FFF2-40B4-BE49-F238E27FC236}">
                  <a16:creationId xmlns:a16="http://schemas.microsoft.com/office/drawing/2014/main" id="{C94AEB4E-4ED5-4554-92B6-08197D0F8196}"/>
                </a:ext>
              </a:extLst>
            </p:cNvPr>
            <p:cNvPicPr>
              <a:picLocks noChangeAspect="1"/>
            </p:cNvPicPr>
            <p:nvPr/>
          </p:nvPicPr>
          <p:blipFill>
            <a:blip r:embed="rId4"/>
            <a:stretch>
              <a:fillRect/>
            </a:stretch>
          </p:blipFill>
          <p:spPr>
            <a:xfrm>
              <a:off x="3789041" y="6588224"/>
              <a:ext cx="3024336" cy="2226034"/>
            </a:xfrm>
            <a:prstGeom prst="rect">
              <a:avLst/>
            </a:prstGeom>
          </p:spPr>
        </p:pic>
        <p:sp>
          <p:nvSpPr>
            <p:cNvPr id="11" name="Rectangle 10"/>
            <p:cNvSpPr/>
            <p:nvPr/>
          </p:nvSpPr>
          <p:spPr>
            <a:xfrm>
              <a:off x="5010103" y="8764258"/>
              <a:ext cx="582211" cy="255365"/>
            </a:xfrm>
            <a:prstGeom prst="rect">
              <a:avLst/>
            </a:prstGeom>
            <a:solidFill>
              <a:schemeClr val="bg1"/>
            </a:solidFill>
          </p:spPr>
          <p:txBody>
            <a:bodyPr wrap="none">
              <a:spAutoFit/>
            </a:bodyPr>
            <a:lstStyle/>
            <a:p>
              <a:r>
                <a:rPr lang="fr-FR" sz="1400" dirty="0">
                  <a:solidFill>
                    <a:srgbClr val="00B050"/>
                  </a:solidFill>
                </a:rPr>
                <a:t>p. 62</a:t>
              </a:r>
              <a:endParaRPr lang="fr-FR" sz="1400" dirty="0"/>
            </a:p>
          </p:txBody>
        </p:sp>
      </p:grpSp>
      <p:sp>
        <p:nvSpPr>
          <p:cNvPr id="12" name="ZoneTexte 11"/>
          <p:cNvSpPr txBox="1"/>
          <p:nvPr/>
        </p:nvSpPr>
        <p:spPr>
          <a:xfrm>
            <a:off x="3861048" y="825471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3" name="ZoneTexte 12"/>
          <p:cNvSpPr txBox="1"/>
          <p:nvPr/>
        </p:nvSpPr>
        <p:spPr>
          <a:xfrm>
            <a:off x="3870776" y="725575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4" name="ZoneTexte 13"/>
          <p:cNvSpPr txBox="1"/>
          <p:nvPr/>
        </p:nvSpPr>
        <p:spPr>
          <a:xfrm>
            <a:off x="3880504" y="759691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custDataLst>
      <p:tags r:id="rId1"/>
    </p:custDataLst>
    <p:extLst>
      <p:ext uri="{BB962C8B-B14F-4D97-AF65-F5344CB8AC3E}">
        <p14:creationId xmlns:p14="http://schemas.microsoft.com/office/powerpoint/2010/main" val="36899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46721"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60"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6"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36" name="Image 35">
            <a:extLst>
              <a:ext uri="{FF2B5EF4-FFF2-40B4-BE49-F238E27FC236}">
                <a16:creationId xmlns:a16="http://schemas.microsoft.com/office/drawing/2014/main" id="{91E65681-CB58-4D33-93E6-E14EEB967349}"/>
              </a:ext>
            </a:extLst>
          </p:cNvPr>
          <p:cNvPicPr>
            <a:picLocks noChangeAspect="1"/>
          </p:cNvPicPr>
          <p:nvPr/>
        </p:nvPicPr>
        <p:blipFill>
          <a:blip r:embed="rId4"/>
          <a:stretch>
            <a:fillRect/>
          </a:stretch>
        </p:blipFill>
        <p:spPr>
          <a:xfrm>
            <a:off x="4118578" y="3918758"/>
            <a:ext cx="2629425" cy="3333960"/>
          </a:xfrm>
          <a:prstGeom prst="rect">
            <a:avLst/>
          </a:prstGeom>
        </p:spPr>
      </p:pic>
      <p:cxnSp>
        <p:nvCxnSpPr>
          <p:cNvPr id="37" name="Connecteur droit avec flèche 36">
            <a:extLst>
              <a:ext uri="{FF2B5EF4-FFF2-40B4-BE49-F238E27FC236}">
                <a16:creationId xmlns:a16="http://schemas.microsoft.com/office/drawing/2014/main" id="{CE506DA0-D653-47BC-9A0C-8D1E4624E1D2}"/>
              </a:ext>
            </a:extLst>
          </p:cNvPr>
          <p:cNvCxnSpPr>
            <a:cxnSpLocks/>
          </p:cNvCxnSpPr>
          <p:nvPr/>
        </p:nvCxnSpPr>
        <p:spPr bwMode="auto">
          <a:xfrm flipH="1">
            <a:off x="2368013" y="6522240"/>
            <a:ext cx="1791052" cy="99454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sp>
        <p:nvSpPr>
          <p:cNvPr id="24" name="ZoneTexte 23"/>
          <p:cNvSpPr txBox="1"/>
          <p:nvPr/>
        </p:nvSpPr>
        <p:spPr>
          <a:xfrm>
            <a:off x="4166496" y="6156177"/>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custDataLst>
      <p:tags r:id="rId1"/>
    </p:custDataLst>
    <p:extLst>
      <p:ext uri="{BB962C8B-B14F-4D97-AF65-F5344CB8AC3E}">
        <p14:creationId xmlns:p14="http://schemas.microsoft.com/office/powerpoint/2010/main" val="20199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16632" y="1619672"/>
            <a:ext cx="6624736" cy="7416824"/>
          </a:xfrm>
        </p:spPr>
        <p:txBody>
          <a:bodyPr/>
          <a:lstStyle/>
          <a:p>
            <a:r>
              <a:rPr lang="fr-FR" u="sng" dirty="0"/>
              <a:t>Questions à se poser </a:t>
            </a:r>
          </a:p>
          <a:p>
            <a:pPr algn="just"/>
            <a:r>
              <a:rPr lang="fr-FR" sz="1600" dirty="0">
                <a:solidFill>
                  <a:srgbClr val="373739"/>
                </a:solidFill>
                <a:latin typeface="+mj-lt"/>
              </a:rPr>
              <a:t>LA Résidente a-t- elle été informéE de cette enquête ?</a:t>
            </a:r>
          </a:p>
          <a:p>
            <a:pPr marL="429781" lvl="3" indent="-285771" algn="just">
              <a:buFont typeface="Wingdings" panose="05000000000000000000" pitchFamily="2" charset="2"/>
              <a:buChar char="Ø"/>
            </a:pPr>
            <a:r>
              <a:rPr lang="fr-FR" sz="1400">
                <a:latin typeface="+mj-lt"/>
              </a:rPr>
              <a:t>OUI : </a:t>
            </a:r>
            <a:r>
              <a:rPr lang="fr-FR" sz="1400" dirty="0"/>
              <a:t>l’EHPAD a informé les résidents et leur famille de la réalisation de l’enquête </a:t>
            </a:r>
            <a:r>
              <a:rPr lang="fr-FR" sz="1400" dirty="0">
                <a:latin typeface="+mj-lt"/>
              </a:rPr>
              <a:t>et la résidente n’a pas exercé son droit d’opposition à la transmission de ses données ; je peux étudier son éligibilité à l’enquête</a:t>
            </a:r>
            <a:endParaRPr lang="fr-FR" dirty="0">
              <a:solidFill>
                <a:srgbClr val="373739"/>
              </a:solidFill>
              <a:latin typeface="+mj-lt"/>
            </a:endParaRPr>
          </a:p>
          <a:p>
            <a:pPr algn="just"/>
            <a:r>
              <a:rPr lang="fr-FR" sz="1600" dirty="0">
                <a:solidFill>
                  <a:srgbClr val="373739"/>
                </a:solidFill>
                <a:latin typeface="+mj-lt"/>
              </a:rPr>
              <a:t>La résidente est-elle éligible à l'Enquête ?</a:t>
            </a:r>
          </a:p>
          <a:p>
            <a:pPr marL="573791" lvl="4" indent="-285771" algn="just">
              <a:buFontTx/>
              <a:buChar char="-"/>
            </a:pPr>
            <a:r>
              <a:rPr lang="fr-FR" dirty="0"/>
              <a:t>Hébergement permanent</a:t>
            </a:r>
          </a:p>
          <a:p>
            <a:pPr marL="573791" lvl="4" indent="-285771" algn="just">
              <a:buFontTx/>
              <a:buChar char="-"/>
            </a:pPr>
            <a:r>
              <a:rPr lang="fr-FR" dirty="0"/>
              <a:t>Présente à 8h le matin dans l’EHPAD </a:t>
            </a:r>
            <a:endParaRPr lang="fr-FR" dirty="0">
              <a:latin typeface="+mj-lt"/>
            </a:endParaRPr>
          </a:p>
          <a:p>
            <a:pPr marL="429781" lvl="3" indent="-285771" algn="just">
              <a:spcBef>
                <a:spcPts val="600"/>
              </a:spcBef>
              <a:buFont typeface="Wingdings" panose="05000000000000000000" pitchFamily="2" charset="2"/>
              <a:buChar char="Ø"/>
            </a:pPr>
            <a:r>
              <a:rPr lang="fr-FR" sz="1400" dirty="0">
                <a:latin typeface="+mj-lt"/>
              </a:rPr>
              <a:t>OUI : je renseigne les parties « Identification du résident » et  « Caractéristiques du résident »</a:t>
            </a:r>
          </a:p>
          <a:p>
            <a:pPr lvl="3" indent="0" algn="just">
              <a:buNone/>
            </a:pPr>
            <a:endParaRPr lang="fr-FR" dirty="0">
              <a:latin typeface="+mj-lt"/>
            </a:endParaRPr>
          </a:p>
          <a:p>
            <a:pPr marL="0" lvl="3" indent="0" algn="just">
              <a:buNone/>
            </a:pPr>
            <a:r>
              <a:rPr lang="fr-FR" b="1" cap="all" dirty="0">
                <a:solidFill>
                  <a:srgbClr val="373739"/>
                </a:solidFill>
                <a:latin typeface="+mj-lt"/>
              </a:rPr>
              <a:t>LA RESIDENTE A-T-ELLE un Dispositif invasif ?</a:t>
            </a:r>
          </a:p>
          <a:p>
            <a:pPr marL="573791" lvl="4" indent="-285771" algn="just">
              <a:buFontTx/>
              <a:buChar char="-"/>
            </a:pPr>
            <a:r>
              <a:rPr lang="fr-FR" dirty="0"/>
              <a:t>Pas de de sonde urinaire</a:t>
            </a:r>
          </a:p>
          <a:p>
            <a:pPr marL="573791" lvl="4" indent="-285771" algn="just">
              <a:buFontTx/>
              <a:buChar char="-"/>
            </a:pPr>
            <a:r>
              <a:rPr lang="fr-FR" dirty="0"/>
              <a:t>Pas de cathéters vasculaires</a:t>
            </a:r>
            <a:endParaRPr lang="fr-FR" dirty="0">
              <a:latin typeface="+mj-lt"/>
            </a:endParaRPr>
          </a:p>
          <a:p>
            <a:pPr marL="429781" lvl="3" indent="-285771" algn="just">
              <a:spcBef>
                <a:spcPts val="600"/>
              </a:spcBef>
              <a:buFont typeface="Wingdings" panose="05000000000000000000" pitchFamily="2" charset="2"/>
              <a:buChar char="Ø"/>
            </a:pPr>
            <a:r>
              <a:rPr lang="fr-FR" sz="1400" dirty="0">
                <a:latin typeface="+mj-lt"/>
              </a:rPr>
              <a:t>NON : je coche juste la case NON en face de « Dispositif(s) invasif(s) » et passe à la partie suivante « Traitement(s) anti-infectieux »</a:t>
            </a:r>
            <a:endParaRPr lang="fr-FR" dirty="0"/>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p>
          <a:p>
            <a:pPr marL="573791" lvl="4" indent="-285771" algn="just">
              <a:buFontTx/>
              <a:buChar char="-"/>
            </a:pPr>
            <a:r>
              <a:rPr lang="fr-FR" dirty="0"/>
              <a:t>Amoxicilline prescrit le jour du traitement</a:t>
            </a:r>
          </a:p>
          <a:p>
            <a:pPr marL="573791" lvl="4" indent="-285771" algn="just">
              <a:buFontTx/>
              <a:buChar char="-"/>
            </a:pPr>
            <a:r>
              <a:rPr lang="fr-FR" dirty="0"/>
              <a:t>Classe d’anti-infectieux ciblée par l’enquête</a:t>
            </a:r>
            <a:endParaRPr lang="fr-FR" dirty="0">
              <a:latin typeface="+mj-lt"/>
            </a:endParaRPr>
          </a:p>
          <a:p>
            <a:pPr marL="429781" lvl="3" indent="-285771" algn="just">
              <a:spcBef>
                <a:spcPts val="600"/>
              </a:spcBef>
              <a:buFont typeface="Wingdings" panose="05000000000000000000" pitchFamily="2" charset="2"/>
              <a:buChar char="Ø"/>
            </a:pPr>
            <a:r>
              <a:rPr lang="fr-FR" sz="1400" dirty="0">
                <a:latin typeface="+mj-lt"/>
              </a:rPr>
              <a:t>OUI : je coche OUI en face de « Traitement(s) anti-infectieux » et je renseigne la partie dédiée</a:t>
            </a:r>
          </a:p>
          <a:p>
            <a:pPr lvl="3" indent="0" algn="just">
              <a:buNone/>
            </a:pPr>
            <a:endParaRPr lang="fr-FR" sz="1400" dirty="0">
              <a:latin typeface="+mj-lt"/>
            </a:endParaRPr>
          </a:p>
          <a:p>
            <a:pPr marL="0" lvl="3" indent="0" algn="just">
              <a:buNone/>
            </a:pPr>
            <a:r>
              <a:rPr lang="fr-FR" b="1" cap="all" dirty="0">
                <a:solidFill>
                  <a:srgbClr val="373739"/>
                </a:solidFill>
              </a:rPr>
              <a:t>LA RESIDENTE A-T-ELLE UNE INFECTION ASSOCIEE aux soins ?</a:t>
            </a:r>
          </a:p>
          <a:p>
            <a:pPr marL="573791" lvl="4" indent="-285771" algn="just">
              <a:buFontTx/>
              <a:buChar char="-"/>
            </a:pPr>
            <a:r>
              <a:rPr lang="fr-FR" dirty="0"/>
              <a:t>Absence de signes cliniques MAIS traitement général de l'infection toujours en cours</a:t>
            </a:r>
          </a:p>
          <a:p>
            <a:pPr marL="429781" lvl="3" indent="-285771" algn="just">
              <a:spcBef>
                <a:spcPts val="600"/>
              </a:spcBef>
              <a:buFont typeface="Wingdings" panose="05000000000000000000" pitchFamily="2" charset="2"/>
              <a:buChar char="Ø"/>
            </a:pPr>
            <a:r>
              <a:rPr lang="fr-FR" sz="1400" dirty="0"/>
              <a:t>OUI : je coche OUI en face de « Infection(s) associée(s) aux soins » » et je renseigne la partie dédiée</a:t>
            </a:r>
          </a:p>
          <a:p>
            <a:pPr lvl="3" indent="0">
              <a:buNone/>
            </a:pPr>
            <a:endParaRPr lang="fr-FR" b="1" cap="all" dirty="0">
              <a:solidFill>
                <a:srgbClr val="373739"/>
              </a:solidFill>
              <a:latin typeface="+mj-lt"/>
            </a:endParaRP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1 </a:t>
            </a:r>
            <a:endParaRPr lang="fr-FR" b="0" dirty="0"/>
          </a:p>
        </p:txBody>
      </p:sp>
    </p:spTree>
    <p:custDataLst>
      <p:tags r:id="rId1"/>
    </p:custDataLst>
    <p:extLst>
      <p:ext uri="{BB962C8B-B14F-4D97-AF65-F5344CB8AC3E}">
        <p14:creationId xmlns:p14="http://schemas.microsoft.com/office/powerpoint/2010/main" val="480865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46721"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60"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6"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pic>
        <p:nvPicPr>
          <p:cNvPr id="43" name="Image 42">
            <a:extLst>
              <a:ext uri="{FF2B5EF4-FFF2-40B4-BE49-F238E27FC236}">
                <a16:creationId xmlns:a16="http://schemas.microsoft.com/office/drawing/2014/main" id="{C504357E-EEF9-457B-852C-27AD60277752}"/>
              </a:ext>
            </a:extLst>
          </p:cNvPr>
          <p:cNvPicPr>
            <a:picLocks noChangeAspect="1"/>
          </p:cNvPicPr>
          <p:nvPr/>
        </p:nvPicPr>
        <p:blipFill>
          <a:blip r:embed="rId4"/>
          <a:stretch>
            <a:fillRect/>
          </a:stretch>
        </p:blipFill>
        <p:spPr>
          <a:xfrm>
            <a:off x="3995666" y="7159480"/>
            <a:ext cx="2837115" cy="2088232"/>
          </a:xfrm>
          <a:prstGeom prst="rect">
            <a:avLst/>
          </a:prstGeom>
        </p:spPr>
      </p:pic>
      <p:cxnSp>
        <p:nvCxnSpPr>
          <p:cNvPr id="44" name="Connecteur droit avec flèche 43">
            <a:extLst>
              <a:ext uri="{FF2B5EF4-FFF2-40B4-BE49-F238E27FC236}">
                <a16:creationId xmlns:a16="http://schemas.microsoft.com/office/drawing/2014/main" id="{4CA0EEAD-A304-44AA-9056-825C303EBA45}"/>
              </a:ext>
            </a:extLst>
          </p:cNvPr>
          <p:cNvCxnSpPr>
            <a:cxnSpLocks/>
          </p:cNvCxnSpPr>
          <p:nvPr/>
        </p:nvCxnSpPr>
        <p:spPr bwMode="auto">
          <a:xfrm flipH="1" flipV="1">
            <a:off x="3728022" y="7462192"/>
            <a:ext cx="337282" cy="107024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p:nvSpPr>
        <p:spPr>
          <a:xfrm>
            <a:off x="198675" y="8344820"/>
            <a:ext cx="1142094" cy="32406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065304" y="8705640"/>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custDataLst>
      <p:tags r:id="rId1"/>
    </p:custDataLst>
    <p:extLst>
      <p:ext uri="{BB962C8B-B14F-4D97-AF65-F5344CB8AC3E}">
        <p14:creationId xmlns:p14="http://schemas.microsoft.com/office/powerpoint/2010/main" val="2121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75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46721"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60"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6"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sp>
        <p:nvSpPr>
          <p:cNvPr id="27" name="ZoneTexte 26">
            <a:extLst>
              <a:ext uri="{FF2B5EF4-FFF2-40B4-BE49-F238E27FC236}">
                <a16:creationId xmlns:a16="http://schemas.microsoft.com/office/drawing/2014/main" id="{78E36A5C-B505-45A5-BE4D-26CD72C76CD8}"/>
              </a:ext>
            </a:extLst>
          </p:cNvPr>
          <p:cNvSpPr txBox="1"/>
          <p:nvPr/>
        </p:nvSpPr>
        <p:spPr>
          <a:xfrm>
            <a:off x="1554627" y="8412182"/>
            <a:ext cx="665488" cy="184666"/>
          </a:xfrm>
          <a:prstGeom prst="rect">
            <a:avLst/>
          </a:prstGeom>
          <a:solidFill>
            <a:schemeClr val="bg1"/>
          </a:solidFill>
        </p:spPr>
        <p:txBody>
          <a:bodyPr wrap="square" lIns="36000" tIns="0" rIns="36000" bIns="0" rtlCol="0">
            <a:spAutoFit/>
          </a:bodyPr>
          <a:lstStyle/>
          <a:p>
            <a:r>
              <a:rPr lang="fr-FR" sz="1200" dirty="0">
                <a:solidFill>
                  <a:srgbClr val="FF0000"/>
                </a:solidFill>
              </a:rPr>
              <a:t>VIRCOV</a:t>
            </a:r>
          </a:p>
        </p:txBody>
      </p:sp>
      <p:sp>
        <p:nvSpPr>
          <p:cNvPr id="20" name="Rectangle 19">
            <a:extLst>
              <a:ext uri="{FF2B5EF4-FFF2-40B4-BE49-F238E27FC236}">
                <a16:creationId xmlns:a16="http://schemas.microsoft.com/office/drawing/2014/main" id="{7A2B537C-73B3-4F39-B426-33089056A090}"/>
              </a:ext>
            </a:extLst>
          </p:cNvPr>
          <p:cNvSpPr/>
          <p:nvPr/>
        </p:nvSpPr>
        <p:spPr>
          <a:xfrm>
            <a:off x="3128034" y="8391883"/>
            <a:ext cx="932329" cy="276999"/>
          </a:xfrm>
          <a:prstGeom prst="rect">
            <a:avLst/>
          </a:prstGeom>
          <a:solidFill>
            <a:schemeClr val="bg1"/>
          </a:solidFill>
        </p:spPr>
        <p:txBody>
          <a:bodyPr wrap="square">
            <a:spAutoFit/>
          </a:bodyPr>
          <a:lstStyle/>
          <a:p>
            <a:r>
              <a:rPr lang="fr-FR" sz="1200" dirty="0">
                <a:solidFill>
                  <a:srgbClr val="FF0000"/>
                </a:solidFill>
                <a:latin typeface="Arial" panose="020B0604020202020204" pitchFamily="34" charset="0"/>
              </a:rPr>
              <a:t>VIRHSV</a:t>
            </a:r>
            <a:r>
              <a:rPr lang="fr-FR" sz="1200" b="1" dirty="0">
                <a:solidFill>
                  <a:srgbClr val="FF0000"/>
                </a:solidFill>
                <a:latin typeface="Arial" panose="020B0604020202020204" pitchFamily="34" charset="0"/>
              </a:rPr>
              <a:t> </a:t>
            </a:r>
            <a:endParaRPr lang="fr-FR" dirty="0">
              <a:solidFill>
                <a:srgbClr val="000000"/>
              </a:solidFill>
              <a:latin typeface="Arial" panose="020B0604020202020204" pitchFamily="34" charset="0"/>
            </a:endParaRPr>
          </a:p>
        </p:txBody>
      </p:sp>
      <p:sp>
        <p:nvSpPr>
          <p:cNvPr id="26" name="Rectangle à coins arrondis 25"/>
          <p:cNvSpPr/>
          <p:nvPr/>
        </p:nvSpPr>
        <p:spPr>
          <a:xfrm>
            <a:off x="198675" y="8344820"/>
            <a:ext cx="1142094" cy="32406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94447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46721"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60"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6"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sp>
        <p:nvSpPr>
          <p:cNvPr id="27" name="ZoneTexte 26">
            <a:extLst>
              <a:ext uri="{FF2B5EF4-FFF2-40B4-BE49-F238E27FC236}">
                <a16:creationId xmlns:a16="http://schemas.microsoft.com/office/drawing/2014/main" id="{78E36A5C-B505-45A5-BE4D-26CD72C76CD8}"/>
              </a:ext>
            </a:extLst>
          </p:cNvPr>
          <p:cNvSpPr txBox="1"/>
          <p:nvPr/>
        </p:nvSpPr>
        <p:spPr>
          <a:xfrm>
            <a:off x="1554627" y="8412182"/>
            <a:ext cx="665488" cy="184666"/>
          </a:xfrm>
          <a:prstGeom prst="rect">
            <a:avLst/>
          </a:prstGeom>
          <a:solidFill>
            <a:schemeClr val="bg1"/>
          </a:solidFill>
        </p:spPr>
        <p:txBody>
          <a:bodyPr wrap="square" lIns="36000" tIns="0" rIns="36000" bIns="0" rtlCol="0">
            <a:spAutoFit/>
          </a:bodyPr>
          <a:lstStyle/>
          <a:p>
            <a:r>
              <a:rPr lang="fr-FR" sz="1200" dirty="0">
                <a:solidFill>
                  <a:srgbClr val="FF0000"/>
                </a:solidFill>
              </a:rPr>
              <a:t>VIRCOV</a:t>
            </a:r>
          </a:p>
        </p:txBody>
      </p:sp>
      <p:sp>
        <p:nvSpPr>
          <p:cNvPr id="20" name="Rectangle 19">
            <a:extLst>
              <a:ext uri="{FF2B5EF4-FFF2-40B4-BE49-F238E27FC236}">
                <a16:creationId xmlns:a16="http://schemas.microsoft.com/office/drawing/2014/main" id="{7A2B537C-73B3-4F39-B426-33089056A090}"/>
              </a:ext>
            </a:extLst>
          </p:cNvPr>
          <p:cNvSpPr/>
          <p:nvPr/>
        </p:nvSpPr>
        <p:spPr>
          <a:xfrm>
            <a:off x="3128034" y="8391883"/>
            <a:ext cx="932329" cy="276999"/>
          </a:xfrm>
          <a:prstGeom prst="rect">
            <a:avLst/>
          </a:prstGeom>
          <a:solidFill>
            <a:schemeClr val="bg1"/>
          </a:solidFill>
        </p:spPr>
        <p:txBody>
          <a:bodyPr wrap="square">
            <a:spAutoFit/>
          </a:bodyPr>
          <a:lstStyle/>
          <a:p>
            <a:r>
              <a:rPr lang="fr-FR" sz="1200" dirty="0">
                <a:solidFill>
                  <a:srgbClr val="FF0000"/>
                </a:solidFill>
                <a:latin typeface="Arial" panose="020B0604020202020204" pitchFamily="34" charset="0"/>
              </a:rPr>
              <a:t>VIRHSV</a:t>
            </a:r>
            <a:r>
              <a:rPr lang="fr-FR" sz="1200" b="1" dirty="0">
                <a:solidFill>
                  <a:srgbClr val="FF0000"/>
                </a:solidFill>
                <a:latin typeface="Arial" panose="020B0604020202020204" pitchFamily="34" charset="0"/>
              </a:rPr>
              <a:t> </a:t>
            </a:r>
            <a:endParaRPr lang="fr-FR" dirty="0">
              <a:solidFill>
                <a:srgbClr val="000000"/>
              </a:solidFill>
              <a:latin typeface="Arial" panose="020B0604020202020204" pitchFamily="34" charset="0"/>
            </a:endParaRPr>
          </a:p>
        </p:txBody>
      </p:sp>
      <p:sp>
        <p:nvSpPr>
          <p:cNvPr id="26" name="Rectangle à coins arrondis 25"/>
          <p:cNvSpPr/>
          <p:nvPr/>
        </p:nvSpPr>
        <p:spPr>
          <a:xfrm>
            <a:off x="198675" y="8344820"/>
            <a:ext cx="1142094" cy="32406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p:cNvGrpSpPr/>
          <p:nvPr/>
        </p:nvGrpSpPr>
        <p:grpSpPr>
          <a:xfrm>
            <a:off x="2837239" y="3790242"/>
            <a:ext cx="3926225" cy="2498037"/>
            <a:chOff x="4347183" y="2899005"/>
            <a:chExt cx="5058481" cy="2747207"/>
          </a:xfrm>
        </p:grpSpPr>
        <p:pic>
          <p:nvPicPr>
            <p:cNvPr id="22" name="Image 21"/>
            <p:cNvPicPr>
              <a:picLocks noChangeAspect="1"/>
            </p:cNvPicPr>
            <p:nvPr/>
          </p:nvPicPr>
          <p:blipFill>
            <a:blip r:embed="rId4"/>
            <a:stretch>
              <a:fillRect/>
            </a:stretch>
          </p:blipFill>
          <p:spPr>
            <a:xfrm>
              <a:off x="4385288" y="3197945"/>
              <a:ext cx="5020376" cy="2448267"/>
            </a:xfrm>
            <a:prstGeom prst="rect">
              <a:avLst/>
            </a:prstGeom>
            <a:ln>
              <a:solidFill>
                <a:srgbClr val="0070C0"/>
              </a:solidFill>
            </a:ln>
          </p:spPr>
        </p:pic>
        <p:pic>
          <p:nvPicPr>
            <p:cNvPr id="23" name="Image 22"/>
            <p:cNvPicPr>
              <a:picLocks noChangeAspect="1"/>
            </p:cNvPicPr>
            <p:nvPr/>
          </p:nvPicPr>
          <p:blipFill>
            <a:blip r:embed="rId5"/>
            <a:stretch>
              <a:fillRect/>
            </a:stretch>
          </p:blipFill>
          <p:spPr>
            <a:xfrm>
              <a:off x="4347183" y="2899005"/>
              <a:ext cx="5058481" cy="304843"/>
            </a:xfrm>
            <a:prstGeom prst="rect">
              <a:avLst/>
            </a:prstGeom>
            <a:ln>
              <a:solidFill>
                <a:srgbClr val="0070C0"/>
              </a:solidFill>
            </a:ln>
          </p:spPr>
        </p:pic>
      </p:grpSp>
      <p:sp>
        <p:nvSpPr>
          <p:cNvPr id="29" name="Rectangle à coins arrondis 28"/>
          <p:cNvSpPr/>
          <p:nvPr/>
        </p:nvSpPr>
        <p:spPr>
          <a:xfrm>
            <a:off x="2869306" y="4062068"/>
            <a:ext cx="1452973" cy="19067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2852936" y="4902891"/>
            <a:ext cx="1850944" cy="18530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avec flèche 30">
            <a:extLst>
              <a:ext uri="{FF2B5EF4-FFF2-40B4-BE49-F238E27FC236}">
                <a16:creationId xmlns:a16="http://schemas.microsoft.com/office/drawing/2014/main" id="{CE506DA0-D653-47BC-9A0C-8D1E4624E1D2}"/>
              </a:ext>
            </a:extLst>
          </p:cNvPr>
          <p:cNvCxnSpPr>
            <a:cxnSpLocks/>
            <a:endCxn id="22" idx="1"/>
          </p:cNvCxnSpPr>
          <p:nvPr/>
        </p:nvCxnSpPr>
        <p:spPr bwMode="auto">
          <a:xfrm flipV="1">
            <a:off x="769722" y="5175174"/>
            <a:ext cx="2097092" cy="316964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356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6</a:t>
            </a:r>
            <a:endParaRPr lang="fr-FR" b="0" dirty="0"/>
          </a:p>
        </p:txBody>
      </p:sp>
      <p:sp>
        <p:nvSpPr>
          <p:cNvPr id="4" name="Espace réservé du texte 3"/>
          <p:cNvSpPr>
            <a:spLocks noGrp="1"/>
          </p:cNvSpPr>
          <p:nvPr>
            <p:ph type="body" sz="quarter" idx="12"/>
          </p:nvPr>
        </p:nvSpPr>
        <p:spPr>
          <a:xfrm>
            <a:off x="188640" y="1640424"/>
            <a:ext cx="6480720" cy="7828120"/>
          </a:xfrm>
        </p:spPr>
        <p:txBody>
          <a:bodyPr/>
          <a:lstStyle/>
          <a:p>
            <a:pPr lvl="1">
              <a:lnSpc>
                <a:spcPct val="150000"/>
              </a:lnSpc>
              <a:spcBef>
                <a:spcPts val="1800"/>
              </a:spcBef>
            </a:pPr>
            <a:r>
              <a:rPr lang="fr-FR" altLang="fr-FR" sz="1400" b="1" dirty="0"/>
              <a:t>Date enquête : </a:t>
            </a:r>
            <a:r>
              <a:rPr lang="fr-FR" altLang="fr-FR" sz="1400" b="1" dirty="0">
                <a:solidFill>
                  <a:srgbClr val="FF0000"/>
                </a:solidFill>
              </a:rPr>
              <a:t>28/06/2024 matin</a:t>
            </a:r>
          </a:p>
          <a:p>
            <a:pPr lvl="1" algn="just">
              <a:lnSpc>
                <a:spcPct val="150000"/>
              </a:lnSpc>
            </a:pPr>
            <a:r>
              <a:rPr lang="fr-FR" sz="1400" dirty="0"/>
              <a:t>Monsieur Fernand SIROT, 98 ans, est hébergé à temps plein à l’EHPAD d’Orgeat en UP depuis 1 mois. Il a été hospitalisé le mois précédent son hospitalisation pour  AVC ischémique. A l’heure actuelle, il garde des séquelles de cet AVC sur le plan moteur et cognitif. Il souffre d’une insuffisance rénale légère et d’une leucémie lymphoïde chronique évoluant depuis 3 ans. Il est très asthénique, désorienté et incontinent. Il reste alité le plus souvent. Il est porteur d’une sonde urinaire et présente une escarre de grade 2 au niveau inter-fessier. Il n'a pas de de cathéter vasculaire. </a:t>
            </a:r>
          </a:p>
          <a:p>
            <a:pPr marL="285771" lvl="1" indent="-285771" algn="just">
              <a:lnSpc>
                <a:spcPct val="150000"/>
              </a:lnSpc>
              <a:buFont typeface="Arial" panose="020B0604020202020204" pitchFamily="34" charset="0"/>
              <a:buChar char="•"/>
            </a:pPr>
            <a:r>
              <a:rPr lang="fr-FR" sz="1400" dirty="0"/>
              <a:t>Le 27 mai : jour de l’admission de Monsieur </a:t>
            </a:r>
            <a:r>
              <a:rPr lang="fr-FR" sz="1400" dirty="0" err="1"/>
              <a:t>Sirot</a:t>
            </a:r>
            <a:r>
              <a:rPr lang="fr-FR" sz="1400" dirty="0"/>
              <a:t> en provenance du service de gériatrie du CH de recours. Monsieur Sirot ne présente pas de signes cliniques particuliers. Dans son dossier, un prélèvement superficiel de son escarre indique la présence d’un </a:t>
            </a:r>
            <a:r>
              <a:rPr lang="fr-FR" sz="1400" i="1" dirty="0"/>
              <a:t>Staphylococcus aureus</a:t>
            </a:r>
            <a:r>
              <a:rPr lang="fr-FR" sz="1400" dirty="0"/>
              <a:t> résistant à la méticilline sans traitement associé ni mention d’infection. </a:t>
            </a:r>
          </a:p>
          <a:p>
            <a:pPr marL="285771" lvl="1" indent="-285771" algn="just">
              <a:lnSpc>
                <a:spcPct val="150000"/>
              </a:lnSpc>
              <a:buFont typeface="Arial" panose="020B0604020202020204" pitchFamily="34" charset="0"/>
              <a:buChar char="•"/>
            </a:pPr>
            <a:r>
              <a:rPr lang="fr-FR" sz="1400" dirty="0"/>
              <a:t>Le 22 juin : Monsieur Sirot présente des signes cliniques d’infection respiratoire aiguë sans signes de gravité et le test antigénique Covid revient positif. Le médecin traitant lui prescrit du Paxlovid® pendant 5 jours. </a:t>
            </a:r>
          </a:p>
          <a:p>
            <a:pPr marL="285771" lvl="1" indent="-285771" algn="just">
              <a:lnSpc>
                <a:spcPct val="150000"/>
              </a:lnSpc>
              <a:buFont typeface="Arial" panose="020B0604020202020204" pitchFamily="34" charset="0"/>
              <a:buChar char="•"/>
            </a:pPr>
            <a:r>
              <a:rPr lang="fr-FR" sz="1400" dirty="0"/>
              <a:t>Le 24 juin : il est hospitalisé au CH de proximité en raison d’une dégradation sur le plan respiratoire.</a:t>
            </a:r>
          </a:p>
          <a:p>
            <a:pPr marL="285771" lvl="1" indent="-285771" algn="just">
              <a:lnSpc>
                <a:spcPct val="150000"/>
              </a:lnSpc>
              <a:buFont typeface="Arial" panose="020B0604020202020204" pitchFamily="34" charset="0"/>
              <a:buChar char="•"/>
            </a:pPr>
            <a:r>
              <a:rPr lang="fr-FR" sz="1400" dirty="0"/>
              <a:t>Le 28/06 : jour de l’enquête,  Monsieur Sirot est toujours hospitalisé. </a:t>
            </a:r>
          </a:p>
        </p:txBody>
      </p:sp>
    </p:spTree>
    <p:custDataLst>
      <p:tags r:id="rId1"/>
    </p:custDataLst>
    <p:extLst>
      <p:ext uri="{BB962C8B-B14F-4D97-AF65-F5344CB8AC3E}">
        <p14:creationId xmlns:p14="http://schemas.microsoft.com/office/powerpoint/2010/main" val="1515193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6</a:t>
            </a:r>
          </a:p>
        </p:txBody>
      </p:sp>
      <p:sp>
        <p:nvSpPr>
          <p:cNvPr id="3" name="Espace réservé du texte 2"/>
          <p:cNvSpPr>
            <a:spLocks noGrp="1"/>
          </p:cNvSpPr>
          <p:nvPr>
            <p:ph type="body" sz="quarter" idx="12"/>
          </p:nvPr>
        </p:nvSpPr>
        <p:spPr>
          <a:xfrm>
            <a:off x="116632" y="1883702"/>
            <a:ext cx="6741368" cy="7260298"/>
          </a:xfrm>
        </p:spPr>
        <p:txBody>
          <a:bodyPr/>
          <a:lstStyle/>
          <a:p>
            <a:r>
              <a:rPr lang="fr-FR" u="sng" dirty="0"/>
              <a:t>Questions à se poser </a:t>
            </a:r>
          </a:p>
          <a:p>
            <a:endParaRPr lang="fr-FR" sz="1600" dirty="0">
              <a:solidFill>
                <a:srgbClr val="373739"/>
              </a:solidFill>
            </a:endParaRPr>
          </a:p>
          <a:p>
            <a:r>
              <a:rPr lang="fr-FR" sz="1600" dirty="0">
                <a:solidFill>
                  <a:srgbClr val="373739"/>
                </a:solidFill>
              </a:rPr>
              <a:t>LE Résident EST-IL informé ?</a:t>
            </a:r>
          </a:p>
          <a:p>
            <a:pPr marL="429781" lvl="3" indent="-285771">
              <a:spcBef>
                <a:spcPts val="600"/>
              </a:spcBef>
              <a:buFont typeface="Wingdings" panose="05000000000000000000" pitchFamily="2" charset="2"/>
              <a:buChar char="Ø"/>
            </a:pPr>
            <a:r>
              <a:rPr lang="fr-FR" sz="1400" dirty="0"/>
              <a:t>OUI</a:t>
            </a:r>
            <a:endParaRPr lang="fr-FR" sz="1400" dirty="0">
              <a:solidFill>
                <a:srgbClr val="373739"/>
              </a:solidFill>
              <a:latin typeface="+mj-lt"/>
            </a:endParaRPr>
          </a:p>
          <a:p>
            <a:endParaRPr lang="fr-FR" sz="1600" dirty="0">
              <a:solidFill>
                <a:srgbClr val="373739"/>
              </a:solidFill>
              <a:latin typeface="+mj-lt"/>
            </a:endParaRPr>
          </a:p>
          <a:p>
            <a:r>
              <a:rPr lang="fr-FR" sz="1600" dirty="0">
                <a:solidFill>
                  <a:srgbClr val="373739"/>
                </a:solidFill>
                <a:latin typeface="+mj-lt"/>
              </a:rPr>
              <a:t>LE résident est-il éligible à l'Enquête ?</a:t>
            </a:r>
          </a:p>
          <a:p>
            <a:pPr marL="573791" lvl="4" indent="-285771">
              <a:buFontTx/>
              <a:buChar char="-"/>
            </a:pPr>
            <a:r>
              <a:rPr lang="fr-FR" dirty="0"/>
              <a:t>Hébergement permanent</a:t>
            </a:r>
          </a:p>
          <a:p>
            <a:pPr marL="573791" lvl="4" indent="-285771">
              <a:buFontTx/>
              <a:buChar char="-"/>
            </a:pPr>
            <a:r>
              <a:rPr lang="fr-FR" dirty="0" smtClean="0"/>
              <a:t>Mais</a:t>
            </a:r>
            <a:r>
              <a:rPr lang="fr-FR" b="1" dirty="0" smtClean="0"/>
              <a:t> absent </a:t>
            </a:r>
            <a:r>
              <a:rPr lang="fr-FR" dirty="0"/>
              <a:t>à 8h le matin </a:t>
            </a:r>
            <a:r>
              <a:rPr lang="fr-FR" dirty="0" smtClean="0"/>
              <a:t>de </a:t>
            </a:r>
            <a:r>
              <a:rPr lang="fr-FR" dirty="0"/>
              <a:t>l’EHPAD </a:t>
            </a:r>
            <a:r>
              <a:rPr lang="fr-FR" dirty="0" smtClean="0"/>
              <a:t>et ce, depuis </a:t>
            </a:r>
            <a:r>
              <a:rPr lang="fr-FR" dirty="0"/>
              <a:t>plus de 48h </a:t>
            </a:r>
            <a:endParaRPr lang="fr-FR" dirty="0">
              <a:latin typeface="+mj-lt"/>
            </a:endParaRPr>
          </a:p>
          <a:p>
            <a:pPr marL="429781" lvl="3" indent="-285771">
              <a:spcBef>
                <a:spcPts val="600"/>
              </a:spcBef>
              <a:buFont typeface="Wingdings" panose="05000000000000000000" pitchFamily="2" charset="2"/>
              <a:buChar char="Ø"/>
            </a:pPr>
            <a:r>
              <a:rPr lang="fr-FR" sz="1400" dirty="0">
                <a:latin typeface="+mj-lt"/>
              </a:rPr>
              <a:t>NON : je ne renseigne pas le questionnaire. </a:t>
            </a:r>
          </a:p>
          <a:p>
            <a:pPr marL="429781" lvl="3" indent="-285771">
              <a:buFont typeface="Wingdings" panose="05000000000000000000" pitchFamily="2" charset="2"/>
              <a:buChar char="Ø"/>
            </a:pPr>
            <a:r>
              <a:rPr lang="fr-FR" sz="1400" dirty="0">
                <a:latin typeface="+mj-lt"/>
              </a:rPr>
              <a:t>Ce résident est exclu de l’enquête.</a:t>
            </a:r>
          </a:p>
          <a:p>
            <a:pPr lvl="3" indent="0">
              <a:buNone/>
            </a:pPr>
            <a:endParaRPr lang="fr-FR" dirty="0">
              <a:latin typeface="+mj-lt"/>
            </a:endParaRPr>
          </a:p>
          <a:p>
            <a:pPr lvl="3" indent="0">
              <a:buNone/>
            </a:pPr>
            <a:endParaRPr lang="fr-FR" b="1" cap="all" dirty="0">
              <a:solidFill>
                <a:srgbClr val="373739"/>
              </a:solidFill>
              <a:latin typeface="+mj-lt"/>
            </a:endParaRPr>
          </a:p>
        </p:txBody>
      </p:sp>
    </p:spTree>
    <p:custDataLst>
      <p:tags r:id="rId1"/>
    </p:custDataLst>
    <p:extLst>
      <p:ext uri="{BB962C8B-B14F-4D97-AF65-F5344CB8AC3E}">
        <p14:creationId xmlns:p14="http://schemas.microsoft.com/office/powerpoint/2010/main" val="3735334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4664" y="251520"/>
            <a:ext cx="5076564" cy="1248139"/>
          </a:xfrm>
        </p:spPr>
        <p:txBody>
          <a:bodyPr/>
          <a:lstStyle/>
          <a:p>
            <a:pPr>
              <a:lnSpc>
                <a:spcPct val="75000"/>
              </a:lnSpc>
              <a:spcBef>
                <a:spcPct val="50000"/>
              </a:spcBef>
              <a:defRPr/>
            </a:pPr>
            <a:r>
              <a:rPr lang="fr-FR" altLang="fr-FR" dirty="0"/>
              <a:t>Cas clinique n° 7</a:t>
            </a:r>
            <a:endParaRPr lang="fr-FR" b="0" dirty="0"/>
          </a:p>
        </p:txBody>
      </p:sp>
      <p:sp>
        <p:nvSpPr>
          <p:cNvPr id="4" name="Espace réservé du texte 3"/>
          <p:cNvSpPr>
            <a:spLocks noGrp="1"/>
          </p:cNvSpPr>
          <p:nvPr>
            <p:ph type="body" sz="quarter" idx="12"/>
          </p:nvPr>
        </p:nvSpPr>
        <p:spPr>
          <a:xfrm>
            <a:off x="188640" y="1640424"/>
            <a:ext cx="6480720" cy="7108040"/>
          </a:xfrm>
        </p:spPr>
        <p:txBody>
          <a:bodyPr/>
          <a:lstStyle/>
          <a:p>
            <a:pPr lvl="1">
              <a:lnSpc>
                <a:spcPct val="150000"/>
              </a:lnSpc>
              <a:spcBef>
                <a:spcPts val="1800"/>
              </a:spcBef>
            </a:pPr>
            <a:r>
              <a:rPr lang="fr-FR" altLang="fr-FR" sz="1400" b="1" dirty="0"/>
              <a:t>Date enquête : </a:t>
            </a:r>
            <a:r>
              <a:rPr lang="fr-FR" altLang="fr-FR" sz="1400" b="1" dirty="0">
                <a:solidFill>
                  <a:srgbClr val="FF0000"/>
                </a:solidFill>
              </a:rPr>
              <a:t>28/06/2024 matin</a:t>
            </a:r>
          </a:p>
          <a:p>
            <a:pPr lvl="1" algn="just">
              <a:lnSpc>
                <a:spcPct val="150000"/>
              </a:lnSpc>
              <a:spcBef>
                <a:spcPts val="1800"/>
              </a:spcBef>
            </a:pPr>
            <a:r>
              <a:rPr lang="fr-FR" sz="1400" dirty="0"/>
              <a:t>Monsieur Alain GIRARD, 95 ans, est hébergé à temps plein à l’EHPAD des Lilas. Il est autonome et continent. Il est traité pour une insuffisance cardiaque et une hypertension artérielle associées à une insuffisance rénale légère. Il n'a pas de sonde urinaire ni de cathéter vasculaire ni d’escarre et ni de plaie. Il a besoin d‘un appui à la marche. </a:t>
            </a:r>
          </a:p>
          <a:p>
            <a:pPr marL="285771" lvl="1" indent="-285771" algn="just">
              <a:lnSpc>
                <a:spcPct val="150000"/>
              </a:lnSpc>
              <a:buFont typeface="Arial" panose="020B0604020202020204" pitchFamily="34" charset="0"/>
              <a:buChar char="•"/>
            </a:pPr>
            <a:r>
              <a:rPr lang="fr-FR" sz="1400" dirty="0"/>
              <a:t>L’EHPAD connait depuis trois semaines une épidémie de Covid et un dépistage de tous les résidents a été réalisé quelques jours avant l’enquête avec des tests antigéniques. Monsieur Girard n’a pas présenté de symptômes de Covid mais son test s’est révélé positif le 23 juin. </a:t>
            </a:r>
          </a:p>
          <a:p>
            <a:pPr marL="285771" lvl="1" indent="-285771" algn="just">
              <a:lnSpc>
                <a:spcPct val="150000"/>
              </a:lnSpc>
              <a:buFont typeface="Arial" panose="020B0604020202020204" pitchFamily="34" charset="0"/>
              <a:buChar char="•"/>
            </a:pPr>
            <a:r>
              <a:rPr lang="fr-FR" sz="1400" dirty="0"/>
              <a:t>Le 28/06 (jour de l’enquête), Monsieur Girard est présent dans l’EHPAD à</a:t>
            </a:r>
            <a:br>
              <a:rPr lang="fr-FR" sz="1400" dirty="0"/>
            </a:br>
            <a:r>
              <a:rPr lang="fr-FR" sz="1400" dirty="0"/>
              <a:t>8 heures va bien et n’a pas de traitement </a:t>
            </a:r>
            <a:r>
              <a:rPr lang="fr-FR" sz="1400"/>
              <a:t>anti-infectieux prescrit.</a:t>
            </a:r>
            <a:endParaRPr lang="fr-FR" sz="1400" dirty="0"/>
          </a:p>
        </p:txBody>
      </p:sp>
    </p:spTree>
    <p:custDataLst>
      <p:tags r:id="rId1"/>
    </p:custDataLst>
    <p:extLst>
      <p:ext uri="{BB962C8B-B14F-4D97-AF65-F5344CB8AC3E}">
        <p14:creationId xmlns:p14="http://schemas.microsoft.com/office/powerpoint/2010/main" val="984430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7</a:t>
            </a:r>
          </a:p>
        </p:txBody>
      </p:sp>
      <p:sp>
        <p:nvSpPr>
          <p:cNvPr id="3" name="Espace réservé du texte 2"/>
          <p:cNvSpPr>
            <a:spLocks noGrp="1"/>
          </p:cNvSpPr>
          <p:nvPr>
            <p:ph type="body" sz="quarter" idx="12"/>
          </p:nvPr>
        </p:nvSpPr>
        <p:spPr>
          <a:xfrm>
            <a:off x="116632" y="1883702"/>
            <a:ext cx="6741368" cy="7260298"/>
          </a:xfrm>
        </p:spPr>
        <p:txBody>
          <a:bodyPr/>
          <a:lstStyle/>
          <a:p>
            <a:r>
              <a:rPr lang="fr-FR" u="sng" dirty="0"/>
              <a:t>Questions à se poser </a:t>
            </a:r>
          </a:p>
          <a:p>
            <a:endParaRPr lang="fr-FR" sz="1600" dirty="0">
              <a:solidFill>
                <a:srgbClr val="373739"/>
              </a:solidFill>
              <a:latin typeface="+mj-lt"/>
            </a:endParaRPr>
          </a:p>
          <a:p>
            <a:pPr algn="just"/>
            <a:r>
              <a:rPr lang="fr-FR" sz="1600" dirty="0">
                <a:solidFill>
                  <a:srgbClr val="373739"/>
                </a:solidFill>
              </a:rPr>
              <a:t>LE </a:t>
            </a:r>
            <a:r>
              <a:rPr lang="fr-FR" sz="1600" dirty="0" err="1">
                <a:solidFill>
                  <a:srgbClr val="373739"/>
                </a:solidFill>
              </a:rPr>
              <a:t>Resident</a:t>
            </a:r>
            <a:r>
              <a:rPr lang="fr-FR" sz="1600" dirty="0">
                <a:solidFill>
                  <a:srgbClr val="373739"/>
                </a:solidFill>
              </a:rPr>
              <a:t> EST-IL informé et eligible ?</a:t>
            </a:r>
          </a:p>
          <a:p>
            <a:pPr marL="429781" lvl="3" indent="-285771" algn="just">
              <a:spcBef>
                <a:spcPts val="600"/>
              </a:spcBef>
              <a:buFont typeface="Wingdings" panose="05000000000000000000" pitchFamily="2" charset="2"/>
              <a:buChar char="Ø"/>
            </a:pPr>
            <a:r>
              <a:rPr lang="fr-FR" sz="1400" dirty="0"/>
              <a:t>OUI : je renseigne les parties « Identification du résident » et  « Caractéristiques du résident »</a:t>
            </a:r>
          </a:p>
          <a:p>
            <a:pPr marL="429781" lvl="3" indent="-285771" algn="just">
              <a:spcBef>
                <a:spcPts val="600"/>
              </a:spcBef>
              <a:buFont typeface="Wingdings" panose="05000000000000000000" pitchFamily="2" charset="2"/>
              <a:buChar char="Ø"/>
            </a:pPr>
            <a:endParaRPr lang="fr-FR" dirty="0"/>
          </a:p>
          <a:p>
            <a:pPr lvl="3" indent="0" algn="just">
              <a:buNone/>
            </a:pPr>
            <a:endParaRPr lang="fr-FR" dirty="0">
              <a:latin typeface="+mj-lt"/>
            </a:endParaRPr>
          </a:p>
          <a:p>
            <a:pPr marL="0" lvl="3" indent="0" algn="just">
              <a:buNone/>
            </a:pPr>
            <a:r>
              <a:rPr lang="fr-FR" b="1" cap="all" dirty="0">
                <a:solidFill>
                  <a:srgbClr val="373739"/>
                </a:solidFill>
                <a:latin typeface="+mj-lt"/>
              </a:rPr>
              <a:t>Le RESIDENT A-T-il un Dispositif invasif ?</a:t>
            </a:r>
          </a:p>
          <a:p>
            <a:pPr marL="573791" lvl="4" indent="-285771" algn="just">
              <a:buFontTx/>
              <a:buChar char="-"/>
            </a:pPr>
            <a:r>
              <a:rPr lang="fr-FR" dirty="0"/>
              <a:t>Pas de de sonde urinaire</a:t>
            </a:r>
          </a:p>
          <a:p>
            <a:pPr marL="573791" lvl="4" indent="-285771" algn="just">
              <a:buFontTx/>
              <a:buChar char="-"/>
            </a:pPr>
            <a:r>
              <a:rPr lang="fr-FR" dirty="0"/>
              <a:t>Pas de cathéters vasculaires</a:t>
            </a:r>
          </a:p>
          <a:p>
            <a:pPr marL="429781" lvl="3" indent="-285771" algn="just">
              <a:spcBef>
                <a:spcPts val="600"/>
              </a:spcBef>
              <a:buFont typeface="Wingdings" panose="05000000000000000000" pitchFamily="2" charset="2"/>
              <a:buChar char="Ø"/>
            </a:pPr>
            <a:r>
              <a:rPr lang="fr-FR" sz="1400" dirty="0"/>
              <a:t>NON : je coche juste la case NON en face de « Dispositif(s) invasif(s) » et passe à la partie suivante « Traitement(s) anti-infectieux »</a:t>
            </a:r>
            <a:endParaRPr lang="fr-FR" dirty="0"/>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LE RESIDENT A-T-il UN TRAITEMENT ANTI-INFECTIEUX ?</a:t>
            </a:r>
          </a:p>
          <a:p>
            <a:pPr marL="573791" lvl="4" indent="-285771" algn="just">
              <a:buFontTx/>
              <a:buChar char="-"/>
            </a:pPr>
            <a:r>
              <a:rPr lang="fr-FR" dirty="0"/>
              <a:t>Pas de prescription d’anti-infectieux ciblés par l’enquête</a:t>
            </a:r>
          </a:p>
          <a:p>
            <a:pPr marL="429781" lvl="3" indent="-285771" algn="just">
              <a:spcBef>
                <a:spcPts val="600"/>
              </a:spcBef>
              <a:buFont typeface="Wingdings" panose="05000000000000000000" pitchFamily="2" charset="2"/>
              <a:buChar char="Ø"/>
            </a:pPr>
            <a:r>
              <a:rPr lang="fr-FR" sz="1400" dirty="0">
                <a:latin typeface="+mj-lt"/>
              </a:rPr>
              <a:t>NON : je coche NON en face de « Traitement(s) anti-infectieux » et </a:t>
            </a:r>
            <a:r>
              <a:rPr lang="fr-FR" sz="1400" dirty="0"/>
              <a:t>passe à la partie suivante «  Infection(s) associée(s) aux soins »</a:t>
            </a:r>
          </a:p>
          <a:p>
            <a:pPr lvl="3" indent="0" algn="just">
              <a:buNone/>
            </a:pPr>
            <a:endParaRPr lang="fr-FR" sz="1400" dirty="0">
              <a:latin typeface="+mj-lt"/>
            </a:endParaRPr>
          </a:p>
          <a:p>
            <a:pPr marL="0" lvl="3" indent="0" algn="just">
              <a:buNone/>
            </a:pPr>
            <a:r>
              <a:rPr lang="fr-FR" b="1" cap="all" dirty="0">
                <a:solidFill>
                  <a:srgbClr val="373739"/>
                </a:solidFill>
              </a:rPr>
              <a:t>LE RESIDENT A-T-IL UNE INFECTION ASSOCIEE aux soins ?</a:t>
            </a:r>
          </a:p>
          <a:p>
            <a:pPr marL="573791" lvl="4" indent="-285771" algn="just">
              <a:buFontTx/>
              <a:buChar char="-"/>
            </a:pPr>
            <a:r>
              <a:rPr lang="fr-FR" dirty="0"/>
              <a:t>Absence de signes cliniques et test Covid positif 5 jours auparavant</a:t>
            </a:r>
          </a:p>
          <a:p>
            <a:pPr marL="429781" lvl="3" indent="-285771" algn="just">
              <a:spcBef>
                <a:spcPts val="600"/>
              </a:spcBef>
              <a:buFont typeface="Wingdings" panose="05000000000000000000" pitchFamily="2" charset="2"/>
              <a:buChar char="Ø"/>
            </a:pPr>
            <a:r>
              <a:rPr lang="fr-FR" sz="1400" dirty="0"/>
              <a:t>OUI : je coche OUI en face de « Infection(s) associée(s) aux soins » et je renseigne la partie dédiée.</a:t>
            </a:r>
            <a:endParaRPr lang="fr-FR" b="1" cap="all" dirty="0">
              <a:solidFill>
                <a:srgbClr val="373739"/>
              </a:solidFill>
              <a:latin typeface="+mj-lt"/>
            </a:endParaRPr>
          </a:p>
        </p:txBody>
      </p:sp>
    </p:spTree>
    <p:custDataLst>
      <p:tags r:id="rId1"/>
    </p:custDataLst>
    <p:extLst>
      <p:ext uri="{BB962C8B-B14F-4D97-AF65-F5344CB8AC3E}">
        <p14:creationId xmlns:p14="http://schemas.microsoft.com/office/powerpoint/2010/main" val="21673987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D5ACB5D-E226-4A0B-A305-66F6CF149992}"/>
              </a:ext>
            </a:extLst>
          </p:cNvPr>
          <p:cNvPicPr>
            <a:picLocks noChangeAspect="1"/>
          </p:cNvPicPr>
          <p:nvPr/>
        </p:nvPicPr>
        <p:blipFill>
          <a:blip r:embed="rId3"/>
          <a:stretch>
            <a:fillRect/>
          </a:stretch>
        </p:blipFill>
        <p:spPr>
          <a:xfrm>
            <a:off x="1746651" y="3530341"/>
            <a:ext cx="3521055" cy="4464496"/>
          </a:xfrm>
          <a:prstGeom prst="rect">
            <a:avLst/>
          </a:prstGeom>
        </p:spPr>
      </p:pic>
      <p:sp>
        <p:nvSpPr>
          <p:cNvPr id="7" name="Rectangle : coins arrondis 6">
            <a:extLst>
              <a:ext uri="{FF2B5EF4-FFF2-40B4-BE49-F238E27FC236}">
                <a16:creationId xmlns:a16="http://schemas.microsoft.com/office/drawing/2014/main" id="{56D47E8E-8941-40F7-B8F9-AC93A60A77D4}"/>
              </a:ext>
            </a:extLst>
          </p:cNvPr>
          <p:cNvSpPr/>
          <p:nvPr/>
        </p:nvSpPr>
        <p:spPr>
          <a:xfrm>
            <a:off x="1840641" y="3530342"/>
            <a:ext cx="3222813" cy="39358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9" name="Titre 1">
            <a:extLst>
              <a:ext uri="{FF2B5EF4-FFF2-40B4-BE49-F238E27FC236}">
                <a16:creationId xmlns:a16="http://schemas.microsoft.com/office/drawing/2014/main" id="{C1DFB121-DC6B-4264-BEE5-3A6E55AE82C9}"/>
              </a:ext>
            </a:extLst>
          </p:cNvPr>
          <p:cNvSpPr>
            <a:spLocks noGrp="1"/>
          </p:cNvSpPr>
          <p:nvPr>
            <p:ph type="title"/>
          </p:nvPr>
        </p:nvSpPr>
        <p:spPr>
          <a:xfrm>
            <a:off x="332656" y="224055"/>
            <a:ext cx="5130422" cy="1248139"/>
          </a:xfrm>
        </p:spPr>
        <p:txBody>
          <a:bodyPr/>
          <a:lstStyle/>
          <a:p>
            <a:r>
              <a:rPr lang="fr-FR" dirty="0"/>
              <a:t>Cas clinique N°7</a:t>
            </a:r>
          </a:p>
        </p:txBody>
      </p:sp>
      <p:pic>
        <p:nvPicPr>
          <p:cNvPr id="3" name="Image 2">
            <a:extLst>
              <a:ext uri="{FF2B5EF4-FFF2-40B4-BE49-F238E27FC236}">
                <a16:creationId xmlns:a16="http://schemas.microsoft.com/office/drawing/2014/main" id="{AD13FEE7-267A-48FA-A40C-9A701CB2BD93}"/>
              </a:ext>
            </a:extLst>
          </p:cNvPr>
          <p:cNvPicPr>
            <a:picLocks noChangeAspect="1"/>
          </p:cNvPicPr>
          <p:nvPr/>
        </p:nvPicPr>
        <p:blipFill>
          <a:blip r:embed="rId4"/>
          <a:stretch>
            <a:fillRect/>
          </a:stretch>
        </p:blipFill>
        <p:spPr>
          <a:xfrm>
            <a:off x="1636392" y="1902239"/>
            <a:ext cx="3631313" cy="1368585"/>
          </a:xfrm>
          <a:prstGeom prst="rect">
            <a:avLst/>
          </a:prstGeom>
        </p:spPr>
      </p:pic>
      <p:sp>
        <p:nvSpPr>
          <p:cNvPr id="10" name="Rectangle : coins arrondis 9">
            <a:extLst>
              <a:ext uri="{FF2B5EF4-FFF2-40B4-BE49-F238E27FC236}">
                <a16:creationId xmlns:a16="http://schemas.microsoft.com/office/drawing/2014/main" id="{74CE7589-5C2E-4B6D-9C9D-B1DE195CA275}"/>
              </a:ext>
            </a:extLst>
          </p:cNvPr>
          <p:cNvSpPr/>
          <p:nvPr/>
        </p:nvSpPr>
        <p:spPr>
          <a:xfrm>
            <a:off x="1895770" y="6156177"/>
            <a:ext cx="3222813" cy="39358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8" name="Rectangle 7"/>
          <p:cNvSpPr/>
          <p:nvPr/>
        </p:nvSpPr>
        <p:spPr>
          <a:xfrm>
            <a:off x="3160941" y="8223607"/>
            <a:ext cx="582211" cy="307777"/>
          </a:xfrm>
          <a:prstGeom prst="rect">
            <a:avLst/>
          </a:prstGeom>
          <a:solidFill>
            <a:schemeClr val="bg1"/>
          </a:solidFill>
        </p:spPr>
        <p:txBody>
          <a:bodyPr wrap="none">
            <a:spAutoFit/>
          </a:bodyPr>
          <a:lstStyle/>
          <a:p>
            <a:r>
              <a:rPr lang="fr-FR" sz="1400" dirty="0">
                <a:solidFill>
                  <a:srgbClr val="00B050"/>
                </a:solidFill>
              </a:rPr>
              <a:t>p. 60</a:t>
            </a:r>
            <a:endParaRPr lang="fr-FR" sz="1400" dirty="0"/>
          </a:p>
        </p:txBody>
      </p:sp>
    </p:spTree>
    <p:custDataLst>
      <p:tags r:id="rId1"/>
    </p:custDataLst>
    <p:extLst>
      <p:ext uri="{BB962C8B-B14F-4D97-AF65-F5344CB8AC3E}">
        <p14:creationId xmlns:p14="http://schemas.microsoft.com/office/powerpoint/2010/main" val="8856174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379738" y="-22371"/>
            <a:ext cx="6242539" cy="9144000"/>
          </a:xfrm>
          <a:prstGeom prst="rect">
            <a:avLst/>
          </a:prstGeom>
        </p:spPr>
      </p:pic>
      <p:sp>
        <p:nvSpPr>
          <p:cNvPr id="2" name="ZoneTexte 1"/>
          <p:cNvSpPr txBox="1"/>
          <p:nvPr/>
        </p:nvSpPr>
        <p:spPr>
          <a:xfrm>
            <a:off x="1494027" y="877046"/>
            <a:ext cx="1008112" cy="184666"/>
          </a:xfrm>
          <a:prstGeom prst="rect">
            <a:avLst/>
          </a:prstGeom>
          <a:noFill/>
        </p:spPr>
        <p:txBody>
          <a:bodyPr wrap="square" lIns="36000" tIns="0" rIns="36000" bIns="0" rtlCol="0">
            <a:spAutoFit/>
          </a:bodyPr>
          <a:lstStyle/>
          <a:p>
            <a:r>
              <a:rPr lang="fr-FR" sz="1200" dirty="0">
                <a:solidFill>
                  <a:srgbClr val="FF0000"/>
                </a:solidFill>
              </a:rPr>
              <a:t>28/06/2024</a:t>
            </a:r>
          </a:p>
        </p:txBody>
      </p:sp>
      <p:sp>
        <p:nvSpPr>
          <p:cNvPr id="4" name="ZoneTexte 3"/>
          <p:cNvSpPr txBox="1"/>
          <p:nvPr/>
        </p:nvSpPr>
        <p:spPr>
          <a:xfrm>
            <a:off x="4653136" y="826889"/>
            <a:ext cx="1390508" cy="257369"/>
          </a:xfrm>
          <a:prstGeom prst="rect">
            <a:avLst/>
          </a:prstGeom>
          <a:solidFill>
            <a:schemeClr val="accent6">
              <a:lumMod val="20000"/>
              <a:lumOff val="80000"/>
            </a:schemeClr>
          </a:solidFill>
        </p:spPr>
        <p:txBody>
          <a:bodyPr wrap="square" lIns="36000" tIns="36000" rIns="36000" bIns="36000" rtlCol="0">
            <a:spAutoFit/>
          </a:bodyPr>
          <a:lstStyle/>
          <a:p>
            <a:r>
              <a:rPr lang="fr-FR" sz="1200" dirty="0">
                <a:solidFill>
                  <a:srgbClr val="FF0000"/>
                </a:solidFill>
              </a:rPr>
              <a:t>GIRARD Alain</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1928</a:t>
            </a:r>
          </a:p>
        </p:txBody>
      </p:sp>
      <p:sp>
        <p:nvSpPr>
          <p:cNvPr id="6" name="ZoneTexte 5"/>
          <p:cNvSpPr txBox="1"/>
          <p:nvPr/>
        </p:nvSpPr>
        <p:spPr>
          <a:xfrm>
            <a:off x="1674047" y="1789379"/>
            <a:ext cx="648072" cy="184666"/>
          </a:xfrm>
          <a:prstGeom prst="rect">
            <a:avLst/>
          </a:prstGeom>
          <a:noFill/>
        </p:spPr>
        <p:txBody>
          <a:bodyPr wrap="square" lIns="36000" tIns="0" rIns="36000" bIns="0" rtlCol="0">
            <a:spAutoFit/>
          </a:bodyPr>
          <a:lstStyle/>
          <a:p>
            <a:r>
              <a:rPr lang="fr-FR" sz="1200" dirty="0">
                <a:solidFill>
                  <a:srgbClr val="FF0000"/>
                </a:solidFill>
              </a:rPr>
              <a:t>Violette</a:t>
            </a:r>
          </a:p>
        </p:txBody>
      </p:sp>
      <p:sp>
        <p:nvSpPr>
          <p:cNvPr id="7" name="ZoneTexte 6"/>
          <p:cNvSpPr txBox="1"/>
          <p:nvPr/>
        </p:nvSpPr>
        <p:spPr>
          <a:xfrm>
            <a:off x="3832337" y="15070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3979932"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79701" y="20152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56208"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84784"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09736" y="261282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1502200" y="28429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509932" y="31197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209530" y="446848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35" name="ZoneTexte 34"/>
          <p:cNvSpPr txBox="1"/>
          <p:nvPr/>
        </p:nvSpPr>
        <p:spPr>
          <a:xfrm>
            <a:off x="2016569" y="7128739"/>
            <a:ext cx="1511356" cy="246221"/>
          </a:xfrm>
          <a:prstGeom prst="rect">
            <a:avLst/>
          </a:prstGeom>
          <a:noFill/>
        </p:spPr>
        <p:txBody>
          <a:bodyPr wrap="square" lIns="36000" tIns="0" rIns="36000" bIns="0" rtlCol="0">
            <a:spAutoFit/>
          </a:bodyPr>
          <a:lstStyle/>
          <a:p>
            <a:r>
              <a:rPr lang="fr-FR" sz="1600" dirty="0">
                <a:solidFill>
                  <a:srgbClr val="FF0000"/>
                </a:solidFill>
              </a:rPr>
              <a:t>COVA</a:t>
            </a:r>
          </a:p>
        </p:txBody>
      </p:sp>
      <p:sp>
        <p:nvSpPr>
          <p:cNvPr id="20" name="ZoneTexte 19">
            <a:extLst>
              <a:ext uri="{FF2B5EF4-FFF2-40B4-BE49-F238E27FC236}">
                <a16:creationId xmlns:a16="http://schemas.microsoft.com/office/drawing/2014/main" id="{4005513D-C009-47B1-A17E-17AFC959FABB}"/>
              </a:ext>
            </a:extLst>
          </p:cNvPr>
          <p:cNvSpPr txBox="1"/>
          <p:nvPr/>
        </p:nvSpPr>
        <p:spPr>
          <a:xfrm>
            <a:off x="1889536" y="3354201"/>
            <a:ext cx="25406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B5FF540C-ACD4-40B2-84F9-0CA9578BEBBE}"/>
              </a:ext>
            </a:extLst>
          </p:cNvPr>
          <p:cNvSpPr txBox="1"/>
          <p:nvPr/>
        </p:nvSpPr>
        <p:spPr>
          <a:xfrm>
            <a:off x="1876786" y="8120489"/>
            <a:ext cx="665488" cy="184666"/>
          </a:xfrm>
          <a:prstGeom prst="rect">
            <a:avLst/>
          </a:prstGeom>
          <a:solidFill>
            <a:schemeClr val="bg1"/>
          </a:solidFill>
        </p:spPr>
        <p:txBody>
          <a:bodyPr wrap="square" lIns="36000" tIns="0" rIns="36000" bIns="0" rtlCol="0">
            <a:spAutoFit/>
          </a:bodyPr>
          <a:lstStyle/>
          <a:p>
            <a:r>
              <a:rPr lang="fr-FR" sz="1200" dirty="0">
                <a:solidFill>
                  <a:srgbClr val="FF0000"/>
                </a:solidFill>
              </a:rPr>
              <a:t>VIRCOV</a:t>
            </a:r>
          </a:p>
        </p:txBody>
      </p:sp>
      <p:sp>
        <p:nvSpPr>
          <p:cNvPr id="22" name="ZoneTexte 21"/>
          <p:cNvSpPr txBox="1"/>
          <p:nvPr/>
        </p:nvSpPr>
        <p:spPr>
          <a:xfrm>
            <a:off x="2996952" y="66947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Tree>
    <p:custDataLst>
      <p:tags r:id="rId1"/>
    </p:custDataLst>
    <p:extLst>
      <p:ext uri="{BB962C8B-B14F-4D97-AF65-F5344CB8AC3E}">
        <p14:creationId xmlns:p14="http://schemas.microsoft.com/office/powerpoint/2010/main" val="1731768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8</a:t>
            </a:r>
            <a:endParaRPr lang="fr-FR" b="0" dirty="0"/>
          </a:p>
        </p:txBody>
      </p:sp>
      <p:sp>
        <p:nvSpPr>
          <p:cNvPr id="4" name="Espace réservé du texte 3"/>
          <p:cNvSpPr>
            <a:spLocks noGrp="1"/>
          </p:cNvSpPr>
          <p:nvPr>
            <p:ph type="body" sz="quarter" idx="12"/>
          </p:nvPr>
        </p:nvSpPr>
        <p:spPr>
          <a:xfrm>
            <a:off x="260649" y="1619673"/>
            <a:ext cx="6288433" cy="6768752"/>
          </a:xfrm>
        </p:spPr>
        <p:txBody>
          <a:bodyPr/>
          <a:lstStyle/>
          <a:p>
            <a:pPr lvl="1">
              <a:lnSpc>
                <a:spcPct val="150000"/>
              </a:lnSpc>
            </a:pPr>
            <a:r>
              <a:rPr lang="fr-FR" altLang="fr-FR" sz="1400" b="1" dirty="0"/>
              <a:t>Date enquête : </a:t>
            </a:r>
            <a:r>
              <a:rPr lang="fr-FR" altLang="fr-FR" sz="1400" b="1" dirty="0">
                <a:solidFill>
                  <a:srgbClr val="FF0000"/>
                </a:solidFill>
              </a:rPr>
              <a:t>18/06/2024 matin</a:t>
            </a:r>
          </a:p>
          <a:p>
            <a:pPr lvl="1" algn="just">
              <a:lnSpc>
                <a:spcPct val="150000"/>
              </a:lnSpc>
              <a:spcBef>
                <a:spcPts val="1800"/>
              </a:spcBef>
            </a:pPr>
            <a:r>
              <a:rPr lang="fr-FR" sz="1400" dirty="0"/>
              <a:t>Monsieur Alphonse DURAND, 97 ans, est hébergé à l’EHPAD de la Joie en UHR (Lavandes) depuis 1 an. Il est désorienté et incontinent. Il se déplace en fauteuil roulant. Depuis son admission, il présente des ulcères variqueux dans un contexte HTA et insuffisance veineuse sévère.</a:t>
            </a:r>
          </a:p>
          <a:p>
            <a:pPr marL="285771" lvl="1" indent="-285771" algn="just">
              <a:lnSpc>
                <a:spcPct val="150000"/>
              </a:lnSpc>
              <a:buFont typeface="Arial" panose="020B0604020202020204" pitchFamily="34" charset="0"/>
              <a:buChar char="•"/>
            </a:pPr>
            <a:r>
              <a:rPr lang="fr-FR" sz="1400" dirty="0"/>
              <a:t>Lors de la dernière consultation médicale, le médecin remplaçant a prescrit un prélèvement cutané des ulcères par écouvillonnage. L’examen clinique retrouve un écoulement séreux, rougeur, chaleur et léger gonflement.</a:t>
            </a:r>
          </a:p>
          <a:p>
            <a:pPr marL="285771" lvl="1" indent="-285771" algn="just">
              <a:lnSpc>
                <a:spcPct val="150000"/>
              </a:lnSpc>
              <a:buFont typeface="Arial" panose="020B0604020202020204" pitchFamily="34" charset="0"/>
              <a:buChar char="•"/>
            </a:pPr>
            <a:r>
              <a:rPr lang="fr-FR" sz="1400" dirty="0"/>
              <a:t>Le 15 juin, le résultat du prélèvement est revenu positif à </a:t>
            </a:r>
            <a:r>
              <a:rPr lang="fr-FR" sz="1400" i="1" dirty="0"/>
              <a:t>Staphylococcus aureus </a:t>
            </a:r>
            <a:r>
              <a:rPr lang="fr-FR" sz="1400" dirty="0" err="1"/>
              <a:t>méticilline</a:t>
            </a:r>
            <a:r>
              <a:rPr lang="fr-FR" sz="1400" dirty="0"/>
              <a:t> sensible.</a:t>
            </a:r>
          </a:p>
          <a:p>
            <a:pPr marL="285771" lvl="1" indent="-285771" algn="just">
              <a:lnSpc>
                <a:spcPct val="150000"/>
              </a:lnSpc>
              <a:buFont typeface="Arial" panose="020B0604020202020204" pitchFamily="34" charset="0"/>
              <a:buChar char="•"/>
            </a:pPr>
            <a:r>
              <a:rPr lang="fr-FR" sz="1400" dirty="0"/>
              <a:t>L’IDE a contacté le prescripteur qui est passé le 17 juin (la veille de l’enquête) et a prescrit un traitement oral par amoxicilline /</a:t>
            </a:r>
            <a:r>
              <a:rPr lang="fr-FR" sz="1400" dirty="0" err="1"/>
              <a:t>ac</a:t>
            </a:r>
            <a:r>
              <a:rPr lang="fr-FR" sz="1400" dirty="0"/>
              <a:t>. clavulanique pour 10 jours. Le résident est bien sous traitement le jour de l’enquête.</a:t>
            </a:r>
          </a:p>
          <a:p>
            <a:pPr marL="285771" lvl="1" indent="-285771" algn="just">
              <a:lnSpc>
                <a:spcPct val="150000"/>
              </a:lnSpc>
              <a:buFont typeface="Arial" panose="020B0604020202020204" pitchFamily="34" charset="0"/>
              <a:buChar char="•"/>
            </a:pPr>
            <a:r>
              <a:rPr lang="fr-FR" sz="1400" dirty="0"/>
              <a:t>Le bilan biologique réalisé la veille de l’enquête est sans anomalie (Taux de GB : 11 000/mm</a:t>
            </a:r>
            <a:r>
              <a:rPr lang="fr-FR" sz="1400" baseline="30000" dirty="0"/>
              <a:t>3</a:t>
            </a:r>
            <a:r>
              <a:rPr lang="fr-FR" sz="1400" dirty="0"/>
              <a:t> et CRP à 30 mg/l).</a:t>
            </a:r>
          </a:p>
          <a:p>
            <a:pPr algn="just"/>
            <a:endParaRPr lang="fr-FR" sz="1600" b="0" cap="none" dirty="0"/>
          </a:p>
          <a:p>
            <a:pPr lvl="1" algn="just">
              <a:lnSpc>
                <a:spcPct val="150000"/>
              </a:lnSpc>
            </a:pPr>
            <a:endParaRPr lang="fr-FR" sz="1300" dirty="0"/>
          </a:p>
        </p:txBody>
      </p:sp>
    </p:spTree>
    <p:custDataLst>
      <p:tags r:id="rId1"/>
    </p:custDataLst>
    <p:extLst>
      <p:ext uri="{BB962C8B-B14F-4D97-AF65-F5344CB8AC3E}">
        <p14:creationId xmlns:p14="http://schemas.microsoft.com/office/powerpoint/2010/main" val="1376472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Tree>
    <p:extLst>
      <p:ext uri="{BB962C8B-B14F-4D97-AF65-F5344CB8AC3E}">
        <p14:creationId xmlns:p14="http://schemas.microsoft.com/office/powerpoint/2010/main" val="1394626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8</a:t>
            </a:r>
          </a:p>
        </p:txBody>
      </p:sp>
      <p:sp>
        <p:nvSpPr>
          <p:cNvPr id="3" name="Espace réservé du texte 2"/>
          <p:cNvSpPr>
            <a:spLocks noGrp="1"/>
          </p:cNvSpPr>
          <p:nvPr>
            <p:ph type="body" sz="quarter" idx="12"/>
          </p:nvPr>
        </p:nvSpPr>
        <p:spPr>
          <a:xfrm>
            <a:off x="116852" y="1691680"/>
            <a:ext cx="6552509" cy="7260298"/>
          </a:xfrm>
        </p:spPr>
        <p:txBody>
          <a:bodyPr/>
          <a:lstStyle/>
          <a:p>
            <a:r>
              <a:rPr lang="fr-FR" u="sng" dirty="0"/>
              <a:t>Questions à se poser </a:t>
            </a:r>
          </a:p>
          <a:p>
            <a:pPr lvl="3" indent="0">
              <a:buNone/>
            </a:pPr>
            <a:endParaRPr lang="fr-FR" dirty="0">
              <a:latin typeface="+mj-lt"/>
            </a:endParaRPr>
          </a:p>
          <a:p>
            <a:pPr lvl="3" indent="0">
              <a:buNone/>
            </a:pPr>
            <a:endParaRPr lang="fr-FR" dirty="0">
              <a:latin typeface="+mj-lt"/>
            </a:endParaRPr>
          </a:p>
          <a:p>
            <a:pPr algn="just"/>
            <a:r>
              <a:rPr lang="fr-FR" sz="1600" dirty="0">
                <a:solidFill>
                  <a:srgbClr val="373739"/>
                </a:solidFill>
              </a:rPr>
              <a:t>LE </a:t>
            </a:r>
            <a:r>
              <a:rPr lang="fr-FR" sz="1600" dirty="0" err="1">
                <a:solidFill>
                  <a:srgbClr val="373739"/>
                </a:solidFill>
              </a:rPr>
              <a:t>Resident</a:t>
            </a:r>
            <a:r>
              <a:rPr lang="fr-FR" sz="1600" dirty="0">
                <a:solidFill>
                  <a:srgbClr val="373739"/>
                </a:solidFill>
              </a:rPr>
              <a:t> </a:t>
            </a:r>
            <a:r>
              <a:rPr lang="fr-FR" sz="1600" dirty="0" err="1">
                <a:solidFill>
                  <a:srgbClr val="373739"/>
                </a:solidFill>
              </a:rPr>
              <a:t>EST-Il</a:t>
            </a:r>
            <a:r>
              <a:rPr lang="fr-FR" sz="1600" dirty="0">
                <a:solidFill>
                  <a:srgbClr val="373739"/>
                </a:solidFill>
              </a:rPr>
              <a:t> informé et eligible ?</a:t>
            </a:r>
          </a:p>
          <a:p>
            <a:pPr marL="429781" lvl="3" indent="-285771" algn="just">
              <a:spcBef>
                <a:spcPts val="600"/>
              </a:spcBef>
              <a:buFont typeface="Wingdings" panose="05000000000000000000" pitchFamily="2" charset="2"/>
              <a:buChar char="Ø"/>
            </a:pPr>
            <a:r>
              <a:rPr lang="fr-FR" sz="1400" dirty="0">
                <a:latin typeface="+mj-lt"/>
              </a:rPr>
              <a:t>OUI : </a:t>
            </a:r>
            <a:r>
              <a:rPr lang="fr-FR" sz="1400" dirty="0"/>
              <a:t>je renseigne les parties « Identification du résident » et  « Caractéristiques du résident »</a:t>
            </a:r>
          </a:p>
          <a:p>
            <a:pPr marL="429781" lvl="3" indent="-285771" algn="just">
              <a:spcBef>
                <a:spcPts val="600"/>
              </a:spcBef>
              <a:buFont typeface="Wingdings" panose="05000000000000000000" pitchFamily="2" charset="2"/>
              <a:buChar char="Ø"/>
            </a:pPr>
            <a:endParaRPr lang="fr-FR" sz="1400" dirty="0">
              <a:latin typeface="+mj-lt"/>
            </a:endParaRPr>
          </a:p>
          <a:p>
            <a:pPr lvl="3" indent="0" algn="just">
              <a:buNone/>
            </a:pPr>
            <a:endParaRPr lang="fr-FR" dirty="0">
              <a:latin typeface="+mj-lt"/>
            </a:endParaRPr>
          </a:p>
          <a:p>
            <a:pPr marL="0" lvl="3" indent="0" algn="just">
              <a:buNone/>
            </a:pPr>
            <a:r>
              <a:rPr lang="fr-FR" b="1" cap="all" dirty="0">
                <a:solidFill>
                  <a:srgbClr val="373739"/>
                </a:solidFill>
                <a:latin typeface="+mj-lt"/>
              </a:rPr>
              <a:t>Le RESIDENT A-T-il un Dispositif invasif ?</a:t>
            </a:r>
            <a:endParaRPr lang="fr-FR" dirty="0"/>
          </a:p>
          <a:p>
            <a:pPr marL="429781" lvl="3" indent="-285771" algn="just">
              <a:spcBef>
                <a:spcPts val="600"/>
              </a:spcBef>
              <a:buFont typeface="Wingdings" panose="05000000000000000000" pitchFamily="2" charset="2"/>
              <a:buChar char="Ø"/>
            </a:pPr>
            <a:r>
              <a:rPr lang="fr-FR" sz="1400" dirty="0">
                <a:latin typeface="+mj-lt"/>
              </a:rPr>
              <a:t>NON : je coche la case NON en face de « Dispositif(s) invasif(s) » </a:t>
            </a:r>
            <a:r>
              <a:rPr lang="fr-FR" sz="1400" dirty="0"/>
              <a:t>et passe à la partie suivante « Traitement(s) anti-infectieux »</a:t>
            </a:r>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LE RESIDENT A-T-il UN TRAITEMENT ANTI-INFECTIEUX ?</a:t>
            </a:r>
          </a:p>
          <a:p>
            <a:pPr lvl="4" indent="0" algn="just">
              <a:buNone/>
            </a:pPr>
            <a:r>
              <a:rPr lang="fr-FR" dirty="0"/>
              <a:t>Traitement par amoxicilline /ac. clavulanique depuis le 17/06 et pour 10 jours</a:t>
            </a:r>
            <a:endParaRPr lang="fr-FR" dirty="0">
              <a:latin typeface="+mj-lt"/>
            </a:endParaRPr>
          </a:p>
          <a:p>
            <a:pPr marL="429781" lvl="3" indent="-285771" algn="just">
              <a:spcBef>
                <a:spcPts val="600"/>
              </a:spcBef>
              <a:buFont typeface="Wingdings" panose="05000000000000000000" pitchFamily="2" charset="2"/>
              <a:buChar char="Ø"/>
            </a:pPr>
            <a:r>
              <a:rPr lang="fr-FR" sz="1400" dirty="0">
                <a:latin typeface="+mj-lt"/>
              </a:rPr>
              <a:t>OUI : je coche OUI en face de « Traitement(s) anti-infectieux » </a:t>
            </a:r>
            <a:r>
              <a:rPr lang="fr-FR" sz="1400" dirty="0"/>
              <a:t>et renseigne la partie dédiée</a:t>
            </a:r>
          </a:p>
          <a:p>
            <a:pPr lvl="3" indent="0" algn="just">
              <a:buNone/>
            </a:pPr>
            <a:endParaRPr lang="fr-FR" sz="1400" dirty="0">
              <a:latin typeface="+mj-lt"/>
            </a:endParaRPr>
          </a:p>
          <a:p>
            <a:pPr marL="0" lvl="3" indent="0" algn="just">
              <a:buNone/>
            </a:pPr>
            <a:r>
              <a:rPr lang="fr-FR" b="1" cap="all" dirty="0">
                <a:solidFill>
                  <a:srgbClr val="373739"/>
                </a:solidFill>
              </a:rPr>
              <a:t>LE RESIDENT A-T-IL UNE INFECTION ASSOCIEE aux soins ?</a:t>
            </a:r>
            <a:endParaRPr lang="fr-FR" sz="1400" dirty="0"/>
          </a:p>
          <a:p>
            <a:pPr marL="429781" lvl="3" indent="-285771" algn="just">
              <a:spcBef>
                <a:spcPts val="600"/>
              </a:spcBef>
              <a:buFont typeface="Wingdings" panose="05000000000000000000" pitchFamily="2" charset="2"/>
              <a:buChar char="Ø"/>
            </a:pPr>
            <a:r>
              <a:rPr lang="fr-FR" sz="1400" dirty="0">
                <a:latin typeface="+mj-lt"/>
              </a:rPr>
              <a:t>OUI : je coche OUI en face de « Infection(s) associée(s) aux soins » et renseigne la partie dédiée</a:t>
            </a:r>
          </a:p>
        </p:txBody>
      </p:sp>
    </p:spTree>
    <p:custDataLst>
      <p:tags r:id="rId1"/>
    </p:custDataLst>
    <p:extLst>
      <p:ext uri="{BB962C8B-B14F-4D97-AF65-F5344CB8AC3E}">
        <p14:creationId xmlns:p14="http://schemas.microsoft.com/office/powerpoint/2010/main" val="1168929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085684" y="2267744"/>
            <a:ext cx="4449551" cy="4680520"/>
          </a:xfrm>
          <a:prstGeom prst="rect">
            <a:avLst/>
          </a:prstGeom>
        </p:spPr>
      </p:pic>
      <p:sp>
        <p:nvSpPr>
          <p:cNvPr id="4" name="Titre 1"/>
          <p:cNvSpPr>
            <a:spLocks noGrp="1"/>
          </p:cNvSpPr>
          <p:nvPr>
            <p:ph type="title"/>
          </p:nvPr>
        </p:nvSpPr>
        <p:spPr>
          <a:xfrm>
            <a:off x="404812" y="251520"/>
            <a:ext cx="5130422" cy="1248139"/>
          </a:xfrm>
        </p:spPr>
        <p:txBody>
          <a:bodyPr/>
          <a:lstStyle/>
          <a:p>
            <a:r>
              <a:rPr lang="fr-FR" dirty="0"/>
              <a:t>Cas clinique N° 8</a:t>
            </a:r>
          </a:p>
        </p:txBody>
      </p:sp>
      <p:sp>
        <p:nvSpPr>
          <p:cNvPr id="6" name="Rectangle 5"/>
          <p:cNvSpPr/>
          <p:nvPr/>
        </p:nvSpPr>
        <p:spPr>
          <a:xfrm>
            <a:off x="2879635" y="7092280"/>
            <a:ext cx="582211" cy="307777"/>
          </a:xfrm>
          <a:prstGeom prst="rect">
            <a:avLst/>
          </a:prstGeom>
          <a:solidFill>
            <a:schemeClr val="bg1"/>
          </a:solidFill>
        </p:spPr>
        <p:txBody>
          <a:bodyPr wrap="none">
            <a:spAutoFit/>
          </a:bodyPr>
          <a:lstStyle/>
          <a:p>
            <a:r>
              <a:rPr lang="fr-FR" sz="1400" dirty="0">
                <a:solidFill>
                  <a:srgbClr val="00B050"/>
                </a:solidFill>
              </a:rPr>
              <a:t>p. 62</a:t>
            </a:r>
            <a:endParaRPr lang="fr-FR" sz="1400" dirty="0"/>
          </a:p>
        </p:txBody>
      </p:sp>
    </p:spTree>
    <p:custDataLst>
      <p:tags r:id="rId1"/>
    </p:custDataLst>
    <p:extLst>
      <p:ext uri="{BB962C8B-B14F-4D97-AF65-F5344CB8AC3E}">
        <p14:creationId xmlns:p14="http://schemas.microsoft.com/office/powerpoint/2010/main" val="48360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04812" y="251520"/>
            <a:ext cx="5130422" cy="1248139"/>
          </a:xfrm>
        </p:spPr>
        <p:txBody>
          <a:bodyPr/>
          <a:lstStyle/>
          <a:p>
            <a:r>
              <a:rPr lang="fr-FR" dirty="0"/>
              <a:t>Cas clinique N° 8</a:t>
            </a:r>
          </a:p>
        </p:txBody>
      </p:sp>
      <p:grpSp>
        <p:nvGrpSpPr>
          <p:cNvPr id="2" name="Groupe 1"/>
          <p:cNvGrpSpPr/>
          <p:nvPr/>
        </p:nvGrpSpPr>
        <p:grpSpPr>
          <a:xfrm>
            <a:off x="1085684" y="2267744"/>
            <a:ext cx="4449551" cy="4680520"/>
            <a:chOff x="1085683" y="2267744"/>
            <a:chExt cx="4449551" cy="4680520"/>
          </a:xfrm>
        </p:grpSpPr>
        <p:pic>
          <p:nvPicPr>
            <p:cNvPr id="5" name="Image 4"/>
            <p:cNvPicPr>
              <a:picLocks noChangeAspect="1"/>
            </p:cNvPicPr>
            <p:nvPr/>
          </p:nvPicPr>
          <p:blipFill>
            <a:blip r:embed="rId3"/>
            <a:stretch>
              <a:fillRect/>
            </a:stretch>
          </p:blipFill>
          <p:spPr>
            <a:xfrm>
              <a:off x="1085683" y="2267744"/>
              <a:ext cx="4449551" cy="4680520"/>
            </a:xfrm>
            <a:prstGeom prst="rect">
              <a:avLst/>
            </a:prstGeom>
          </p:spPr>
        </p:pic>
        <p:sp>
          <p:nvSpPr>
            <p:cNvPr id="6" name="ZoneTexte 5"/>
            <p:cNvSpPr txBox="1"/>
            <p:nvPr/>
          </p:nvSpPr>
          <p:spPr>
            <a:xfrm>
              <a:off x="1256992" y="625213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7" name="ZoneTexte 6"/>
            <p:cNvSpPr txBox="1"/>
            <p:nvPr/>
          </p:nvSpPr>
          <p:spPr>
            <a:xfrm>
              <a:off x="1286176" y="334844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268760" y="376103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9" name="ZoneTexte 8"/>
            <p:cNvSpPr txBox="1"/>
            <p:nvPr/>
          </p:nvSpPr>
          <p:spPr>
            <a:xfrm>
              <a:off x="1556792" y="413995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556792" y="450057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1556792" y="46440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2" name="ZoneTexte 11"/>
            <p:cNvSpPr txBox="1"/>
            <p:nvPr/>
          </p:nvSpPr>
          <p:spPr>
            <a:xfrm>
              <a:off x="1556792" y="486061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13" name="Rectangle 12"/>
          <p:cNvSpPr/>
          <p:nvPr/>
        </p:nvSpPr>
        <p:spPr>
          <a:xfrm>
            <a:off x="2879635" y="7092280"/>
            <a:ext cx="582211" cy="307777"/>
          </a:xfrm>
          <a:prstGeom prst="rect">
            <a:avLst/>
          </a:prstGeom>
          <a:solidFill>
            <a:schemeClr val="bg1"/>
          </a:solidFill>
        </p:spPr>
        <p:txBody>
          <a:bodyPr wrap="none">
            <a:spAutoFit/>
          </a:bodyPr>
          <a:lstStyle/>
          <a:p>
            <a:r>
              <a:rPr lang="fr-FR" sz="1400" dirty="0">
                <a:solidFill>
                  <a:srgbClr val="00B050"/>
                </a:solidFill>
              </a:rPr>
              <a:t>p. 62</a:t>
            </a:r>
            <a:endParaRPr lang="fr-FR" sz="1400" dirty="0"/>
          </a:p>
        </p:txBody>
      </p:sp>
    </p:spTree>
    <p:custDataLst>
      <p:tags r:id="rId1"/>
    </p:custDataLst>
    <p:extLst>
      <p:ext uri="{BB962C8B-B14F-4D97-AF65-F5344CB8AC3E}">
        <p14:creationId xmlns:p14="http://schemas.microsoft.com/office/powerpoint/2010/main" val="478408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307731"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Tree>
    <p:custDataLst>
      <p:tags r:id="rId1"/>
    </p:custDataLst>
    <p:extLst>
      <p:ext uri="{BB962C8B-B14F-4D97-AF65-F5344CB8AC3E}">
        <p14:creationId xmlns:p14="http://schemas.microsoft.com/office/powerpoint/2010/main" val="28406200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307731"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
        <p:nvSpPr>
          <p:cNvPr id="42" name="ZoneTexte 41">
            <a:extLst>
              <a:ext uri="{FF2B5EF4-FFF2-40B4-BE49-F238E27FC236}">
                <a16:creationId xmlns:a16="http://schemas.microsoft.com/office/drawing/2014/main" id="{2B229C9A-31D9-40CB-871E-0F8AB62BD1FA}"/>
              </a:ext>
            </a:extLst>
          </p:cNvPr>
          <p:cNvSpPr txBox="1"/>
          <p:nvPr/>
        </p:nvSpPr>
        <p:spPr>
          <a:xfrm>
            <a:off x="2355898" y="567825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Curatif</a:t>
            </a:r>
            <a:endParaRPr lang="fr-FR" sz="1200" dirty="0">
              <a:solidFill>
                <a:srgbClr val="00B050"/>
              </a:solidFill>
            </a:endParaRPr>
          </a:p>
        </p:txBody>
      </p:sp>
      <p:grpSp>
        <p:nvGrpSpPr>
          <p:cNvPr id="15" name="Groupe 14"/>
          <p:cNvGrpSpPr/>
          <p:nvPr/>
        </p:nvGrpSpPr>
        <p:grpSpPr>
          <a:xfrm>
            <a:off x="2318012" y="6159211"/>
            <a:ext cx="2389716" cy="439928"/>
            <a:chOff x="2318012" y="6159208"/>
            <a:chExt cx="2389716" cy="439928"/>
          </a:xfrm>
        </p:grpSpPr>
        <p:sp>
          <p:nvSpPr>
            <p:cNvPr id="43" name="ZoneTexte 42">
              <a:extLst>
                <a:ext uri="{FF2B5EF4-FFF2-40B4-BE49-F238E27FC236}">
                  <a16:creationId xmlns:a16="http://schemas.microsoft.com/office/drawing/2014/main" id="{F5910908-6FFD-4BC4-AD0A-ABB43C8D684C}"/>
                </a:ext>
              </a:extLst>
            </p:cNvPr>
            <p:cNvSpPr txBox="1"/>
            <p:nvPr/>
          </p:nvSpPr>
          <p:spPr>
            <a:xfrm>
              <a:off x="2355898" y="6414470"/>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EMS</a:t>
              </a:r>
              <a:endParaRPr lang="fr-FR" sz="1200" dirty="0">
                <a:solidFill>
                  <a:srgbClr val="00B050"/>
                </a:solidFill>
              </a:endParaRPr>
            </a:p>
          </p:txBody>
        </p:sp>
        <p:sp>
          <p:nvSpPr>
            <p:cNvPr id="44" name="ZoneTexte 43">
              <a:extLst>
                <a:ext uri="{FF2B5EF4-FFF2-40B4-BE49-F238E27FC236}">
                  <a16:creationId xmlns:a16="http://schemas.microsoft.com/office/drawing/2014/main" id="{7D5A2BFB-D980-4783-B8A9-CBBDB57715D3}"/>
                </a:ext>
              </a:extLst>
            </p:cNvPr>
            <p:cNvSpPr txBox="1"/>
            <p:nvPr/>
          </p:nvSpPr>
          <p:spPr>
            <a:xfrm>
              <a:off x="2318012" y="6159208"/>
              <a:ext cx="2389716"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NON </a:t>
              </a:r>
              <a:r>
                <a:rPr lang="fr-FR" sz="1200" dirty="0">
                  <a:solidFill>
                    <a:srgbClr val="00B050"/>
                  </a:solidFill>
                </a:rPr>
                <a:t>car TTT depuis 24h.  p.40</a:t>
              </a:r>
            </a:p>
          </p:txBody>
        </p:sp>
      </p:grpSp>
      <p:sp>
        <p:nvSpPr>
          <p:cNvPr id="45" name="ZoneTexte 44">
            <a:extLst>
              <a:ext uri="{FF2B5EF4-FFF2-40B4-BE49-F238E27FC236}">
                <a16:creationId xmlns:a16="http://schemas.microsoft.com/office/drawing/2014/main" id="{F9B41DFA-CA7B-40B7-A750-EDAC3D58AA9E}"/>
              </a:ext>
            </a:extLst>
          </p:cNvPr>
          <p:cNvSpPr txBox="1"/>
          <p:nvPr/>
        </p:nvSpPr>
        <p:spPr>
          <a:xfrm>
            <a:off x="2332180" y="5913512"/>
            <a:ext cx="102481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 PTM </a:t>
            </a:r>
            <a:r>
              <a:rPr lang="fr-FR" sz="1200" dirty="0">
                <a:solidFill>
                  <a:srgbClr val="00B050"/>
                </a:solidFill>
              </a:rPr>
              <a:t>  p. 39</a:t>
            </a:r>
          </a:p>
        </p:txBody>
      </p:sp>
      <p:pic>
        <p:nvPicPr>
          <p:cNvPr id="46" name="Image 45">
            <a:extLst>
              <a:ext uri="{FF2B5EF4-FFF2-40B4-BE49-F238E27FC236}">
                <a16:creationId xmlns:a16="http://schemas.microsoft.com/office/drawing/2014/main" id="{EE3832FA-C10A-4763-B28D-90AE5AD00CD5}"/>
              </a:ext>
            </a:extLst>
          </p:cNvPr>
          <p:cNvPicPr>
            <a:picLocks noChangeAspect="1"/>
          </p:cNvPicPr>
          <p:nvPr/>
        </p:nvPicPr>
        <p:blipFill>
          <a:blip r:embed="rId4"/>
          <a:stretch>
            <a:fillRect/>
          </a:stretch>
        </p:blipFill>
        <p:spPr>
          <a:xfrm>
            <a:off x="3079718" y="2320895"/>
            <a:ext cx="3755790" cy="3061513"/>
          </a:xfrm>
          <a:prstGeom prst="rect">
            <a:avLst/>
          </a:prstGeom>
          <a:ln>
            <a:solidFill>
              <a:srgbClr val="0070C0"/>
            </a:solidFill>
          </a:ln>
        </p:spPr>
      </p:pic>
      <p:cxnSp>
        <p:nvCxnSpPr>
          <p:cNvPr id="22" name="Connecteur droit avec flèche 21">
            <a:extLst>
              <a:ext uri="{FF2B5EF4-FFF2-40B4-BE49-F238E27FC236}">
                <a16:creationId xmlns:a16="http://schemas.microsoft.com/office/drawing/2014/main" id="{4C70E579-CE01-43DB-AABA-32BC4C3CCC94}"/>
              </a:ext>
            </a:extLst>
          </p:cNvPr>
          <p:cNvCxnSpPr>
            <a:cxnSpLocks/>
            <a:stCxn id="45" idx="0"/>
          </p:cNvCxnSpPr>
          <p:nvPr/>
        </p:nvCxnSpPr>
        <p:spPr>
          <a:xfrm flipV="1">
            <a:off x="2844586" y="4871042"/>
            <a:ext cx="604450" cy="104247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852936" y="672309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custDataLst>
      <p:tags r:id="rId1"/>
    </p:custDataLst>
    <p:extLst>
      <p:ext uri="{BB962C8B-B14F-4D97-AF65-F5344CB8AC3E}">
        <p14:creationId xmlns:p14="http://schemas.microsoft.com/office/powerpoint/2010/main" val="16256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307731"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1836116" y="7143466"/>
            <a:ext cx="1313560" cy="184666"/>
          </a:xfrm>
          <a:prstGeom prst="rect">
            <a:avLst/>
          </a:prstGeom>
          <a:noFill/>
        </p:spPr>
        <p:txBody>
          <a:bodyPr wrap="square" lIns="36000" tIns="0" rIns="36000" bIns="0" rtlCol="0">
            <a:spAutoFit/>
          </a:bodyPr>
          <a:lstStyle/>
          <a:p>
            <a:r>
              <a:rPr lang="fr-FR" sz="1200" dirty="0">
                <a:solidFill>
                  <a:srgbClr val="FF0000"/>
                </a:solidFill>
              </a:rPr>
              <a:t>IESC</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
        <p:nvSpPr>
          <p:cNvPr id="42" name="ZoneTexte 41">
            <a:extLst>
              <a:ext uri="{FF2B5EF4-FFF2-40B4-BE49-F238E27FC236}">
                <a16:creationId xmlns:a16="http://schemas.microsoft.com/office/drawing/2014/main" id="{2B229C9A-31D9-40CB-871E-0F8AB62BD1FA}"/>
              </a:ext>
            </a:extLst>
          </p:cNvPr>
          <p:cNvSpPr txBox="1"/>
          <p:nvPr/>
        </p:nvSpPr>
        <p:spPr>
          <a:xfrm>
            <a:off x="2355898" y="567825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Curatif</a:t>
            </a:r>
            <a:endParaRPr lang="fr-FR" sz="1200" dirty="0">
              <a:solidFill>
                <a:srgbClr val="00B050"/>
              </a:solidFill>
            </a:endParaRPr>
          </a:p>
        </p:txBody>
      </p:sp>
      <p:sp>
        <p:nvSpPr>
          <p:cNvPr id="43" name="ZoneTexte 42">
            <a:extLst>
              <a:ext uri="{FF2B5EF4-FFF2-40B4-BE49-F238E27FC236}">
                <a16:creationId xmlns:a16="http://schemas.microsoft.com/office/drawing/2014/main" id="{F5910908-6FFD-4BC4-AD0A-ABB43C8D684C}"/>
              </a:ext>
            </a:extLst>
          </p:cNvPr>
          <p:cNvSpPr txBox="1"/>
          <p:nvPr/>
        </p:nvSpPr>
        <p:spPr>
          <a:xfrm>
            <a:off x="2355898" y="6414470"/>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EMS</a:t>
            </a:r>
            <a:endParaRPr lang="fr-FR" sz="1200" dirty="0">
              <a:solidFill>
                <a:srgbClr val="00B050"/>
              </a:solidFill>
            </a:endParaRPr>
          </a:p>
        </p:txBody>
      </p:sp>
      <p:sp>
        <p:nvSpPr>
          <p:cNvPr id="44" name="ZoneTexte 43">
            <a:extLst>
              <a:ext uri="{FF2B5EF4-FFF2-40B4-BE49-F238E27FC236}">
                <a16:creationId xmlns:a16="http://schemas.microsoft.com/office/drawing/2014/main" id="{7D5A2BFB-D980-4783-B8A9-CBBDB57715D3}"/>
              </a:ext>
            </a:extLst>
          </p:cNvPr>
          <p:cNvSpPr txBox="1"/>
          <p:nvPr/>
        </p:nvSpPr>
        <p:spPr>
          <a:xfrm>
            <a:off x="2318012" y="6159208"/>
            <a:ext cx="2389716" cy="184666"/>
          </a:xfrm>
          <a:prstGeom prst="rect">
            <a:avLst/>
          </a:prstGeom>
          <a:solidFill>
            <a:schemeClr val="bg1">
              <a:lumMod val="95000"/>
            </a:schemeClr>
          </a:solidFill>
        </p:spPr>
        <p:txBody>
          <a:bodyPr wrap="square" lIns="36000" tIns="0" rIns="36000" bIns="0" rtlCol="0">
            <a:spAutoFit/>
          </a:bodyPr>
          <a:lstStyle/>
          <a:p>
            <a:r>
              <a:rPr lang="fr-FR" sz="1200">
                <a:solidFill>
                  <a:srgbClr val="FF0000"/>
                </a:solidFill>
              </a:rPr>
              <a:t>NON </a:t>
            </a:r>
            <a:r>
              <a:rPr lang="fr-FR" sz="1200">
                <a:solidFill>
                  <a:srgbClr val="00B050"/>
                </a:solidFill>
              </a:rPr>
              <a:t>car TTT </a:t>
            </a:r>
            <a:r>
              <a:rPr lang="fr-FR" sz="1200" dirty="0">
                <a:solidFill>
                  <a:srgbClr val="00B050"/>
                </a:solidFill>
              </a:rPr>
              <a:t>depuis 24h.  p.40</a:t>
            </a:r>
          </a:p>
        </p:txBody>
      </p:sp>
      <p:sp>
        <p:nvSpPr>
          <p:cNvPr id="45" name="ZoneTexte 44">
            <a:extLst>
              <a:ext uri="{FF2B5EF4-FFF2-40B4-BE49-F238E27FC236}">
                <a16:creationId xmlns:a16="http://schemas.microsoft.com/office/drawing/2014/main" id="{F9B41DFA-CA7B-40B7-A750-EDAC3D58AA9E}"/>
              </a:ext>
            </a:extLst>
          </p:cNvPr>
          <p:cNvSpPr txBox="1"/>
          <p:nvPr/>
        </p:nvSpPr>
        <p:spPr>
          <a:xfrm>
            <a:off x="2332180" y="5913512"/>
            <a:ext cx="102481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 PTM </a:t>
            </a:r>
            <a:r>
              <a:rPr lang="fr-FR" sz="1200" dirty="0">
                <a:solidFill>
                  <a:srgbClr val="00B050"/>
                </a:solidFill>
              </a:rPr>
              <a:t>  p. 39</a:t>
            </a:r>
          </a:p>
        </p:txBody>
      </p:sp>
      <p:sp>
        <p:nvSpPr>
          <p:cNvPr id="35" name="ZoneTexte 34"/>
          <p:cNvSpPr txBox="1"/>
          <p:nvPr/>
        </p:nvSpPr>
        <p:spPr>
          <a:xfrm>
            <a:off x="2852936" y="672309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cxnSp>
        <p:nvCxnSpPr>
          <p:cNvPr id="48" name="Connecteur droit avec flèche 47">
            <a:extLst>
              <a:ext uri="{FF2B5EF4-FFF2-40B4-BE49-F238E27FC236}">
                <a16:creationId xmlns:a16="http://schemas.microsoft.com/office/drawing/2014/main" id="{4C70E579-CE01-43DB-AABA-32BC4C3CCC94}"/>
              </a:ext>
            </a:extLst>
          </p:cNvPr>
          <p:cNvCxnSpPr>
            <a:cxnSpLocks/>
          </p:cNvCxnSpPr>
          <p:nvPr/>
        </p:nvCxnSpPr>
        <p:spPr>
          <a:xfrm>
            <a:off x="2285580" y="7235799"/>
            <a:ext cx="656780"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grpSp>
        <p:nvGrpSpPr>
          <p:cNvPr id="52" name="Groupe 51"/>
          <p:cNvGrpSpPr/>
          <p:nvPr/>
        </p:nvGrpSpPr>
        <p:grpSpPr>
          <a:xfrm>
            <a:off x="2972592" y="4471195"/>
            <a:ext cx="3654359" cy="3844051"/>
            <a:chOff x="1085683" y="2267744"/>
            <a:chExt cx="4449551" cy="4680520"/>
          </a:xfrm>
        </p:grpSpPr>
        <p:pic>
          <p:nvPicPr>
            <p:cNvPr id="53" name="Image 52"/>
            <p:cNvPicPr>
              <a:picLocks noChangeAspect="1"/>
            </p:cNvPicPr>
            <p:nvPr/>
          </p:nvPicPr>
          <p:blipFill>
            <a:blip r:embed="rId4"/>
            <a:stretch>
              <a:fillRect/>
            </a:stretch>
          </p:blipFill>
          <p:spPr>
            <a:xfrm>
              <a:off x="1085683" y="2267744"/>
              <a:ext cx="4449551" cy="4680520"/>
            </a:xfrm>
            <a:prstGeom prst="rect">
              <a:avLst/>
            </a:prstGeom>
          </p:spPr>
        </p:pic>
        <p:sp>
          <p:nvSpPr>
            <p:cNvPr id="54" name="ZoneTexte 53"/>
            <p:cNvSpPr txBox="1"/>
            <p:nvPr/>
          </p:nvSpPr>
          <p:spPr>
            <a:xfrm>
              <a:off x="1256992" y="6252132"/>
              <a:ext cx="270615" cy="262325"/>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5" name="ZoneTexte 54"/>
            <p:cNvSpPr txBox="1"/>
            <p:nvPr/>
          </p:nvSpPr>
          <p:spPr>
            <a:xfrm>
              <a:off x="1286176" y="3348444"/>
              <a:ext cx="270615" cy="262325"/>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6" name="ZoneTexte 55"/>
            <p:cNvSpPr txBox="1"/>
            <p:nvPr/>
          </p:nvSpPr>
          <p:spPr>
            <a:xfrm>
              <a:off x="1268760" y="3761037"/>
              <a:ext cx="270615" cy="262325"/>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7" name="ZoneTexte 56"/>
            <p:cNvSpPr txBox="1"/>
            <p:nvPr/>
          </p:nvSpPr>
          <p:spPr>
            <a:xfrm>
              <a:off x="1556792" y="4139952"/>
              <a:ext cx="270615" cy="262325"/>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8" name="ZoneTexte 57"/>
            <p:cNvSpPr txBox="1"/>
            <p:nvPr/>
          </p:nvSpPr>
          <p:spPr>
            <a:xfrm>
              <a:off x="1556792" y="4500572"/>
              <a:ext cx="270615" cy="262325"/>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9" name="ZoneTexte 58"/>
            <p:cNvSpPr txBox="1"/>
            <p:nvPr/>
          </p:nvSpPr>
          <p:spPr>
            <a:xfrm>
              <a:off x="1556792" y="4644008"/>
              <a:ext cx="270615" cy="262325"/>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60" name="ZoneTexte 59"/>
            <p:cNvSpPr txBox="1"/>
            <p:nvPr/>
          </p:nvSpPr>
          <p:spPr>
            <a:xfrm>
              <a:off x="1556792" y="4860612"/>
              <a:ext cx="270615" cy="262325"/>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49" name="Rectangle 48"/>
          <p:cNvSpPr/>
          <p:nvPr/>
        </p:nvSpPr>
        <p:spPr>
          <a:xfrm>
            <a:off x="5968736" y="7920518"/>
            <a:ext cx="499268" cy="261610"/>
          </a:xfrm>
          <a:prstGeom prst="rect">
            <a:avLst/>
          </a:prstGeom>
          <a:solidFill>
            <a:schemeClr val="bg1"/>
          </a:solidFill>
        </p:spPr>
        <p:txBody>
          <a:bodyPr wrap="square">
            <a:spAutoFit/>
          </a:bodyPr>
          <a:lstStyle/>
          <a:p>
            <a:r>
              <a:rPr lang="fr-FR" sz="1100" dirty="0">
                <a:solidFill>
                  <a:srgbClr val="00B050"/>
                </a:solidFill>
              </a:rPr>
              <a:t>p. 62</a:t>
            </a:r>
            <a:endParaRPr lang="fr-FR" sz="1100" dirty="0"/>
          </a:p>
        </p:txBody>
      </p:sp>
    </p:spTree>
    <p:custDataLst>
      <p:tags r:id="rId1"/>
    </p:custDataLst>
    <p:extLst>
      <p:ext uri="{BB962C8B-B14F-4D97-AF65-F5344CB8AC3E}">
        <p14:creationId xmlns:p14="http://schemas.microsoft.com/office/powerpoint/2010/main" val="2315911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307731"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1836116" y="7143466"/>
            <a:ext cx="1313560" cy="184666"/>
          </a:xfrm>
          <a:prstGeom prst="rect">
            <a:avLst/>
          </a:prstGeom>
          <a:noFill/>
        </p:spPr>
        <p:txBody>
          <a:bodyPr wrap="square" lIns="36000" tIns="0" rIns="36000" bIns="0" rtlCol="0">
            <a:spAutoFit/>
          </a:bodyPr>
          <a:lstStyle/>
          <a:p>
            <a:r>
              <a:rPr lang="fr-FR" sz="1200" dirty="0">
                <a:solidFill>
                  <a:srgbClr val="FF0000"/>
                </a:solidFill>
              </a:rPr>
              <a:t>IESC</a:t>
            </a:r>
          </a:p>
        </p:txBody>
      </p:sp>
      <p:sp>
        <p:nvSpPr>
          <p:cNvPr id="37" name="ZoneTexte 36">
            <a:extLst>
              <a:ext uri="{FF2B5EF4-FFF2-40B4-BE49-F238E27FC236}">
                <a16:creationId xmlns:a16="http://schemas.microsoft.com/office/drawing/2014/main" id="{6335D1EF-5337-42DE-9B4D-4E05B08A193B}"/>
              </a:ext>
            </a:extLst>
          </p:cNvPr>
          <p:cNvSpPr txBox="1"/>
          <p:nvPr/>
        </p:nvSpPr>
        <p:spPr>
          <a:xfrm>
            <a:off x="1754228" y="8385067"/>
            <a:ext cx="270616" cy="369332"/>
          </a:xfrm>
          <a:prstGeom prst="rect">
            <a:avLst/>
          </a:prstGeom>
          <a:no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S</a:t>
            </a:r>
          </a:p>
        </p:txBody>
      </p:sp>
      <p:sp>
        <p:nvSpPr>
          <p:cNvPr id="38" name="ZoneTexte 37">
            <a:extLst>
              <a:ext uri="{FF2B5EF4-FFF2-40B4-BE49-F238E27FC236}">
                <a16:creationId xmlns:a16="http://schemas.microsoft.com/office/drawing/2014/main" id="{ABD467D8-F577-4665-9101-0FE4A5A279C8}"/>
              </a:ext>
            </a:extLst>
          </p:cNvPr>
          <p:cNvSpPr txBox="1"/>
          <p:nvPr/>
        </p:nvSpPr>
        <p:spPr>
          <a:xfrm>
            <a:off x="1754228" y="8142084"/>
            <a:ext cx="131356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STAAUR   </a:t>
            </a:r>
            <a:r>
              <a:rPr lang="fr-FR" sz="1200" dirty="0">
                <a:solidFill>
                  <a:srgbClr val="00B050"/>
                </a:solidFill>
              </a:rPr>
              <a:t>p. 69</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
        <p:nvSpPr>
          <p:cNvPr id="42" name="ZoneTexte 41">
            <a:extLst>
              <a:ext uri="{FF2B5EF4-FFF2-40B4-BE49-F238E27FC236}">
                <a16:creationId xmlns:a16="http://schemas.microsoft.com/office/drawing/2014/main" id="{2B229C9A-31D9-40CB-871E-0F8AB62BD1FA}"/>
              </a:ext>
            </a:extLst>
          </p:cNvPr>
          <p:cNvSpPr txBox="1"/>
          <p:nvPr/>
        </p:nvSpPr>
        <p:spPr>
          <a:xfrm>
            <a:off x="2355898" y="567825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Curatif</a:t>
            </a:r>
            <a:endParaRPr lang="fr-FR" sz="1200" dirty="0">
              <a:solidFill>
                <a:srgbClr val="00B050"/>
              </a:solidFill>
            </a:endParaRPr>
          </a:p>
        </p:txBody>
      </p:sp>
      <p:sp>
        <p:nvSpPr>
          <p:cNvPr id="43" name="ZoneTexte 42">
            <a:extLst>
              <a:ext uri="{FF2B5EF4-FFF2-40B4-BE49-F238E27FC236}">
                <a16:creationId xmlns:a16="http://schemas.microsoft.com/office/drawing/2014/main" id="{F5910908-6FFD-4BC4-AD0A-ABB43C8D684C}"/>
              </a:ext>
            </a:extLst>
          </p:cNvPr>
          <p:cNvSpPr txBox="1"/>
          <p:nvPr/>
        </p:nvSpPr>
        <p:spPr>
          <a:xfrm>
            <a:off x="2355898" y="6414470"/>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EMS</a:t>
            </a:r>
            <a:endParaRPr lang="fr-FR" sz="1200" dirty="0">
              <a:solidFill>
                <a:srgbClr val="00B050"/>
              </a:solidFill>
            </a:endParaRPr>
          </a:p>
        </p:txBody>
      </p:sp>
      <p:sp>
        <p:nvSpPr>
          <p:cNvPr id="44" name="ZoneTexte 43">
            <a:extLst>
              <a:ext uri="{FF2B5EF4-FFF2-40B4-BE49-F238E27FC236}">
                <a16:creationId xmlns:a16="http://schemas.microsoft.com/office/drawing/2014/main" id="{7D5A2BFB-D980-4783-B8A9-CBBDB57715D3}"/>
              </a:ext>
            </a:extLst>
          </p:cNvPr>
          <p:cNvSpPr txBox="1"/>
          <p:nvPr/>
        </p:nvSpPr>
        <p:spPr>
          <a:xfrm>
            <a:off x="2318012" y="6159208"/>
            <a:ext cx="2389716" cy="184666"/>
          </a:xfrm>
          <a:prstGeom prst="rect">
            <a:avLst/>
          </a:prstGeom>
          <a:solidFill>
            <a:schemeClr val="bg1">
              <a:lumMod val="95000"/>
            </a:schemeClr>
          </a:solidFill>
        </p:spPr>
        <p:txBody>
          <a:bodyPr wrap="square" lIns="36000" tIns="0" rIns="36000" bIns="0" rtlCol="0">
            <a:spAutoFit/>
          </a:bodyPr>
          <a:lstStyle/>
          <a:p>
            <a:r>
              <a:rPr lang="fr-FR" sz="1200">
                <a:solidFill>
                  <a:srgbClr val="FF0000"/>
                </a:solidFill>
              </a:rPr>
              <a:t>NON </a:t>
            </a:r>
            <a:r>
              <a:rPr lang="fr-FR" sz="1200">
                <a:solidFill>
                  <a:srgbClr val="00B050"/>
                </a:solidFill>
              </a:rPr>
              <a:t>car TTT </a:t>
            </a:r>
            <a:r>
              <a:rPr lang="fr-FR" sz="1200" dirty="0">
                <a:solidFill>
                  <a:srgbClr val="00B050"/>
                </a:solidFill>
              </a:rPr>
              <a:t>depuis 24h.  p.40</a:t>
            </a:r>
          </a:p>
        </p:txBody>
      </p:sp>
      <p:sp>
        <p:nvSpPr>
          <p:cNvPr id="45" name="ZoneTexte 44">
            <a:extLst>
              <a:ext uri="{FF2B5EF4-FFF2-40B4-BE49-F238E27FC236}">
                <a16:creationId xmlns:a16="http://schemas.microsoft.com/office/drawing/2014/main" id="{F9B41DFA-CA7B-40B7-A750-EDAC3D58AA9E}"/>
              </a:ext>
            </a:extLst>
          </p:cNvPr>
          <p:cNvSpPr txBox="1"/>
          <p:nvPr/>
        </p:nvSpPr>
        <p:spPr>
          <a:xfrm>
            <a:off x="2332180" y="5913512"/>
            <a:ext cx="102481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 PTM </a:t>
            </a:r>
            <a:r>
              <a:rPr lang="fr-FR" sz="1200" dirty="0">
                <a:solidFill>
                  <a:srgbClr val="00B050"/>
                </a:solidFill>
              </a:rPr>
              <a:t>  p. 39</a:t>
            </a:r>
          </a:p>
        </p:txBody>
      </p:sp>
      <p:pic>
        <p:nvPicPr>
          <p:cNvPr id="19" name="Image 18"/>
          <p:cNvPicPr>
            <a:picLocks noChangeAspect="1"/>
          </p:cNvPicPr>
          <p:nvPr/>
        </p:nvPicPr>
        <p:blipFill>
          <a:blip r:embed="rId4"/>
          <a:stretch>
            <a:fillRect/>
          </a:stretch>
        </p:blipFill>
        <p:spPr>
          <a:xfrm>
            <a:off x="2195978" y="8310605"/>
            <a:ext cx="4107639" cy="645052"/>
          </a:xfrm>
          <a:prstGeom prst="rect">
            <a:avLst/>
          </a:prstGeom>
          <a:ln>
            <a:solidFill>
              <a:srgbClr val="0070C0"/>
            </a:solidFill>
          </a:ln>
        </p:spPr>
      </p:pic>
      <p:sp>
        <p:nvSpPr>
          <p:cNvPr id="35" name="ZoneTexte 34"/>
          <p:cNvSpPr txBox="1"/>
          <p:nvPr/>
        </p:nvSpPr>
        <p:spPr>
          <a:xfrm>
            <a:off x="2852936" y="672309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custDataLst>
      <p:tags r:id="rId1"/>
    </p:custDataLst>
    <p:extLst>
      <p:ext uri="{BB962C8B-B14F-4D97-AF65-F5344CB8AC3E}">
        <p14:creationId xmlns:p14="http://schemas.microsoft.com/office/powerpoint/2010/main" val="1039231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9</a:t>
            </a:r>
            <a:endParaRPr lang="fr-FR" b="0" dirty="0"/>
          </a:p>
        </p:txBody>
      </p:sp>
      <p:sp>
        <p:nvSpPr>
          <p:cNvPr id="4" name="Espace réservé du texte 3"/>
          <p:cNvSpPr>
            <a:spLocks noGrp="1"/>
          </p:cNvSpPr>
          <p:nvPr>
            <p:ph type="body" sz="quarter" idx="12"/>
          </p:nvPr>
        </p:nvSpPr>
        <p:spPr>
          <a:xfrm>
            <a:off x="260649" y="1619673"/>
            <a:ext cx="6288433" cy="6768752"/>
          </a:xfrm>
        </p:spPr>
        <p:txBody>
          <a:bodyPr/>
          <a:lstStyle/>
          <a:p>
            <a:pPr lvl="1">
              <a:lnSpc>
                <a:spcPct val="150000"/>
              </a:lnSpc>
            </a:pPr>
            <a:r>
              <a:rPr lang="fr-FR" altLang="fr-FR" sz="1400" b="1" dirty="0"/>
              <a:t>Date enquête : </a:t>
            </a:r>
            <a:r>
              <a:rPr lang="fr-FR" altLang="fr-FR" sz="1400" b="1" dirty="0">
                <a:solidFill>
                  <a:srgbClr val="FF0000"/>
                </a:solidFill>
              </a:rPr>
              <a:t>18/06/2024 matin</a:t>
            </a:r>
          </a:p>
          <a:p>
            <a:pPr lvl="1" algn="just">
              <a:lnSpc>
                <a:spcPct val="150000"/>
              </a:lnSpc>
            </a:pPr>
            <a:endParaRPr lang="fr-FR" dirty="0"/>
          </a:p>
          <a:p>
            <a:pPr lvl="1" algn="just">
              <a:lnSpc>
                <a:spcPct val="150000"/>
              </a:lnSpc>
            </a:pPr>
            <a:r>
              <a:rPr lang="fr-FR" sz="1400" dirty="0"/>
              <a:t>Madame Adèle DEDIEU, 80 ans, est hébergée à temps plein à l’EHPAD des Roses depuis 2 mois. Elle a été adressée à l’EHPAD après son séjour en SSR. Elle est désorientée et incontinente. Elle déambule dans l’EHPAD.</a:t>
            </a:r>
          </a:p>
          <a:p>
            <a:pPr marL="285771" lvl="1" indent="-285771" algn="just">
              <a:lnSpc>
                <a:spcPct val="150000"/>
              </a:lnSpc>
              <a:buFont typeface="Arial" panose="020B0604020202020204" pitchFamily="34" charset="0"/>
              <a:buChar char="•"/>
            </a:pPr>
            <a:r>
              <a:rPr lang="fr-FR" sz="1400" dirty="0"/>
              <a:t>Depuis quelques jours, elle refuse de s’alimenter. Un examen buccal réalisé il y a 48 h (16/06/24) retrouve une mycose importante. Les soins de bouche sont difficiles à administrer chez cette résidente.</a:t>
            </a:r>
          </a:p>
          <a:p>
            <a:pPr marL="285771" lvl="1" indent="-285771" algn="just">
              <a:lnSpc>
                <a:spcPct val="150000"/>
              </a:lnSpc>
              <a:buFont typeface="Arial" panose="020B0604020202020204" pitchFamily="34" charset="0"/>
              <a:buChar char="•"/>
            </a:pPr>
            <a:r>
              <a:rPr lang="fr-FR" sz="1400" dirty="0"/>
              <a:t>10 jours avant l’ENP, elle a reçu un traitement par amoxicilline pour une angine à Streptocoque du groupe A (Test Rapide d’Orientation Diagnostic [TROD] +). Le traitement antibiotique est terminé depuis 72h. </a:t>
            </a:r>
          </a:p>
          <a:p>
            <a:pPr marL="285771" lvl="1" indent="-285771" algn="just">
              <a:lnSpc>
                <a:spcPct val="150000"/>
              </a:lnSpc>
              <a:buFont typeface="Arial" panose="020B0604020202020204" pitchFamily="34" charset="0"/>
              <a:buChar char="•"/>
            </a:pPr>
            <a:r>
              <a:rPr lang="fr-FR" sz="1400" dirty="0"/>
              <a:t>Le jour de l’enquête, elle est considérée guérie de son angine. Devant son état buccal, son médecin traitant lui a prescrit, il y a 48h, un traitement antimycosique local : miconazole 2% gel pour une durée de 7 jours.</a:t>
            </a:r>
            <a:endParaRPr lang="fr-FR" dirty="0"/>
          </a:p>
          <a:p>
            <a:pPr lvl="1" algn="just">
              <a:lnSpc>
                <a:spcPct val="150000"/>
              </a:lnSpc>
            </a:pPr>
            <a:endParaRPr lang="fr-FR" dirty="0"/>
          </a:p>
          <a:p>
            <a:pPr lvl="1" algn="just">
              <a:lnSpc>
                <a:spcPct val="150000"/>
              </a:lnSpc>
            </a:pPr>
            <a:endParaRPr lang="fr-FR" sz="1300" dirty="0"/>
          </a:p>
        </p:txBody>
      </p:sp>
    </p:spTree>
    <p:custDataLst>
      <p:tags r:id="rId1"/>
    </p:custDataLst>
    <p:extLst>
      <p:ext uri="{BB962C8B-B14F-4D97-AF65-F5344CB8AC3E}">
        <p14:creationId xmlns:p14="http://schemas.microsoft.com/office/powerpoint/2010/main" val="421671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9</a:t>
            </a:r>
          </a:p>
        </p:txBody>
      </p:sp>
      <p:sp>
        <p:nvSpPr>
          <p:cNvPr id="3" name="Espace réservé du texte 2"/>
          <p:cNvSpPr>
            <a:spLocks noGrp="1"/>
          </p:cNvSpPr>
          <p:nvPr>
            <p:ph type="body" sz="quarter" idx="12"/>
          </p:nvPr>
        </p:nvSpPr>
        <p:spPr>
          <a:xfrm>
            <a:off x="116852" y="1691680"/>
            <a:ext cx="6624517" cy="7260298"/>
          </a:xfrm>
        </p:spPr>
        <p:txBody>
          <a:bodyPr/>
          <a:lstStyle/>
          <a:p>
            <a:r>
              <a:rPr lang="fr-FR" u="sng" dirty="0"/>
              <a:t>Questions à se poser </a:t>
            </a:r>
          </a:p>
          <a:p>
            <a:pPr lvl="3" indent="0">
              <a:buNone/>
            </a:pPr>
            <a:endParaRPr lang="fr-FR" dirty="0">
              <a:latin typeface="+mj-lt"/>
            </a:endParaRPr>
          </a:p>
          <a:p>
            <a:pPr lvl="3" indent="0">
              <a:buNone/>
            </a:pPr>
            <a:endParaRPr lang="fr-FR" dirty="0">
              <a:latin typeface="+mj-lt"/>
            </a:endParaRPr>
          </a:p>
          <a:p>
            <a:pPr algn="just"/>
            <a:r>
              <a:rPr lang="fr-FR" sz="1600" dirty="0">
                <a:solidFill>
                  <a:srgbClr val="373739"/>
                </a:solidFill>
              </a:rPr>
              <a:t>LA </a:t>
            </a:r>
            <a:r>
              <a:rPr lang="fr-FR" sz="1600" dirty="0" err="1">
                <a:solidFill>
                  <a:srgbClr val="373739"/>
                </a:solidFill>
              </a:rPr>
              <a:t>ResidentE</a:t>
            </a:r>
            <a:r>
              <a:rPr lang="fr-FR" sz="1600" dirty="0">
                <a:solidFill>
                  <a:srgbClr val="373739"/>
                </a:solidFill>
              </a:rPr>
              <a:t> </a:t>
            </a:r>
            <a:r>
              <a:rPr lang="fr-FR" sz="1600" dirty="0" err="1">
                <a:solidFill>
                  <a:srgbClr val="373739"/>
                </a:solidFill>
              </a:rPr>
              <a:t>Est-ELLE</a:t>
            </a:r>
            <a:r>
              <a:rPr lang="fr-FR" sz="1600" dirty="0">
                <a:solidFill>
                  <a:srgbClr val="373739"/>
                </a:solidFill>
              </a:rPr>
              <a:t> </a:t>
            </a:r>
            <a:r>
              <a:rPr lang="fr-FR" sz="1600" dirty="0" err="1">
                <a:solidFill>
                  <a:srgbClr val="373739"/>
                </a:solidFill>
              </a:rPr>
              <a:t>informéE</a:t>
            </a:r>
            <a:r>
              <a:rPr lang="fr-FR" sz="1600" dirty="0">
                <a:solidFill>
                  <a:srgbClr val="373739"/>
                </a:solidFill>
              </a:rPr>
              <a:t> et eligible ?</a:t>
            </a:r>
          </a:p>
          <a:p>
            <a:pPr marL="429781" lvl="3" indent="-285771" algn="just">
              <a:spcBef>
                <a:spcPts val="600"/>
              </a:spcBef>
              <a:buFont typeface="Wingdings" panose="05000000000000000000" pitchFamily="2" charset="2"/>
              <a:buChar char="Ø"/>
            </a:pPr>
            <a:r>
              <a:rPr lang="fr-FR" sz="1400" dirty="0">
                <a:latin typeface="+mj-lt"/>
              </a:rPr>
              <a:t>OUI : </a:t>
            </a:r>
            <a:r>
              <a:rPr lang="fr-FR" sz="1400" dirty="0"/>
              <a:t>je renseigne les parties « Identification du résident » et  « Caractéristiques du résident »</a:t>
            </a:r>
          </a:p>
          <a:p>
            <a:pPr marL="429781" lvl="3" indent="-285771" algn="just">
              <a:spcBef>
                <a:spcPts val="600"/>
              </a:spcBef>
              <a:buFont typeface="Wingdings" panose="05000000000000000000" pitchFamily="2" charset="2"/>
              <a:buChar char="Ø"/>
            </a:pPr>
            <a:endParaRPr lang="fr-FR" sz="1400" dirty="0">
              <a:latin typeface="+mj-lt"/>
            </a:endParaRPr>
          </a:p>
          <a:p>
            <a:pPr lvl="3" indent="0" algn="just">
              <a:buNone/>
            </a:pPr>
            <a:endParaRPr lang="fr-FR" dirty="0">
              <a:latin typeface="+mj-lt"/>
            </a:endParaRPr>
          </a:p>
          <a:p>
            <a:pPr lvl="3" indent="0" algn="just">
              <a:buNone/>
            </a:pPr>
            <a:endParaRPr lang="fr-FR" dirty="0">
              <a:latin typeface="+mj-lt"/>
            </a:endParaRPr>
          </a:p>
          <a:p>
            <a:pPr marL="0" lvl="3" indent="0" algn="just">
              <a:buNone/>
            </a:pPr>
            <a:r>
              <a:rPr lang="fr-FR" b="1" cap="all" dirty="0">
                <a:solidFill>
                  <a:srgbClr val="373739"/>
                </a:solidFill>
                <a:latin typeface="+mj-lt"/>
              </a:rPr>
              <a:t>LA RESIDENTE A-T-ELLE un Dispositif invasif ?</a:t>
            </a:r>
            <a:endParaRPr lang="fr-FR" dirty="0"/>
          </a:p>
          <a:p>
            <a:pPr marL="429781" lvl="3" indent="-285771" algn="just">
              <a:spcBef>
                <a:spcPts val="600"/>
              </a:spcBef>
              <a:buFont typeface="Wingdings" panose="05000000000000000000" pitchFamily="2" charset="2"/>
              <a:buChar char="Ø"/>
            </a:pPr>
            <a:r>
              <a:rPr lang="fr-FR" sz="1400" dirty="0">
                <a:latin typeface="+mj-lt"/>
              </a:rPr>
              <a:t>NON : je coche la case NON en face de « Dispositif(s) invasif(s) » </a:t>
            </a:r>
            <a:r>
              <a:rPr lang="fr-FR" sz="1400" dirty="0"/>
              <a:t>et passe à la partie suivante « Traitement(s) anti-infectieux »</a:t>
            </a:r>
          </a:p>
          <a:p>
            <a:pPr lvl="3" indent="0" algn="just">
              <a:spcBef>
                <a:spcPts val="600"/>
              </a:spcBef>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latin typeface="+mj-lt"/>
            </a:endParaRPr>
          </a:p>
          <a:p>
            <a:pPr lvl="3" indent="0" algn="just">
              <a:buNone/>
            </a:pPr>
            <a:r>
              <a:rPr lang="fr-FR" sz="1400" dirty="0">
                <a:solidFill>
                  <a:srgbClr val="373739"/>
                </a:solidFill>
                <a:latin typeface="+mj-lt"/>
              </a:rPr>
              <a:t>Miconazole : t</a:t>
            </a:r>
            <a:r>
              <a:rPr lang="fr-FR" sz="1400" b="1" dirty="0">
                <a:solidFill>
                  <a:srgbClr val="373739"/>
                </a:solidFill>
                <a:latin typeface="+mj-lt"/>
              </a:rPr>
              <a:t>raitement</a:t>
            </a:r>
            <a:r>
              <a:rPr lang="fr-FR" sz="1400" dirty="0">
                <a:solidFill>
                  <a:srgbClr val="373739"/>
                </a:solidFill>
                <a:latin typeface="+mj-lt"/>
              </a:rPr>
              <a:t> antimycosique </a:t>
            </a:r>
            <a:r>
              <a:rPr lang="fr-FR" sz="1400" b="1" dirty="0">
                <a:solidFill>
                  <a:srgbClr val="373739"/>
                </a:solidFill>
                <a:latin typeface="+mj-lt"/>
              </a:rPr>
              <a:t>local</a:t>
            </a:r>
            <a:r>
              <a:rPr lang="fr-FR" sz="1400" dirty="0">
                <a:solidFill>
                  <a:srgbClr val="373739"/>
                </a:solidFill>
                <a:latin typeface="+mj-lt"/>
              </a:rPr>
              <a:t>, </a:t>
            </a:r>
            <a:r>
              <a:rPr lang="fr-FR" sz="1400" b="1" dirty="0">
                <a:solidFill>
                  <a:srgbClr val="373739"/>
                </a:solidFill>
                <a:latin typeface="+mj-lt"/>
              </a:rPr>
              <a:t>non pris en compte </a:t>
            </a:r>
            <a:r>
              <a:rPr lang="fr-FR" sz="1400" dirty="0">
                <a:solidFill>
                  <a:srgbClr val="373739"/>
                </a:solidFill>
                <a:latin typeface="+mj-lt"/>
              </a:rPr>
              <a:t>pour l’ENP. Seuls les AI systémiques sont à inclure.</a:t>
            </a:r>
          </a:p>
          <a:p>
            <a:pPr marL="429781" lvl="3" indent="-285771" algn="just">
              <a:spcBef>
                <a:spcPts val="600"/>
              </a:spcBef>
              <a:buFont typeface="Wingdings" panose="05000000000000000000" pitchFamily="2" charset="2"/>
              <a:buChar char="Ø"/>
            </a:pPr>
            <a:r>
              <a:rPr lang="fr-FR" sz="1400" dirty="0">
                <a:latin typeface="+mj-lt"/>
              </a:rPr>
              <a:t>je coche NON en face de « Traitement(s) anti-infectieux » et </a:t>
            </a:r>
            <a:r>
              <a:rPr lang="fr-FR" sz="1400" dirty="0"/>
              <a:t>passe à la partie suivante «  Infection(s) associée(s) aux soins »</a:t>
            </a:r>
          </a:p>
          <a:p>
            <a:pPr lvl="3" indent="0" algn="just">
              <a:buNone/>
            </a:pPr>
            <a:endParaRPr lang="fr-FR" sz="1400" dirty="0">
              <a:latin typeface="+mj-lt"/>
            </a:endParaRPr>
          </a:p>
          <a:p>
            <a:pPr marL="0" lvl="3" indent="0" algn="just">
              <a:buNone/>
            </a:pPr>
            <a:r>
              <a:rPr lang="fr-FR" b="1" cap="all" dirty="0">
                <a:solidFill>
                  <a:srgbClr val="373739"/>
                </a:solidFill>
              </a:rPr>
              <a:t>LA RESIDENTE A-T-ELLE UNE INFECTION ASSOCIEE aux soins ?</a:t>
            </a:r>
            <a:endParaRPr lang="fr-FR" sz="1400" dirty="0"/>
          </a:p>
          <a:p>
            <a:pPr marL="429781" lvl="3" indent="-285771" algn="just">
              <a:spcBef>
                <a:spcPts val="600"/>
              </a:spcBef>
              <a:buFont typeface="Wingdings" panose="05000000000000000000" pitchFamily="2" charset="2"/>
              <a:buChar char="Ø"/>
            </a:pPr>
            <a:r>
              <a:rPr lang="fr-FR" sz="1400" dirty="0">
                <a:latin typeface="+mj-lt"/>
              </a:rPr>
              <a:t>OUI : je coche OUI en face de « Infection(s) associée(s) aux soins  » et renseigne la partie dédiée</a:t>
            </a:r>
          </a:p>
        </p:txBody>
      </p:sp>
    </p:spTree>
    <p:custDataLst>
      <p:tags r:id="rId1"/>
    </p:custDataLst>
    <p:extLst>
      <p:ext uri="{BB962C8B-B14F-4D97-AF65-F5344CB8AC3E}">
        <p14:creationId xmlns:p14="http://schemas.microsoft.com/office/powerpoint/2010/main" val="215690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307731" y="205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51733"/>
            <a:ext cx="1584176" cy="221018"/>
          </a:xfrm>
          <a:prstGeom prst="rect">
            <a:avLst/>
          </a:prstGeom>
          <a:solidFill>
            <a:schemeClr val="accent6">
              <a:lumMod val="20000"/>
              <a:lumOff val="80000"/>
            </a:schemeClr>
          </a:solidFill>
        </p:spPr>
        <p:txBody>
          <a:bodyPr wrap="square" lIns="36000" tIns="36000" rIns="36000" bIns="0" rtlCol="0">
            <a:spAutoFit/>
          </a:bodyPr>
          <a:lstStyle/>
          <a:p>
            <a:r>
              <a:rPr lang="fr-FR" sz="1200" dirty="0">
                <a:solidFill>
                  <a:srgbClr val="FF0000"/>
                </a:solidFill>
              </a:rPr>
              <a:t>DEDIEU Adèle</a:t>
            </a:r>
          </a:p>
        </p:txBody>
      </p:sp>
      <p:sp>
        <p:nvSpPr>
          <p:cNvPr id="5" name="ZoneTexte 4"/>
          <p:cNvSpPr txBox="1"/>
          <p:nvPr/>
        </p:nvSpPr>
        <p:spPr>
          <a:xfrm>
            <a:off x="1637936" y="1528952"/>
            <a:ext cx="521472" cy="184666"/>
          </a:xfrm>
          <a:prstGeom prst="rect">
            <a:avLst/>
          </a:prstGeom>
          <a:noFill/>
        </p:spPr>
        <p:txBody>
          <a:bodyPr wrap="square" lIns="36000" tIns="0" rIns="36000" bIns="0" rtlCol="0">
            <a:spAutoFit/>
          </a:bodyPr>
          <a:lstStyle/>
          <a:p>
            <a:r>
              <a:rPr lang="fr-FR" sz="1200" dirty="0">
                <a:solidFill>
                  <a:srgbClr val="FF0000"/>
                </a:solidFill>
              </a:rPr>
              <a:t>1944</a:t>
            </a:r>
          </a:p>
        </p:txBody>
      </p:sp>
      <p:sp>
        <p:nvSpPr>
          <p:cNvPr id="7" name="ZoneTexte 6"/>
          <p:cNvSpPr txBox="1"/>
          <p:nvPr/>
        </p:nvSpPr>
        <p:spPr>
          <a:xfrm>
            <a:off x="3092877" y="151129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2836"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1446596" y="288351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105560" y="448586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36" name="ZoneTexte 35"/>
          <p:cNvSpPr txBox="1"/>
          <p:nvPr/>
        </p:nvSpPr>
        <p:spPr>
          <a:xfrm>
            <a:off x="1789503" y="337258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2932480" y="668479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1892099" y="7158610"/>
            <a:ext cx="1313560" cy="184666"/>
          </a:xfrm>
          <a:prstGeom prst="rect">
            <a:avLst/>
          </a:prstGeom>
          <a:noFill/>
        </p:spPr>
        <p:txBody>
          <a:bodyPr wrap="square" lIns="36000" tIns="0" rIns="36000" bIns="0" rtlCol="0">
            <a:spAutoFit/>
          </a:bodyPr>
          <a:lstStyle/>
          <a:p>
            <a:r>
              <a:rPr lang="fr-FR" sz="1200" dirty="0">
                <a:solidFill>
                  <a:srgbClr val="FF0000"/>
                </a:solidFill>
              </a:rPr>
              <a:t>ORAL</a:t>
            </a:r>
          </a:p>
        </p:txBody>
      </p:sp>
      <p:pic>
        <p:nvPicPr>
          <p:cNvPr id="29" name="Image 28">
            <a:extLst>
              <a:ext uri="{FF2B5EF4-FFF2-40B4-BE49-F238E27FC236}">
                <a16:creationId xmlns:a16="http://schemas.microsoft.com/office/drawing/2014/main" id="{5DE21729-E157-4EBB-B9F2-94A4751D22AA}"/>
              </a:ext>
            </a:extLst>
          </p:cNvPr>
          <p:cNvPicPr>
            <a:picLocks noChangeAspect="1"/>
          </p:cNvPicPr>
          <p:nvPr/>
        </p:nvPicPr>
        <p:blipFill>
          <a:blip r:embed="rId4"/>
          <a:stretch>
            <a:fillRect/>
          </a:stretch>
        </p:blipFill>
        <p:spPr>
          <a:xfrm>
            <a:off x="3284984" y="4479426"/>
            <a:ext cx="3305868" cy="3305868"/>
          </a:xfrm>
          <a:prstGeom prst="rect">
            <a:avLst/>
          </a:prstGeom>
          <a:ln>
            <a:solidFill>
              <a:srgbClr val="0070C0"/>
            </a:solidFill>
          </a:ln>
        </p:spPr>
      </p:pic>
      <p:sp>
        <p:nvSpPr>
          <p:cNvPr id="23" name="ZoneTexte 22">
            <a:extLst>
              <a:ext uri="{FF2B5EF4-FFF2-40B4-BE49-F238E27FC236}">
                <a16:creationId xmlns:a16="http://schemas.microsoft.com/office/drawing/2014/main" id="{780C7072-F29B-4ACF-8257-AEF90D4ED8C2}"/>
              </a:ext>
            </a:extLst>
          </p:cNvPr>
          <p:cNvSpPr txBox="1"/>
          <p:nvPr/>
        </p:nvSpPr>
        <p:spPr>
          <a:xfrm>
            <a:off x="1647816" y="1818170"/>
            <a:ext cx="845080" cy="184666"/>
          </a:xfrm>
          <a:prstGeom prst="rect">
            <a:avLst/>
          </a:prstGeom>
          <a:noFill/>
        </p:spPr>
        <p:txBody>
          <a:bodyPr wrap="square" lIns="36000" tIns="0" rIns="36000" bIns="0" rtlCol="0">
            <a:spAutoFit/>
          </a:bodyPr>
          <a:lstStyle/>
          <a:p>
            <a:r>
              <a:rPr lang="fr-FR" sz="1200" dirty="0">
                <a:solidFill>
                  <a:srgbClr val="FF0000"/>
                </a:solidFill>
              </a:rPr>
              <a:t>Les Roses</a:t>
            </a:r>
          </a:p>
        </p:txBody>
      </p:sp>
      <p:sp>
        <p:nvSpPr>
          <p:cNvPr id="6" name="Rectangle 5">
            <a:extLst>
              <a:ext uri="{FF2B5EF4-FFF2-40B4-BE49-F238E27FC236}">
                <a16:creationId xmlns:a16="http://schemas.microsoft.com/office/drawing/2014/main" id="{98CB0A5E-CC85-4AF8-BE13-E6A58E81E073}"/>
              </a:ext>
            </a:extLst>
          </p:cNvPr>
          <p:cNvSpPr/>
          <p:nvPr/>
        </p:nvSpPr>
        <p:spPr>
          <a:xfrm>
            <a:off x="1772816" y="8131178"/>
            <a:ext cx="775401" cy="261610"/>
          </a:xfrm>
          <a:prstGeom prst="rect">
            <a:avLst/>
          </a:prstGeom>
          <a:solidFill>
            <a:schemeClr val="bg1"/>
          </a:solidFill>
        </p:spPr>
        <p:txBody>
          <a:bodyPr wrap="square">
            <a:spAutoFit/>
          </a:bodyPr>
          <a:lstStyle/>
          <a:p>
            <a:r>
              <a:rPr lang="fr-FR" sz="1100" b="1" dirty="0">
                <a:solidFill>
                  <a:srgbClr val="FF0000"/>
                </a:solidFill>
              </a:rPr>
              <a:t>NONEFF</a:t>
            </a:r>
            <a:endParaRPr lang="fr-FR" b="1" dirty="0">
              <a:solidFill>
                <a:srgbClr val="000000"/>
              </a:solidFill>
              <a:latin typeface="Arial" panose="020B0604020202020204" pitchFamily="34" charset="0"/>
            </a:endParaRPr>
          </a:p>
        </p:txBody>
      </p:sp>
      <p:sp>
        <p:nvSpPr>
          <p:cNvPr id="24" name="Rectangle 23"/>
          <p:cNvSpPr/>
          <p:nvPr/>
        </p:nvSpPr>
        <p:spPr>
          <a:xfrm>
            <a:off x="6066204" y="7485773"/>
            <a:ext cx="499268" cy="261610"/>
          </a:xfrm>
          <a:prstGeom prst="rect">
            <a:avLst/>
          </a:prstGeom>
          <a:solidFill>
            <a:schemeClr val="bg1"/>
          </a:solidFill>
        </p:spPr>
        <p:txBody>
          <a:bodyPr wrap="square">
            <a:spAutoFit/>
          </a:bodyPr>
          <a:lstStyle/>
          <a:p>
            <a:r>
              <a:rPr lang="fr-FR" sz="1100" dirty="0">
                <a:solidFill>
                  <a:srgbClr val="00B050"/>
                </a:solidFill>
              </a:rPr>
              <a:t>p. 61</a:t>
            </a:r>
            <a:endParaRPr lang="fr-FR" sz="1100" dirty="0"/>
          </a:p>
        </p:txBody>
      </p:sp>
      <p:cxnSp>
        <p:nvCxnSpPr>
          <p:cNvPr id="22" name="Connecteur droit avec flèche 21">
            <a:extLst>
              <a:ext uri="{FF2B5EF4-FFF2-40B4-BE49-F238E27FC236}">
                <a16:creationId xmlns:a16="http://schemas.microsoft.com/office/drawing/2014/main" id="{4C70E579-CE01-43DB-AABA-32BC4C3CCC94}"/>
              </a:ext>
            </a:extLst>
          </p:cNvPr>
          <p:cNvCxnSpPr>
            <a:cxnSpLocks/>
          </p:cNvCxnSpPr>
          <p:nvPr/>
        </p:nvCxnSpPr>
        <p:spPr>
          <a:xfrm>
            <a:off x="2465384" y="7236296"/>
            <a:ext cx="9873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a:xfrm>
            <a:off x="469226" y="8131553"/>
            <a:ext cx="1142094" cy="261235"/>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63592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 name="ZoneTexte 6"/>
          <p:cNvSpPr txBox="1"/>
          <p:nvPr/>
        </p:nvSpPr>
        <p:spPr>
          <a:xfrm>
            <a:off x="1844824" y="2843809"/>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834762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10</a:t>
            </a:r>
            <a:endParaRPr lang="fr-FR" b="0" dirty="0"/>
          </a:p>
        </p:txBody>
      </p:sp>
      <p:sp>
        <p:nvSpPr>
          <p:cNvPr id="4" name="Espace réservé du texte 3"/>
          <p:cNvSpPr>
            <a:spLocks noGrp="1"/>
          </p:cNvSpPr>
          <p:nvPr>
            <p:ph type="body" sz="quarter" idx="12"/>
          </p:nvPr>
        </p:nvSpPr>
        <p:spPr>
          <a:xfrm>
            <a:off x="284784" y="1691680"/>
            <a:ext cx="6288433" cy="6768752"/>
          </a:xfrm>
        </p:spPr>
        <p:txBody>
          <a:bodyPr/>
          <a:lstStyle/>
          <a:p>
            <a:pPr lvl="1">
              <a:lnSpc>
                <a:spcPct val="150000"/>
              </a:lnSpc>
            </a:pPr>
            <a:r>
              <a:rPr lang="fr-FR" altLang="fr-FR" sz="1400" b="1" dirty="0"/>
              <a:t>Date enquête : </a:t>
            </a:r>
            <a:r>
              <a:rPr lang="fr-FR" altLang="fr-FR" sz="1400" b="1" dirty="0">
                <a:solidFill>
                  <a:srgbClr val="FF0000"/>
                </a:solidFill>
              </a:rPr>
              <a:t>18/06/2024 matin</a:t>
            </a:r>
          </a:p>
          <a:p>
            <a:pPr lvl="1" algn="just">
              <a:lnSpc>
                <a:spcPct val="150000"/>
              </a:lnSpc>
            </a:pPr>
            <a:endParaRPr lang="fr-FR" dirty="0"/>
          </a:p>
          <a:p>
            <a:pPr lvl="1" algn="just">
              <a:lnSpc>
                <a:spcPct val="150000"/>
              </a:lnSpc>
            </a:pPr>
            <a:r>
              <a:rPr lang="fr-FR" dirty="0"/>
              <a:t>Madame Louise RIEU, 84 ans, est hébergée à temps plein à l’EHPAD des </a:t>
            </a:r>
            <a:r>
              <a:rPr lang="fr-FR" dirty="0" smtClean="0"/>
              <a:t>Sources </a:t>
            </a:r>
            <a:r>
              <a:rPr lang="fr-FR" dirty="0"/>
              <a:t>depuis 1 mois. Elle a été adressée à l’EHPAD après une hospitalisation en SSR de 15 jours qui </a:t>
            </a:r>
            <a:r>
              <a:rPr lang="fr-FR" dirty="0" smtClean="0"/>
              <a:t>a fait </a:t>
            </a:r>
            <a:r>
              <a:rPr lang="fr-FR" dirty="0"/>
              <a:t>suite à une fracture du col du fémur </a:t>
            </a:r>
            <a:r>
              <a:rPr lang="fr-FR" dirty="0" smtClean="0"/>
              <a:t>opéré </a:t>
            </a:r>
            <a:r>
              <a:rPr lang="fr-FR" dirty="0"/>
              <a:t>le début mai. Elle est orientée et porte une sonde </a:t>
            </a:r>
            <a:r>
              <a:rPr lang="fr-FR" dirty="0" smtClean="0"/>
              <a:t>« double J ». </a:t>
            </a:r>
            <a:r>
              <a:rPr lang="fr-FR" dirty="0"/>
              <a:t>Elle se déplace avec un déambulateur. </a:t>
            </a:r>
          </a:p>
          <a:p>
            <a:pPr lvl="1" algn="just">
              <a:lnSpc>
                <a:spcPct val="150000"/>
              </a:lnSpc>
            </a:pPr>
            <a:r>
              <a:rPr lang="fr-FR" dirty="0"/>
              <a:t>Il y a 10 jours, la résidente a été victime d’un arrêt cardio respiratoire et prise en charge en réanimation. Elle est revenue en EHPAD, le 17 juin (veille de l’ENP). A son admission en REA, un dépistage digestif a identifié la présence d’une Bactérie Hautement Résistante aux antibiotiques émergente (BHRe) : </a:t>
            </a:r>
            <a:r>
              <a:rPr lang="fr-FR" i="1" dirty="0"/>
              <a:t>Klebsiella pneumoniae (</a:t>
            </a:r>
            <a:r>
              <a:rPr lang="fr-FR" dirty="0"/>
              <a:t>OXA 48). Le jour de l’enquête, la résidente ne présente pas de signes cliniques en faveur d’une infection. Elle présente une escarre de grade 2 au niveau inter-fessier.</a:t>
            </a:r>
          </a:p>
          <a:p>
            <a:pPr lvl="1" algn="just">
              <a:lnSpc>
                <a:spcPct val="150000"/>
              </a:lnSpc>
            </a:pPr>
            <a:endParaRPr lang="fr-FR" dirty="0"/>
          </a:p>
          <a:p>
            <a:pPr lvl="1" algn="just">
              <a:lnSpc>
                <a:spcPct val="150000"/>
              </a:lnSpc>
            </a:pPr>
            <a:endParaRPr lang="fr-FR" dirty="0"/>
          </a:p>
          <a:p>
            <a:pPr lvl="1" algn="just">
              <a:lnSpc>
                <a:spcPct val="150000"/>
              </a:lnSpc>
            </a:pPr>
            <a:endParaRPr lang="fr-FR" sz="1300" dirty="0"/>
          </a:p>
        </p:txBody>
      </p:sp>
    </p:spTree>
    <p:custDataLst>
      <p:tags r:id="rId1"/>
    </p:custDataLst>
    <p:extLst>
      <p:ext uri="{BB962C8B-B14F-4D97-AF65-F5344CB8AC3E}">
        <p14:creationId xmlns:p14="http://schemas.microsoft.com/office/powerpoint/2010/main" val="4393783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10</a:t>
            </a:r>
          </a:p>
        </p:txBody>
      </p:sp>
      <p:sp>
        <p:nvSpPr>
          <p:cNvPr id="3" name="Espace réservé du texte 2"/>
          <p:cNvSpPr>
            <a:spLocks noGrp="1"/>
          </p:cNvSpPr>
          <p:nvPr>
            <p:ph type="body" sz="quarter" idx="12"/>
          </p:nvPr>
        </p:nvSpPr>
        <p:spPr>
          <a:xfrm>
            <a:off x="116632" y="1691680"/>
            <a:ext cx="6624736" cy="7082433"/>
          </a:xfrm>
        </p:spPr>
        <p:txBody>
          <a:bodyPr/>
          <a:lstStyle/>
          <a:p>
            <a:r>
              <a:rPr lang="fr-FR" u="sng" dirty="0"/>
              <a:t>Questions à se poser </a:t>
            </a:r>
          </a:p>
          <a:p>
            <a:pPr lvl="3" indent="0">
              <a:buNone/>
            </a:pPr>
            <a:endParaRPr lang="fr-FR" dirty="0">
              <a:latin typeface="+mj-lt"/>
            </a:endParaRPr>
          </a:p>
          <a:p>
            <a:pPr lvl="3" indent="0">
              <a:buNone/>
            </a:pPr>
            <a:endParaRPr lang="fr-FR" dirty="0">
              <a:latin typeface="+mj-lt"/>
            </a:endParaRPr>
          </a:p>
          <a:p>
            <a:pPr algn="just"/>
            <a:r>
              <a:rPr lang="fr-FR" sz="1600" dirty="0">
                <a:solidFill>
                  <a:srgbClr val="373739"/>
                </a:solidFill>
              </a:rPr>
              <a:t>LA </a:t>
            </a:r>
            <a:r>
              <a:rPr lang="fr-FR" sz="1600" dirty="0" err="1">
                <a:solidFill>
                  <a:srgbClr val="373739"/>
                </a:solidFill>
              </a:rPr>
              <a:t>ResidentE</a:t>
            </a:r>
            <a:r>
              <a:rPr lang="fr-FR" sz="1600" dirty="0">
                <a:solidFill>
                  <a:srgbClr val="373739"/>
                </a:solidFill>
              </a:rPr>
              <a:t> EST-ELLE </a:t>
            </a:r>
            <a:r>
              <a:rPr lang="fr-FR" sz="1600" dirty="0" err="1">
                <a:solidFill>
                  <a:srgbClr val="373739"/>
                </a:solidFill>
              </a:rPr>
              <a:t>informéE</a:t>
            </a:r>
            <a:r>
              <a:rPr lang="fr-FR" sz="1600" dirty="0">
                <a:solidFill>
                  <a:srgbClr val="373739"/>
                </a:solidFill>
              </a:rPr>
              <a:t> et eligible ?</a:t>
            </a:r>
          </a:p>
          <a:p>
            <a:pPr marL="429781" lvl="3" indent="-285771" algn="just">
              <a:spcBef>
                <a:spcPts val="600"/>
              </a:spcBef>
              <a:buFont typeface="Wingdings" panose="05000000000000000000" pitchFamily="2" charset="2"/>
              <a:buChar char="Ø"/>
            </a:pPr>
            <a:r>
              <a:rPr lang="fr-FR" sz="1400" dirty="0">
                <a:latin typeface="+mj-lt"/>
              </a:rPr>
              <a:t>OUI : je renseigne les parties « Identification du résident » et  « Caractéristiques du résident »</a:t>
            </a:r>
          </a:p>
          <a:p>
            <a:pPr marL="429781" lvl="3" indent="-285771" algn="just">
              <a:spcBef>
                <a:spcPts val="600"/>
              </a:spcBef>
              <a:buFont typeface="Wingdings" panose="05000000000000000000" pitchFamily="2" charset="2"/>
              <a:buChar char="Ø"/>
            </a:pPr>
            <a:endParaRPr lang="fr-FR" dirty="0"/>
          </a:p>
          <a:p>
            <a:pPr lvl="3" indent="0" algn="just">
              <a:buNone/>
            </a:pPr>
            <a:endParaRPr lang="fr-FR" dirty="0">
              <a:latin typeface="+mj-lt"/>
            </a:endParaRPr>
          </a:p>
          <a:p>
            <a:pPr marL="0" lvl="3" indent="0" algn="just">
              <a:buNone/>
            </a:pPr>
            <a:r>
              <a:rPr lang="fr-FR" b="1" cap="all" dirty="0">
                <a:solidFill>
                  <a:srgbClr val="373739"/>
                </a:solidFill>
                <a:latin typeface="+mj-lt"/>
              </a:rPr>
              <a:t>LA RESIDENTE A-T-ELLE un Dispositif invasif ?</a:t>
            </a:r>
          </a:p>
          <a:p>
            <a:pPr marL="216015" lvl="3" indent="0" algn="just">
              <a:buNone/>
            </a:pPr>
            <a:r>
              <a:rPr lang="fr-FR" sz="1400" dirty="0">
                <a:solidFill>
                  <a:srgbClr val="373739"/>
                </a:solidFill>
                <a:latin typeface="+mj-lt"/>
              </a:rPr>
              <a:t>On entend par sonde urinaire, tout dispositif endo-urinaire : sonde vésicale, cathétérisme sus-pubien, sonde endo-urétrale ou tout autre matériel présent dans les voies urinaires.</a:t>
            </a:r>
            <a:endParaRPr lang="fr-FR" dirty="0"/>
          </a:p>
          <a:p>
            <a:pPr marL="429781" lvl="3" indent="-285771" algn="just">
              <a:spcBef>
                <a:spcPts val="600"/>
              </a:spcBef>
              <a:buFont typeface="Wingdings" panose="05000000000000000000" pitchFamily="2" charset="2"/>
              <a:buChar char="Ø"/>
            </a:pPr>
            <a:r>
              <a:rPr lang="fr-FR" sz="1400" dirty="0">
                <a:latin typeface="+mj-lt"/>
              </a:rPr>
              <a:t>OUI : je coche la case OUI en face de « Dispositif(s) invasif(s) » et  renseigne la partie dédiée.</a:t>
            </a:r>
            <a:endParaRPr lang="fr-FR" dirty="0"/>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latin typeface="+mj-lt"/>
            </a:endParaRPr>
          </a:p>
          <a:p>
            <a:pPr marL="429781" lvl="3" indent="-285771" algn="just">
              <a:spcBef>
                <a:spcPts val="600"/>
              </a:spcBef>
              <a:buFont typeface="Wingdings" panose="05000000000000000000" pitchFamily="2" charset="2"/>
              <a:buChar char="Ø"/>
            </a:pPr>
            <a:r>
              <a:rPr lang="fr-FR" sz="1400" dirty="0">
                <a:latin typeface="+mj-lt"/>
              </a:rPr>
              <a:t>NON : je coche NON en face de « Traitement(s) anti-infectieux » et </a:t>
            </a:r>
            <a:r>
              <a:rPr lang="fr-FR" sz="1400" dirty="0"/>
              <a:t>passe à la partie suivante «  Infection(s) associée(s) aux soins »</a:t>
            </a:r>
          </a:p>
          <a:p>
            <a:pPr lvl="3" indent="0" algn="just">
              <a:buNone/>
            </a:pPr>
            <a:endParaRPr lang="fr-FR" sz="1400" dirty="0">
              <a:latin typeface="+mj-lt"/>
            </a:endParaRPr>
          </a:p>
          <a:p>
            <a:pPr marL="0" lvl="3" indent="0" algn="just">
              <a:buNone/>
            </a:pPr>
            <a:r>
              <a:rPr lang="fr-FR" b="1" cap="all" dirty="0">
                <a:solidFill>
                  <a:srgbClr val="373739"/>
                </a:solidFill>
              </a:rPr>
              <a:t>LA RESIDENTE A-T-ELLE UNE INFECTION ASSOCIEE aux soins ?</a:t>
            </a:r>
            <a:endParaRPr lang="fr-FR" sz="1400" dirty="0"/>
          </a:p>
          <a:p>
            <a:pPr marL="429781" lvl="3" indent="-285771" algn="just">
              <a:spcBef>
                <a:spcPts val="600"/>
              </a:spcBef>
              <a:buFont typeface="Wingdings" panose="05000000000000000000" pitchFamily="2" charset="2"/>
              <a:buChar char="Ø"/>
            </a:pPr>
            <a:r>
              <a:rPr lang="fr-FR" sz="1400" dirty="0">
                <a:latin typeface="+mj-lt"/>
              </a:rPr>
              <a:t>NON : je coche NON en face de « Infection(s) associée(s) aux soins » </a:t>
            </a:r>
            <a:r>
              <a:rPr lang="fr-FR" sz="1400" b="1" dirty="0">
                <a:latin typeface="+mj-lt"/>
              </a:rPr>
              <a:t>et la fiche est complète et validée </a:t>
            </a:r>
            <a:r>
              <a:rPr lang="fr-FR" sz="1400" b="1" dirty="0">
                <a:latin typeface="+mj-lt"/>
                <a:sym typeface="Wingdings" panose="05000000000000000000" pitchFamily="2" charset="2"/>
              </a:rPr>
              <a:t></a:t>
            </a:r>
            <a:endParaRPr lang="fr-FR" sz="1400" b="1" dirty="0">
              <a:latin typeface="+mj-lt"/>
            </a:endParaRPr>
          </a:p>
        </p:txBody>
      </p:sp>
    </p:spTree>
    <p:extLst>
      <p:ext uri="{BB962C8B-B14F-4D97-AF65-F5344CB8AC3E}">
        <p14:creationId xmlns:p14="http://schemas.microsoft.com/office/powerpoint/2010/main" val="37832871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30122" t="14766" r="27945" b="8455"/>
          <a:stretch/>
        </p:blipFill>
        <p:spPr>
          <a:xfrm>
            <a:off x="307731" y="2056"/>
            <a:ext cx="6242539" cy="9144000"/>
          </a:xfrm>
          <a:prstGeom prst="rect">
            <a:avLst/>
          </a:prstGeom>
        </p:spPr>
      </p:pic>
      <p:sp>
        <p:nvSpPr>
          <p:cNvPr id="2" name="ZoneTexte 1"/>
          <p:cNvSpPr txBox="1"/>
          <p:nvPr/>
        </p:nvSpPr>
        <p:spPr>
          <a:xfrm>
            <a:off x="1417339"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79662" y="863240"/>
            <a:ext cx="1584176" cy="221018"/>
          </a:xfrm>
          <a:prstGeom prst="rect">
            <a:avLst/>
          </a:prstGeom>
          <a:solidFill>
            <a:schemeClr val="accent6">
              <a:lumMod val="20000"/>
              <a:lumOff val="80000"/>
            </a:schemeClr>
          </a:solidFill>
        </p:spPr>
        <p:txBody>
          <a:bodyPr wrap="square" lIns="36000" tIns="36000" rIns="36000" bIns="0" rtlCol="0">
            <a:spAutoFit/>
          </a:bodyPr>
          <a:lstStyle/>
          <a:p>
            <a:r>
              <a:rPr lang="fr-FR" sz="1200" dirty="0">
                <a:solidFill>
                  <a:srgbClr val="FF0000"/>
                </a:solidFill>
              </a:rPr>
              <a:t>RIEU Louise</a:t>
            </a:r>
          </a:p>
        </p:txBody>
      </p:sp>
      <p:sp>
        <p:nvSpPr>
          <p:cNvPr id="5" name="ZoneTexte 4"/>
          <p:cNvSpPr txBox="1"/>
          <p:nvPr/>
        </p:nvSpPr>
        <p:spPr>
          <a:xfrm>
            <a:off x="1591784" y="1507014"/>
            <a:ext cx="521472"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7" name="ZoneTexte 6"/>
          <p:cNvSpPr txBox="1"/>
          <p:nvPr/>
        </p:nvSpPr>
        <p:spPr>
          <a:xfrm>
            <a:off x="3092877" y="151129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2836"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914625" y="235913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438246" y="263300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1438246" y="289812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446596" y="31311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flipH="1">
            <a:off x="2198320" y="3659309"/>
            <a:ext cx="40402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p:cNvSpPr txBox="1"/>
          <p:nvPr/>
        </p:nvSpPr>
        <p:spPr>
          <a:xfrm>
            <a:off x="1717212" y="384397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105560" y="448586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66" eaLnBrk="0" fontAlgn="base" hangingPunct="0">
              <a:spcBef>
                <a:spcPct val="0"/>
              </a:spcBef>
              <a:spcAft>
                <a:spcPct val="0"/>
              </a:spcAft>
            </a:pPr>
            <a:r>
              <a:rPr lang="fr-FR" altLang="fr-FR" dirty="0">
                <a:solidFill>
                  <a:srgbClr val="FF0000"/>
                </a:solidFill>
                <a:latin typeface="Arial" panose="020B0604020202020204" pitchFamily="34" charset="0"/>
              </a:rPr>
              <a:t/>
            </a:r>
            <a:br>
              <a:rPr lang="fr-FR" altLang="fr-FR" dirty="0">
                <a:solidFill>
                  <a:srgbClr val="FF0000"/>
                </a:solidFill>
                <a:latin typeface="Arial" panose="020B0604020202020204" pitchFamily="34" charset="0"/>
              </a:rPr>
            </a:br>
            <a:endParaRPr lang="fr-FR" altLang="fr-FR" dirty="0">
              <a:solidFill>
                <a:srgbClr val="FF0000"/>
              </a:solidFill>
              <a:latin typeface="Arial" panose="020B0604020202020204" pitchFamily="34" charset="0"/>
            </a:endParaRPr>
          </a:p>
        </p:txBody>
      </p:sp>
      <p:sp>
        <p:nvSpPr>
          <p:cNvPr id="36" name="ZoneTexte 35"/>
          <p:cNvSpPr txBox="1"/>
          <p:nvPr/>
        </p:nvSpPr>
        <p:spPr>
          <a:xfrm>
            <a:off x="2307080"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2400333" y="666037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3" name="ZoneTexte 22">
            <a:extLst>
              <a:ext uri="{FF2B5EF4-FFF2-40B4-BE49-F238E27FC236}">
                <a16:creationId xmlns:a16="http://schemas.microsoft.com/office/drawing/2014/main" id="{88868699-616E-4158-A8BC-8680A9AA5907}"/>
              </a:ext>
            </a:extLst>
          </p:cNvPr>
          <p:cNvSpPr txBox="1"/>
          <p:nvPr/>
        </p:nvSpPr>
        <p:spPr>
          <a:xfrm>
            <a:off x="3907431" y="1763688"/>
            <a:ext cx="234470"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a:extLst>
              <a:ext uri="{FF2B5EF4-FFF2-40B4-BE49-F238E27FC236}">
                <a16:creationId xmlns:a16="http://schemas.microsoft.com/office/drawing/2014/main" id="{D50445C5-2C8A-4C35-A7DC-6CA8F12B8BD3}"/>
              </a:ext>
            </a:extLst>
          </p:cNvPr>
          <p:cNvSpPr txBox="1"/>
          <p:nvPr/>
        </p:nvSpPr>
        <p:spPr>
          <a:xfrm>
            <a:off x="4297061"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2" name="ZoneTexte 21"/>
          <p:cNvSpPr txBox="1"/>
          <p:nvPr/>
        </p:nvSpPr>
        <p:spPr>
          <a:xfrm>
            <a:off x="3664480" y="8851830"/>
            <a:ext cx="2592288" cy="184666"/>
          </a:xfrm>
          <a:prstGeom prst="rect">
            <a:avLst/>
          </a:prstGeom>
          <a:solidFill>
            <a:schemeClr val="bg1"/>
          </a:solidFill>
        </p:spPr>
        <p:txBody>
          <a:bodyPr wrap="square" lIns="36000" tIns="0" rIns="36000" bIns="0" rtlCol="0">
            <a:spAutoFit/>
          </a:bodyPr>
          <a:lstStyle/>
          <a:p>
            <a:r>
              <a:rPr lang="fr-FR" sz="1200" b="1" dirty="0">
                <a:solidFill>
                  <a:srgbClr val="00B050"/>
                </a:solidFill>
              </a:rPr>
              <a:t>la fiche est complète et validée </a:t>
            </a:r>
            <a:r>
              <a:rPr lang="fr-FR" sz="1200" b="1" dirty="0">
                <a:solidFill>
                  <a:srgbClr val="00B050"/>
                </a:solidFill>
                <a:sym typeface="Wingdings" panose="05000000000000000000" pitchFamily="2" charset="2"/>
              </a:rPr>
              <a:t></a:t>
            </a:r>
            <a:endParaRPr lang="fr-FR" sz="1300" dirty="0">
              <a:solidFill>
                <a:srgbClr val="00B050"/>
              </a:solidFill>
            </a:endParaRPr>
          </a:p>
        </p:txBody>
      </p:sp>
    </p:spTree>
    <p:custDataLst>
      <p:tags r:id="rId1"/>
    </p:custDataLst>
    <p:extLst>
      <p:ext uri="{BB962C8B-B14F-4D97-AF65-F5344CB8AC3E}">
        <p14:creationId xmlns:p14="http://schemas.microsoft.com/office/powerpoint/2010/main" val="34942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 name="ZoneTexte 6"/>
          <p:cNvSpPr txBox="1"/>
          <p:nvPr/>
        </p:nvSpPr>
        <p:spPr>
          <a:xfrm>
            <a:off x="1844824" y="2843809"/>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8254" y="6507804"/>
            <a:ext cx="267185"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355752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 name="ZoneTexte 6"/>
          <p:cNvSpPr txBox="1"/>
          <p:nvPr/>
        </p:nvSpPr>
        <p:spPr>
          <a:xfrm>
            <a:off x="1844824" y="2843809"/>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8254" y="6507804"/>
            <a:ext cx="267185"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2115440" y="6662968"/>
            <a:ext cx="1440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3154060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sp>
        <p:nvSpPr>
          <p:cNvPr id="7" name="ZoneTexte 6"/>
          <p:cNvSpPr txBox="1"/>
          <p:nvPr/>
        </p:nvSpPr>
        <p:spPr>
          <a:xfrm>
            <a:off x="1844824" y="2843809"/>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8254" y="6507804"/>
            <a:ext cx="267185"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2115440" y="6662968"/>
            <a:ext cx="1440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nvGrpSpPr>
          <p:cNvPr id="2" name="Groupe 1"/>
          <p:cNvGrpSpPr/>
          <p:nvPr/>
        </p:nvGrpSpPr>
        <p:grpSpPr>
          <a:xfrm>
            <a:off x="476672" y="7642415"/>
            <a:ext cx="5837222" cy="1029410"/>
            <a:chOff x="476672" y="7642415"/>
            <a:chExt cx="5837222" cy="1029410"/>
          </a:xfrm>
        </p:grpSpPr>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12" name="ZoneTexte 11"/>
            <p:cNvSpPr txBox="1"/>
            <p:nvPr/>
          </p:nvSpPr>
          <p:spPr>
            <a:xfrm>
              <a:off x="682968" y="8016008"/>
              <a:ext cx="267185"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13" name="Rectangle 12"/>
          <p:cNvSpPr/>
          <p:nvPr/>
        </p:nvSpPr>
        <p:spPr>
          <a:xfrm>
            <a:off x="3032317" y="8671825"/>
            <a:ext cx="582211" cy="307777"/>
          </a:xfrm>
          <a:prstGeom prst="rect">
            <a:avLst/>
          </a:prstGeom>
          <a:solidFill>
            <a:schemeClr val="bg1"/>
          </a:solidFill>
        </p:spPr>
        <p:txBody>
          <a:bodyPr wrap="none">
            <a:spAutoFit/>
          </a:bodyPr>
          <a:lstStyle/>
          <a:p>
            <a:r>
              <a:rPr lang="fr-FR" sz="1400" dirty="0">
                <a:solidFill>
                  <a:srgbClr val="00B050"/>
                </a:solidFill>
              </a:rPr>
              <a:t>p. 57</a:t>
            </a:r>
            <a:endParaRPr lang="fr-FR" sz="1400" dirty="0"/>
          </a:p>
        </p:txBody>
      </p:sp>
    </p:spTree>
    <p:extLst>
      <p:ext uri="{BB962C8B-B14F-4D97-AF65-F5344CB8AC3E}">
        <p14:creationId xmlns:p14="http://schemas.microsoft.com/office/powerpoint/2010/main" val="7754460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ENP2024_EHPAD_Formation_Cas_cliniques (2)[20240408161403676].mdb"/>
  <p:tag name="ARS_RESPONSE_PERSONNUM" val="120"/>
  <p:tag name="ARS_RESPONSE_KEYRANGE" val="1-120"/>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1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2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2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2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2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2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2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2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2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4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heme/theme1.xml><?xml version="1.0" encoding="utf-8"?>
<a:theme xmlns:a="http://schemas.openxmlformats.org/drawingml/2006/main" name="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2.xml><?xml version="1.0" encoding="utf-8"?>
<a:theme xmlns:a="http://schemas.openxmlformats.org/drawingml/2006/main" name="1_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3495</TotalTime>
  <Words>4905</Words>
  <Application>Microsoft Office PowerPoint</Application>
  <PresentationFormat>Affichage à l'écran (4:3)</PresentationFormat>
  <Paragraphs>995</Paragraphs>
  <Slides>62</Slides>
  <Notes>2</Notes>
  <HiddenSlides>9</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62</vt:i4>
      </vt:variant>
    </vt:vector>
  </HeadingPairs>
  <TitlesOfParts>
    <vt:vector size="69" baseType="lpstr">
      <vt:lpstr>Arial</vt:lpstr>
      <vt:lpstr>Calibri</vt:lpstr>
      <vt:lpstr>Symbol</vt:lpstr>
      <vt:lpstr>Wingdings</vt:lpstr>
      <vt:lpstr>SPF_PPT_Test-v3</vt:lpstr>
      <vt:lpstr>1_SPF_PPT_Test-v3</vt:lpstr>
      <vt:lpstr>Modèle par défaut</vt:lpstr>
      <vt:lpstr>ENP 2024 en EHPAD  études de cas cliniques </vt:lpstr>
      <vt:lpstr>Présentation PowerPoint</vt:lpstr>
      <vt:lpstr>Cas clinique n° 1 </vt:lpstr>
      <vt:lpstr>Cas clinique n° 1 </vt:lpstr>
      <vt:lpstr>Cas clinique n° 1 </vt:lpstr>
      <vt:lpstr>Cas clinique n° 1 </vt:lpstr>
      <vt:lpstr>Cas clinique n° 1 </vt:lpstr>
      <vt:lpstr>Cas clinique n° 1 </vt:lpstr>
      <vt:lpstr>Cas clinique n° 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 n° 2</vt:lpstr>
      <vt:lpstr>Cas clinique n° 2 </vt:lpstr>
      <vt:lpstr>Cas clinique n° 2 </vt:lpstr>
      <vt:lpstr>Présentation PowerPoint</vt:lpstr>
      <vt:lpstr>Cas clinique n° 3</vt:lpstr>
      <vt:lpstr>Cas clinique N° 3</vt:lpstr>
      <vt:lpstr>Cas clinique n° 3</vt:lpstr>
      <vt:lpstr>Présentation PowerPoint</vt:lpstr>
      <vt:lpstr>Présentation PowerPoint</vt:lpstr>
      <vt:lpstr>Présentation PowerPoint</vt:lpstr>
      <vt:lpstr>Cas clinique n° 4 </vt:lpstr>
      <vt:lpstr>Cas clinique n° 4</vt:lpstr>
      <vt:lpstr>Présentation PowerPoint</vt:lpstr>
      <vt:lpstr>Présentation PowerPoint</vt:lpstr>
      <vt:lpstr>Présentation PowerPoint</vt:lpstr>
      <vt:lpstr>Présentation PowerPoint</vt:lpstr>
      <vt:lpstr>Présentation PowerPoint</vt:lpstr>
      <vt:lpstr>Présentation PowerPoint</vt:lpstr>
      <vt:lpstr>Cas clinique n° 5 </vt:lpstr>
      <vt:lpstr>Cas clinique n° 5 </vt:lpstr>
      <vt:lpstr>Cas clinique n° 5 </vt:lpstr>
      <vt:lpstr>Présentation PowerPoint</vt:lpstr>
      <vt:lpstr>Présentation PowerPoint</vt:lpstr>
      <vt:lpstr>Présentation PowerPoint</vt:lpstr>
      <vt:lpstr>Présentation PowerPoint</vt:lpstr>
      <vt:lpstr>Cas clinique n° 6</vt:lpstr>
      <vt:lpstr>CAS clinique N° 6</vt:lpstr>
      <vt:lpstr>Cas clinique n° 7</vt:lpstr>
      <vt:lpstr>Cas clinique N° 7</vt:lpstr>
      <vt:lpstr>Cas clinique N°7</vt:lpstr>
      <vt:lpstr>Présentation PowerPoint</vt:lpstr>
      <vt:lpstr>Cas clinique n° 8</vt:lpstr>
      <vt:lpstr>Cas clinique N° 8</vt:lpstr>
      <vt:lpstr>Cas clinique N° 8</vt:lpstr>
      <vt:lpstr>Cas clinique N° 8</vt:lpstr>
      <vt:lpstr>Présentation PowerPoint</vt:lpstr>
      <vt:lpstr>Présentation PowerPoint</vt:lpstr>
      <vt:lpstr>Présentation PowerPoint</vt:lpstr>
      <vt:lpstr>Présentation PowerPoint</vt:lpstr>
      <vt:lpstr>Cas clinique n° 9</vt:lpstr>
      <vt:lpstr>Cas clinique N° 9</vt:lpstr>
      <vt:lpstr>Présentation PowerPoint</vt:lpstr>
      <vt:lpstr>Cas clinique n° 10</vt:lpstr>
      <vt:lpstr>Cas clinique N° 10</vt:lpstr>
      <vt:lpstr>Présentation PowerPoint</vt:lpstr>
    </vt:vector>
  </TitlesOfParts>
  <Company>InVS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de la présentation sur 2 ou 3 lignes</dc:title>
  <dc:creator>SOUMAH-MIS Catherine</dc:creator>
  <cp:lastModifiedBy>POULAIN Celine</cp:lastModifiedBy>
  <cp:revision>355</cp:revision>
  <cp:lastPrinted>2024-04-09T10:18:22Z</cp:lastPrinted>
  <dcterms:created xsi:type="dcterms:W3CDTF">2016-06-03T12:31:51Z</dcterms:created>
  <dcterms:modified xsi:type="dcterms:W3CDTF">2024-04-09T11:34:04Z</dcterms:modified>
</cp:coreProperties>
</file>